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2.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3.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0" r:id="rId2"/>
  </p:sldMasterIdLst>
  <p:notesMasterIdLst>
    <p:notesMasterId r:id="rId57"/>
  </p:notesMasterIdLst>
  <p:sldIdLst>
    <p:sldId id="257" r:id="rId3"/>
    <p:sldId id="329" r:id="rId4"/>
    <p:sldId id="260" r:id="rId5"/>
    <p:sldId id="355" r:id="rId6"/>
    <p:sldId id="262" r:id="rId7"/>
    <p:sldId id="378" r:id="rId8"/>
    <p:sldId id="376" r:id="rId9"/>
    <p:sldId id="265" r:id="rId10"/>
    <p:sldId id="357" r:id="rId11"/>
    <p:sldId id="358" r:id="rId12"/>
    <p:sldId id="268" r:id="rId13"/>
    <p:sldId id="334" r:id="rId14"/>
    <p:sldId id="335" r:id="rId15"/>
    <p:sldId id="336" r:id="rId16"/>
    <p:sldId id="337" r:id="rId17"/>
    <p:sldId id="272" r:id="rId18"/>
    <p:sldId id="374" r:id="rId19"/>
    <p:sldId id="274" r:id="rId20"/>
    <p:sldId id="275" r:id="rId21"/>
    <p:sldId id="338" r:id="rId22"/>
    <p:sldId id="359" r:id="rId23"/>
    <p:sldId id="360" r:id="rId24"/>
    <p:sldId id="279" r:id="rId25"/>
    <p:sldId id="280" r:id="rId26"/>
    <p:sldId id="281" r:id="rId27"/>
    <p:sldId id="282" r:id="rId28"/>
    <p:sldId id="283" r:id="rId29"/>
    <p:sldId id="328" r:id="rId30"/>
    <p:sldId id="361" r:id="rId31"/>
    <p:sldId id="316" r:id="rId32"/>
    <p:sldId id="362" r:id="rId33"/>
    <p:sldId id="343" r:id="rId34"/>
    <p:sldId id="344" r:id="rId35"/>
    <p:sldId id="363" r:id="rId36"/>
    <p:sldId id="370" r:id="rId37"/>
    <p:sldId id="371" r:id="rId38"/>
    <p:sldId id="290" r:id="rId39"/>
    <p:sldId id="364" r:id="rId40"/>
    <p:sldId id="365" r:id="rId41"/>
    <p:sldId id="348" r:id="rId42"/>
    <p:sldId id="295" r:id="rId43"/>
    <p:sldId id="366" r:id="rId44"/>
    <p:sldId id="380" r:id="rId45"/>
    <p:sldId id="350" r:id="rId46"/>
    <p:sldId id="351" r:id="rId47"/>
    <p:sldId id="367" r:id="rId48"/>
    <p:sldId id="302" r:id="rId49"/>
    <p:sldId id="303" r:id="rId50"/>
    <p:sldId id="304" r:id="rId51"/>
    <p:sldId id="307" r:id="rId52"/>
    <p:sldId id="375" r:id="rId53"/>
    <p:sldId id="353" r:id="rId54"/>
    <p:sldId id="310" r:id="rId55"/>
    <p:sldId id="379" r:id="rId56"/>
  </p:sldIdLst>
  <p:sldSz cx="9144000" cy="6858000" type="screen4x3"/>
  <p:notesSz cx="6858000" cy="9144000"/>
  <p:custDataLst>
    <p:tags r:id="rId5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billard, Jacob -BBY" initials="RJ-" lastIdx="35" clrIdx="0"/>
  <p:cmAuthor id="1" name="Gougeon, Geneviève -BBY" initials="GG-"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41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849" autoAdjust="0"/>
    <p:restoredTop sz="74970" autoAdjust="0"/>
  </p:normalViewPr>
  <p:slideViewPr>
    <p:cSldViewPr>
      <p:cViewPr varScale="1">
        <p:scale>
          <a:sx n="49" d="100"/>
          <a:sy n="49" d="100"/>
        </p:scale>
        <p:origin x="1656" y="48"/>
      </p:cViewPr>
      <p:guideLst>
        <p:guide orient="horz" pos="2160"/>
        <p:guide pos="288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72" Type="http://schemas.microsoft.com/office/2016/11/relationships/changesInfo" Target="changesInfos/changesInfo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0F7F3F24-8041-48BE-94C9-F624F7108D44}"/>
    <pc:docChg chg="modSld">
      <pc:chgData name="" userId="" providerId="" clId="Web-{0F7F3F24-8041-48BE-94C9-F624F7108D44}" dt="2018-09-18T18:01:22.050" v="28" actId="20577"/>
      <pc:docMkLst>
        <pc:docMk/>
      </pc:docMkLst>
      <pc:sldChg chg="modSp">
        <pc:chgData name="" userId="" providerId="" clId="Web-{0F7F3F24-8041-48BE-94C9-F624F7108D44}" dt="2018-09-18T18:01:22.050" v="28" actId="20577"/>
        <pc:sldMkLst>
          <pc:docMk/>
          <pc:sldMk cId="1553035764" sldId="348"/>
        </pc:sldMkLst>
        <pc:spChg chg="mod">
          <ac:chgData name="" userId="" providerId="" clId="Web-{0F7F3F24-8041-48BE-94C9-F624F7108D44}" dt="2018-09-18T18:00:10" v="22" actId="20577"/>
          <ac:spMkLst>
            <pc:docMk/>
            <pc:sldMk cId="1553035764" sldId="348"/>
            <ac:spMk id="655" creationId="{00000000-0000-0000-0000-000000000000}"/>
          </ac:spMkLst>
        </pc:spChg>
        <pc:spChg chg="mod">
          <ac:chgData name="" userId="" providerId="" clId="Web-{0F7F3F24-8041-48BE-94C9-F624F7108D44}" dt="2018-09-18T18:01:22.050" v="28" actId="20577"/>
          <ac:spMkLst>
            <pc:docMk/>
            <pc:sldMk cId="1553035764" sldId="348"/>
            <ac:spMk id="656" creationId="{00000000-0000-0000-0000-000000000000}"/>
          </ac:spMkLst>
        </pc:spChg>
      </pc:sldChg>
      <pc:sldChg chg="modSp">
        <pc:chgData name="" userId="" providerId="" clId="Web-{0F7F3F24-8041-48BE-94C9-F624F7108D44}" dt="2018-09-18T17:55:51.598" v="4" actId="20577"/>
        <pc:sldMkLst>
          <pc:docMk/>
          <pc:sldMk cId="4029107038" sldId="357"/>
        </pc:sldMkLst>
        <pc:spChg chg="mod">
          <ac:chgData name="" userId="" providerId="" clId="Web-{0F7F3F24-8041-48BE-94C9-F624F7108D44}" dt="2018-09-18T17:55:51.598" v="4" actId="20577"/>
          <ac:spMkLst>
            <pc:docMk/>
            <pc:sldMk cId="4029107038" sldId="357"/>
            <ac:spMk id="352" creationId="{00000000-0000-0000-0000-000000000000}"/>
          </ac:spMkLst>
        </pc:spChg>
      </pc:sldChg>
      <pc:sldChg chg="modSp">
        <pc:chgData name="" userId="" providerId="" clId="Web-{0F7F3F24-8041-48BE-94C9-F624F7108D44}" dt="2018-09-18T17:57:36.884" v="10" actId="20577"/>
        <pc:sldMkLst>
          <pc:docMk/>
          <pc:sldMk cId="3056033153" sldId="359"/>
        </pc:sldMkLst>
        <pc:spChg chg="mod">
          <ac:chgData name="" userId="" providerId="" clId="Web-{0F7F3F24-8041-48BE-94C9-F624F7108D44}" dt="2018-09-18T17:57:36.884" v="10" actId="20577"/>
          <ac:spMkLst>
            <pc:docMk/>
            <pc:sldMk cId="3056033153" sldId="359"/>
            <ac:spMk id="489" creationId="{00000000-0000-0000-0000-000000000000}"/>
          </ac:spMkLst>
        </pc:spChg>
      </pc:sldChg>
      <pc:sldChg chg="modSp">
        <pc:chgData name="" userId="" providerId="" clId="Web-{0F7F3F24-8041-48BE-94C9-F624F7108D44}" dt="2018-09-18T17:58:30.370" v="14" actId="20577"/>
        <pc:sldMkLst>
          <pc:docMk/>
          <pc:sldMk cId="467590941" sldId="364"/>
        </pc:sldMkLst>
        <pc:spChg chg="mod">
          <ac:chgData name="" userId="" providerId="" clId="Web-{0F7F3F24-8041-48BE-94C9-F624F7108D44}" dt="2018-09-18T17:58:30.370" v="14" actId="20577"/>
          <ac:spMkLst>
            <pc:docMk/>
            <pc:sldMk cId="467590941" sldId="364"/>
            <ac:spMk id="640"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413D5C-E3EF-4432-B0B9-F06AEA21094A}" type="datetimeFigureOut">
              <a:rPr lang="en-CA" smtClean="0"/>
              <a:pPr/>
              <a:t>2019-06-04</a:t>
            </a:fld>
            <a:endParaRPr lang="en-CA"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6792BB-EEAE-4111-B7C3-CA2EE5C6610B}" type="slidenum">
              <a:rPr lang="en-CA" smtClean="0"/>
              <a:pPr/>
              <a:t>‹Nº›</a:t>
            </a:fld>
            <a:endParaRPr lang="en-CA" dirty="0"/>
          </a:p>
        </p:txBody>
      </p:sp>
    </p:spTree>
    <p:extLst>
      <p:ext uri="{BB962C8B-B14F-4D97-AF65-F5344CB8AC3E}">
        <p14:creationId xmlns:p14="http://schemas.microsoft.com/office/powerpoint/2010/main" val="53602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ki/Mike_Lazaridis"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en.wikipedia.org/wiki/Roman_Kroitor" TargetMode="External"/><Relationship Id="rId4" Type="http://schemas.openxmlformats.org/officeDocument/2006/relationships/hyperlink" Target="https://en.wikipedia.org/wiki/Graeme_Ferguson"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n.wikipedia.org/wiki/Vine_(softwar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schlarships.gc.ca/"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schlarships.gc.ca/"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tats.oecd.org/Index.aspx?DataSetCode=GERD_FUND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languagescanada.ca/en/study"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tats.oecd.org/Index.aspx?DataSetCode=GERD_FUNDS"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tateofinnovation.com/clarivate-analytics-presents-highly-cited-researchers-2016"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collegesinstitutes.ca/our-members"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s://www.youtube.com/watch?v=P_XjSoZHtVQ" TargetMode="External"/><Relationship Id="rId4" Type="http://schemas.openxmlformats.org/officeDocument/2006/relationships/hyperlink" Target="https://www.youtube.com/watch?v=LQlZJQXLyzU&amp;index=7&amp;list=PLHClbBw5rbyPk3X_ijKHvb3iV4kjQqWhE"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data.worldbank.org/indicator/SP.POP.TOTL"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census.gov/programs-surveys/popest.html"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cic.gc.ca/english/study/work.asp"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www.educanada.ca/"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279" name="Shape 279"/>
          <p:cNvSpPr>
            <a:spLocks noGrp="1"/>
          </p:cNvSpPr>
          <p:nvPr>
            <p:ph type="body" sz="quarter" idx="1"/>
          </p:nvPr>
        </p:nvSpPr>
        <p:spPr>
          <a:prstGeom prst="rect">
            <a:avLst/>
          </a:prstGeom>
        </p:spPr>
        <p:txBody>
          <a:bodyPr/>
          <a:lstStyle/>
          <a:p>
            <a:pPr>
              <a:spcBef>
                <a:spcPts val="0"/>
              </a:spcBef>
              <a:defRPr b="1"/>
            </a:pPr>
            <a:r>
              <a:rPr lang="es-MX" dirty="0">
                <a:solidFill>
                  <a:schemeClr val="tx1"/>
                </a:solidFill>
                <a:latin typeface="Helvetica Courant (Body)"/>
              </a:rPr>
              <a:t>Notas para el presentador</a:t>
            </a:r>
            <a:r>
              <a:rPr dirty="0">
                <a:solidFill>
                  <a:schemeClr val="tx1"/>
                </a:solidFill>
                <a:latin typeface="Helvetica Courant (Body)"/>
              </a:rPr>
              <a:t>: </a:t>
            </a:r>
          </a:p>
          <a:p>
            <a:pPr>
              <a:spcBef>
                <a:spcPts val="0"/>
              </a:spcBef>
              <a:defRPr b="1"/>
            </a:pPr>
            <a:endParaRPr dirty="0">
              <a:solidFill>
                <a:schemeClr val="tx1"/>
              </a:solidFill>
              <a:latin typeface="Helvetica Courant (Body)"/>
            </a:endParaRPr>
          </a:p>
          <a:p>
            <a:pPr>
              <a:spcBef>
                <a:spcPts val="0"/>
              </a:spcBef>
              <a:defRPr b="1"/>
            </a:pPr>
            <a:r>
              <a:rPr lang="es-MX" dirty="0">
                <a:solidFill>
                  <a:schemeClr val="tx1"/>
                </a:solidFill>
                <a:latin typeface="Helvetica Courant (Body)"/>
              </a:rPr>
              <a:t>Preséntese</a:t>
            </a:r>
            <a:r>
              <a:rPr lang="es-MX" baseline="0" dirty="0">
                <a:solidFill>
                  <a:schemeClr val="tx1"/>
                </a:solidFill>
                <a:latin typeface="Helvetica Courant (Body)"/>
              </a:rPr>
              <a:t> ante el público y hágale saber</a:t>
            </a:r>
            <a:r>
              <a:rPr lang="es-MX" dirty="0">
                <a:solidFill>
                  <a:schemeClr val="tx1"/>
                </a:solidFill>
                <a:latin typeface="Helvetica Courant (Body)"/>
              </a:rPr>
              <a:t> cuál</a:t>
            </a:r>
            <a:r>
              <a:rPr lang="es-MX" baseline="0" dirty="0">
                <a:solidFill>
                  <a:schemeClr val="tx1"/>
                </a:solidFill>
                <a:latin typeface="Helvetica Courant (Body)"/>
              </a:rPr>
              <a:t> es el propósito de la presentación.</a:t>
            </a:r>
            <a:endParaRPr dirty="0">
              <a:solidFill>
                <a:schemeClr val="tx1"/>
              </a:solidFill>
              <a:latin typeface="Helvetica Courant (Body)"/>
            </a:endParaRPr>
          </a:p>
          <a:p>
            <a:pPr>
              <a:spcBef>
                <a:spcPts val="0"/>
              </a:spcBef>
              <a:buSzPct val="100000"/>
              <a:buChar char="-"/>
            </a:pPr>
            <a:r>
              <a:rPr lang="es-MX" dirty="0">
                <a:solidFill>
                  <a:schemeClr val="tx1"/>
                </a:solidFill>
                <a:latin typeface="Helvetica Courant (Body)"/>
              </a:rPr>
              <a:t>Durante la presentación, el presentador puede captar la atención del público</a:t>
            </a:r>
            <a:r>
              <a:rPr lang="es-MX" baseline="0" dirty="0">
                <a:solidFill>
                  <a:schemeClr val="tx1"/>
                </a:solidFill>
                <a:latin typeface="Helvetica Courant (Body)"/>
              </a:rPr>
              <a:t> preguntándole qué provincia conoce y/o a qué provincia le gustaría ir, mostrando algunos de los videos de EduCanada.</a:t>
            </a:r>
            <a:endParaRPr dirty="0">
              <a:solidFill>
                <a:schemeClr val="tx1"/>
              </a:solidFill>
              <a:latin typeface="Helvetica Courant (Body)"/>
            </a:endParaRPr>
          </a:p>
          <a:p>
            <a:pPr>
              <a:spcBef>
                <a:spcPts val="0"/>
              </a:spcBef>
              <a:buSzPct val="100000"/>
              <a:buChar char="-"/>
            </a:pPr>
            <a:r>
              <a:rPr lang="es-MX" dirty="0">
                <a:solidFill>
                  <a:schemeClr val="tx1"/>
                </a:solidFill>
                <a:latin typeface="Helvetica Courant (Body)"/>
              </a:rPr>
              <a:t>Confirme/identifique quién es</a:t>
            </a:r>
            <a:r>
              <a:rPr lang="es-MX" baseline="0" dirty="0">
                <a:solidFill>
                  <a:schemeClr val="tx1"/>
                </a:solidFill>
                <a:latin typeface="Helvetica Courant (Body)"/>
              </a:rPr>
              <a:t> quién en el público, utilizando preguntas tales como</a:t>
            </a:r>
            <a:r>
              <a:rPr dirty="0">
                <a:solidFill>
                  <a:schemeClr val="tx1"/>
                </a:solidFill>
                <a:latin typeface="Helvetica Courant (Body)"/>
              </a:rPr>
              <a:t>:</a:t>
            </a:r>
          </a:p>
          <a:p>
            <a:pPr marL="628650" lvl="1" indent="-171450">
              <a:spcBef>
                <a:spcPts val="0"/>
              </a:spcBef>
              <a:buSzPct val="100000"/>
              <a:buChar char="-"/>
            </a:pPr>
            <a:r>
              <a:rPr lang="es-MX" dirty="0">
                <a:solidFill>
                  <a:schemeClr val="tx1"/>
                </a:solidFill>
                <a:latin typeface="Helvetica Courant (Body)"/>
                <a:ea typeface="Calibri"/>
                <a:cs typeface="Calibri"/>
                <a:sym typeface="Calibri"/>
              </a:rPr>
              <a:t>¿Alguien ya ha estado en Canadá?</a:t>
            </a:r>
            <a:endParaRPr dirty="0">
              <a:solidFill>
                <a:schemeClr val="tx1"/>
              </a:solidFill>
              <a:latin typeface="Helvetica Courant (Body)"/>
              <a:ea typeface="Calibri"/>
              <a:cs typeface="Calibri"/>
              <a:sym typeface="Calibri"/>
            </a:endParaRPr>
          </a:p>
          <a:p>
            <a:pPr marL="628650" lvl="1" indent="-171450">
              <a:spcBef>
                <a:spcPts val="0"/>
              </a:spcBef>
              <a:buSzPct val="100000"/>
              <a:buChar char="-"/>
            </a:pPr>
            <a:r>
              <a:rPr lang="es-MX" dirty="0">
                <a:solidFill>
                  <a:schemeClr val="tx1"/>
                </a:solidFill>
                <a:latin typeface="Helvetica Courant (Body)"/>
              </a:rPr>
              <a:t>¿Quién está buscando</a:t>
            </a:r>
            <a:r>
              <a:rPr lang="es-MX" baseline="0" dirty="0">
                <a:solidFill>
                  <a:schemeClr val="tx1"/>
                </a:solidFill>
                <a:latin typeface="Helvetica Courant (Body)"/>
              </a:rPr>
              <a:t> este programa/nivel de educación (diga el tipo)?</a:t>
            </a:r>
            <a:r>
              <a:rPr dirty="0">
                <a:solidFill>
                  <a:schemeClr val="tx1"/>
                </a:solidFill>
                <a:latin typeface="Helvetica Courant (Body)"/>
              </a:rPr>
              <a:t/>
            </a:r>
            <a:br>
              <a:rPr dirty="0">
                <a:solidFill>
                  <a:schemeClr val="tx1"/>
                </a:solidFill>
                <a:latin typeface="Helvetica Courant (Body)"/>
              </a:rPr>
            </a:br>
            <a:endParaRPr dirty="0">
              <a:solidFill>
                <a:schemeClr val="tx1"/>
              </a:solidFill>
              <a:latin typeface="Helvetica Courant (Body)"/>
            </a:endParaRPr>
          </a:p>
        </p:txBody>
      </p:sp>
    </p:spTree>
    <p:extLst>
      <p:ext uri="{BB962C8B-B14F-4D97-AF65-F5344CB8AC3E}">
        <p14:creationId xmlns:p14="http://schemas.microsoft.com/office/powerpoint/2010/main" val="3007611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Shape 371"/>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372" name="Shape 372"/>
          <p:cNvSpPr>
            <a:spLocks noGrp="1"/>
          </p:cNvSpPr>
          <p:nvPr>
            <p:ph type="body" sz="quarter" idx="1"/>
          </p:nvPr>
        </p:nvSpPr>
        <p:spPr>
          <a:prstGeom prst="rect">
            <a:avLst/>
          </a:prstGeom>
        </p:spPr>
        <p:txBody>
          <a:bodyPr/>
          <a:lstStyle/>
          <a:p>
            <a:pPr>
              <a:spcBef>
                <a:spcPts val="0"/>
              </a:spcBef>
              <a:defRPr b="1"/>
            </a:pPr>
            <a:r>
              <a:rPr lang="es-MX" dirty="0">
                <a:solidFill>
                  <a:schemeClr val="tx1"/>
                </a:solidFill>
                <a:latin typeface="Helvetica Courant (Body)"/>
              </a:rPr>
              <a:t>Interacciones sugeridas</a:t>
            </a:r>
            <a:r>
              <a:rPr dirty="0">
                <a:solidFill>
                  <a:schemeClr val="tx1"/>
                </a:solidFill>
                <a:latin typeface="Helvetica Courant (Body)"/>
              </a:rPr>
              <a:t>: </a:t>
            </a:r>
          </a:p>
          <a:p>
            <a:pPr>
              <a:spcBef>
                <a:spcPts val="0"/>
              </a:spcBef>
              <a:defRPr b="1"/>
            </a:pPr>
            <a:endParaRPr dirty="0">
              <a:solidFill>
                <a:schemeClr val="tx1"/>
              </a:solidFill>
              <a:latin typeface="Helvetica Courant (Body)"/>
            </a:endParaRPr>
          </a:p>
          <a:p>
            <a:pPr>
              <a:spcBef>
                <a:spcPts val="0"/>
              </a:spcBef>
            </a:pPr>
            <a:r>
              <a:rPr lang="es-MX" b="0" dirty="0">
                <a:solidFill>
                  <a:schemeClr val="tx1"/>
                </a:solidFill>
                <a:latin typeface="Helvetica Courant (Body)"/>
              </a:rPr>
              <a:t>Canadá ofrece condiciones favorables</a:t>
            </a:r>
            <a:r>
              <a:rPr lang="es-MX" b="0" baseline="0" dirty="0">
                <a:solidFill>
                  <a:schemeClr val="tx1"/>
                </a:solidFill>
                <a:latin typeface="Helvetica Courant (Body)"/>
              </a:rPr>
              <a:t> a los pioneros en el campo de la innovación. Las universidades y los institutos de educación superior son </a:t>
            </a:r>
            <a:r>
              <a:rPr lang="es-MX" b="1" baseline="0" dirty="0">
                <a:solidFill>
                  <a:schemeClr val="tx1"/>
                </a:solidFill>
                <a:latin typeface="Helvetica Courant (Body)"/>
              </a:rPr>
              <a:t>incubadoras de innovaciones tales como el teléfono BlackBerry, la tecnología de pantallas planas, los tableros SMART y los cines IMAX.</a:t>
            </a:r>
          </a:p>
          <a:p>
            <a:pPr>
              <a:spcBef>
                <a:spcPts val="0"/>
              </a:spcBef>
            </a:pPr>
            <a:endParaRPr lang="es-MX" b="1" baseline="0" dirty="0">
              <a:solidFill>
                <a:schemeClr val="tx1"/>
              </a:solidFill>
              <a:latin typeface="Helvetica Courant (Body)"/>
            </a:endParaRPr>
          </a:p>
          <a:p>
            <a:pPr>
              <a:spcBef>
                <a:spcPts val="0"/>
              </a:spcBef>
            </a:pPr>
            <a:r>
              <a:rPr lang="es-MX" b="1" baseline="0" dirty="0">
                <a:solidFill>
                  <a:schemeClr val="tx1"/>
                </a:solidFill>
                <a:latin typeface="Helvetica Courant (Body)"/>
              </a:rPr>
              <a:t>Perfil de la empresa Bombardier</a:t>
            </a:r>
          </a:p>
          <a:p>
            <a:pPr>
              <a:spcBef>
                <a:spcPts val="0"/>
              </a:spcBef>
            </a:pPr>
            <a:r>
              <a:rPr lang="es-MX" b="0" i="1" baseline="0" dirty="0">
                <a:solidFill>
                  <a:schemeClr val="tx1"/>
                </a:solidFill>
                <a:latin typeface="Helvetica Courant (Body)"/>
              </a:rPr>
              <a:t>Bombardier Transportation </a:t>
            </a:r>
            <a:r>
              <a:rPr lang="es-MX" b="0" baseline="0" dirty="0">
                <a:solidFill>
                  <a:schemeClr val="tx1"/>
                </a:solidFill>
                <a:latin typeface="Helvetica Courant (Body)"/>
              </a:rPr>
              <a:t>ofrece una gama completa de vehículos ferroviarios para usos urbanos y líneas principales, así como servicios de modernización del material rodante y de explotación y mantenimiento. Entre los productos que fabrica están los vagones de metro, los trenes ligeros y los tranvías, las unidades eléctricas múltiples de 1 y 2 pisos, las unidades múltiples a diésel y los coches, al igual que los trenes pendulares y los de alta velocidad. </a:t>
            </a:r>
            <a:r>
              <a:rPr lang="es-MX" b="0" i="1" baseline="0" dirty="0">
                <a:solidFill>
                  <a:schemeClr val="tx1"/>
                </a:solidFill>
                <a:latin typeface="Helvetica Courant (Body)"/>
              </a:rPr>
              <a:t>Bombardier Transportation </a:t>
            </a:r>
            <a:r>
              <a:rPr lang="es-MX" b="0" i="0" baseline="0" dirty="0">
                <a:solidFill>
                  <a:schemeClr val="tx1"/>
                </a:solidFill>
                <a:latin typeface="Helvetica Courant (Body)"/>
              </a:rPr>
              <a:t>t</a:t>
            </a:r>
            <a:r>
              <a:rPr lang="es-MX" b="0" baseline="0" dirty="0">
                <a:solidFill>
                  <a:schemeClr val="tx1"/>
                </a:solidFill>
                <a:latin typeface="Helvetica Courant (Body)"/>
              </a:rPr>
              <a:t>ambién suministra sistemas de transporte completos, desde sistemas de transporte urbanos de alta capacidad hasta sistemas automatizados de transporte de pasajeros. Asimismo, </a:t>
            </a:r>
            <a:r>
              <a:rPr lang="es-MX" b="0" i="1" baseline="0" dirty="0">
                <a:solidFill>
                  <a:schemeClr val="tx1"/>
                </a:solidFill>
                <a:latin typeface="Helvetica Courant (Body)"/>
              </a:rPr>
              <a:t>Bombardier Transportation </a:t>
            </a:r>
            <a:r>
              <a:rPr lang="es-MX" b="0" baseline="0" dirty="0">
                <a:solidFill>
                  <a:schemeClr val="tx1"/>
                </a:solidFill>
                <a:latin typeface="Helvetica Courant (Body)"/>
              </a:rPr>
              <a:t>fabrica locomotoras eléctricas y a diésel, sistemas de propulsión y control, soluciones de control ferroviario y bogies.</a:t>
            </a:r>
          </a:p>
          <a:p>
            <a:pPr>
              <a:spcBef>
                <a:spcPts val="0"/>
              </a:spcBef>
            </a:pPr>
            <a:endParaRPr lang="es-MX" b="0" baseline="0" dirty="0">
              <a:solidFill>
                <a:schemeClr val="tx1"/>
              </a:solidFill>
              <a:latin typeface="Helvetica Courant (Bod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solidFill>
                  <a:schemeClr val="tx1"/>
                </a:solidFill>
                <a:latin typeface="Helvetica Courant (Body)"/>
              </a:rPr>
              <a:t>(Fuente:</a:t>
            </a:r>
            <a:r>
              <a:rPr lang="en-CA" b="0" baseline="0" dirty="0">
                <a:solidFill>
                  <a:schemeClr val="tx1"/>
                </a:solidFill>
                <a:latin typeface="Helvetica Courant (Body)"/>
              </a:rPr>
              <a:t> </a:t>
            </a:r>
            <a:r>
              <a:rPr lang="es-ES_tradnl" b="0" baseline="0" noProof="0" dirty="0">
                <a:solidFill>
                  <a:schemeClr val="tx1"/>
                </a:solidFill>
                <a:latin typeface="Helvetica Courant (Body)"/>
              </a:rPr>
              <a:t>Ministerio de Infraestructuras de Canadá</a:t>
            </a:r>
            <a:r>
              <a:rPr lang="en-CA" b="0" baseline="0" dirty="0">
                <a:solidFill>
                  <a:schemeClr val="tx1"/>
                </a:solidFill>
                <a:latin typeface="Helvetica Courant (Body)"/>
              </a:rPr>
              <a:t>,  http://www.ic.gc.ca/app/ccc/srch/nvgt.do?prtl=1&amp;estblmntNo=901137540000&amp;profile=cmpltPrfl&amp;profileId=501&amp;app=sold&amp;lang=eng) </a:t>
            </a:r>
          </a:p>
          <a:p>
            <a:pPr>
              <a:spcBef>
                <a:spcPts val="0"/>
              </a:spcBef>
            </a:pPr>
            <a:endParaRPr b="0" dirty="0">
              <a:solidFill>
                <a:schemeClr val="tx1"/>
              </a:solidFill>
              <a:latin typeface="Helvetica Courant (Body)"/>
            </a:endParaRPr>
          </a:p>
          <a:p>
            <a:pPr>
              <a:spcBef>
                <a:spcPts val="0"/>
              </a:spcBef>
              <a:defRPr b="1"/>
            </a:pPr>
            <a:endParaRPr b="1" dirty="0">
              <a:solidFill>
                <a:schemeClr val="tx1"/>
              </a:solidFill>
              <a:latin typeface="Helvetica Courant (Body)"/>
            </a:endParaRPr>
          </a:p>
          <a:p>
            <a:pPr>
              <a:spcBef>
                <a:spcPts val="0"/>
              </a:spcBef>
              <a:defRPr b="1"/>
            </a:pPr>
            <a:r>
              <a:rPr lang="es-MX" dirty="0">
                <a:solidFill>
                  <a:schemeClr val="tx1"/>
                </a:solidFill>
                <a:latin typeface="Helvetica Courant (Body)"/>
              </a:rPr>
              <a:t>En Canadá residen famosos emprendedores</a:t>
            </a:r>
            <a:r>
              <a:rPr lang="es-MX" baseline="0" dirty="0">
                <a:solidFill>
                  <a:schemeClr val="tx1"/>
                </a:solidFill>
                <a:latin typeface="Helvetica Courant (Body)"/>
              </a:rPr>
              <a:t> que han creado marcas mundiales, tales como</a:t>
            </a:r>
            <a:r>
              <a:rPr dirty="0">
                <a:solidFill>
                  <a:schemeClr val="tx1"/>
                </a:solidFill>
                <a:latin typeface="Helvetica Courant (Body)"/>
              </a:rPr>
              <a:t>:  </a:t>
            </a:r>
          </a:p>
          <a:p>
            <a:pPr>
              <a:spcBef>
                <a:spcPts val="0"/>
              </a:spcBef>
              <a:buSzPct val="100000"/>
              <a:buChar char="•"/>
            </a:pPr>
            <a:r>
              <a:rPr lang="es-ES" dirty="0">
                <a:solidFill>
                  <a:schemeClr val="tx1"/>
                </a:solidFill>
                <a:latin typeface="Helvetica Courant (Body)"/>
              </a:rPr>
              <a:t> </a:t>
            </a:r>
            <a:r>
              <a:rPr dirty="0">
                <a:solidFill>
                  <a:schemeClr val="tx1"/>
                </a:solidFill>
                <a:latin typeface="Helvetica Courant (Body)"/>
              </a:rPr>
              <a:t>Cirque du Soleil</a:t>
            </a:r>
            <a:r>
              <a:rPr lang="en-CA" dirty="0">
                <a:solidFill>
                  <a:schemeClr val="tx1"/>
                </a:solidFill>
                <a:latin typeface="Helvetica Courant (Body)"/>
              </a:rPr>
              <a:t>, dirigido</a:t>
            </a:r>
            <a:r>
              <a:rPr lang="es-ES" dirty="0">
                <a:solidFill>
                  <a:schemeClr val="tx1"/>
                </a:solidFill>
                <a:latin typeface="Helvetica Courant (Body)"/>
              </a:rPr>
              <a:t> por </a:t>
            </a:r>
            <a:r>
              <a:rPr dirty="0">
                <a:solidFill>
                  <a:schemeClr val="tx1"/>
                </a:solidFill>
                <a:latin typeface="Helvetica Courant (Body)"/>
              </a:rPr>
              <a:t>Guy </a:t>
            </a:r>
            <a:r>
              <a:rPr lang="fr-CA" noProof="0" dirty="0">
                <a:solidFill>
                  <a:schemeClr val="tx1"/>
                </a:solidFill>
                <a:latin typeface="Helvetica Courant (Body)"/>
              </a:rPr>
              <a:t>Laliberté</a:t>
            </a:r>
          </a:p>
          <a:p>
            <a:pPr>
              <a:spcBef>
                <a:spcPts val="0"/>
              </a:spcBef>
              <a:buSzPct val="100000"/>
              <a:buChar char="•"/>
            </a:pPr>
            <a:r>
              <a:rPr lang="es-ES" dirty="0">
                <a:solidFill>
                  <a:schemeClr val="tx1"/>
                </a:solidFill>
                <a:latin typeface="Helvetica Courant (Body)"/>
              </a:rPr>
              <a:t> </a:t>
            </a:r>
            <a:r>
              <a:rPr dirty="0">
                <a:solidFill>
                  <a:schemeClr val="tx1"/>
                </a:solidFill>
                <a:latin typeface="Helvetica Courant (Body)"/>
              </a:rPr>
              <a:t>Bombardier</a:t>
            </a:r>
            <a:r>
              <a:rPr lang="en-CA" dirty="0">
                <a:solidFill>
                  <a:schemeClr val="tx1"/>
                </a:solidFill>
                <a:latin typeface="Helvetica Courant (Body)"/>
              </a:rPr>
              <a:t>, dirigido </a:t>
            </a:r>
            <a:r>
              <a:rPr lang="es-ES" dirty="0">
                <a:solidFill>
                  <a:schemeClr val="tx1"/>
                </a:solidFill>
                <a:latin typeface="Helvetica Courant (Body)"/>
              </a:rPr>
              <a:t>por </a:t>
            </a:r>
            <a:r>
              <a:rPr dirty="0">
                <a:solidFill>
                  <a:schemeClr val="tx1"/>
                </a:solidFill>
                <a:latin typeface="Helvetica Courant (Body)"/>
              </a:rPr>
              <a:t>Joseph Armand Bombardier</a:t>
            </a:r>
          </a:p>
          <a:p>
            <a:pPr>
              <a:spcBef>
                <a:spcPts val="0"/>
              </a:spcBef>
              <a:buSzPct val="100000"/>
              <a:buChar char="•"/>
            </a:pPr>
            <a:r>
              <a:rPr lang="es-ES" dirty="0">
                <a:solidFill>
                  <a:schemeClr val="tx1"/>
                </a:solidFill>
                <a:latin typeface="Helvetica Courant (Body)"/>
              </a:rPr>
              <a:t> </a:t>
            </a:r>
            <a:r>
              <a:rPr dirty="0">
                <a:solidFill>
                  <a:schemeClr val="tx1"/>
                </a:solidFill>
                <a:latin typeface="Helvetica Courant (Body)"/>
              </a:rPr>
              <a:t>Blackberry</a:t>
            </a:r>
            <a:r>
              <a:rPr lang="en-CA" dirty="0">
                <a:solidFill>
                  <a:schemeClr val="tx1"/>
                </a:solidFill>
                <a:latin typeface="Helvetica Courant (Body)"/>
              </a:rPr>
              <a:t>, dirigido </a:t>
            </a:r>
            <a:r>
              <a:rPr lang="es-ES" dirty="0">
                <a:solidFill>
                  <a:schemeClr val="tx1"/>
                </a:solidFill>
                <a:latin typeface="Helvetica Courant (Body)"/>
              </a:rPr>
              <a:t>por </a:t>
            </a:r>
            <a:r>
              <a:rPr u="sng" dirty="0">
                <a:solidFill>
                  <a:schemeClr val="tx1"/>
                </a:solidFill>
                <a:uFill>
                  <a:solidFill>
                    <a:srgbClr val="0000FF"/>
                  </a:solidFill>
                </a:uFill>
                <a:latin typeface="Helvetica Courant (Body)"/>
                <a:hlinkClick r:id="rId3"/>
              </a:rPr>
              <a:t>Mike Lazaridis</a:t>
            </a:r>
            <a:r>
              <a:rPr u="sng" dirty="0">
                <a:solidFill>
                  <a:schemeClr val="tx1"/>
                </a:solidFill>
                <a:latin typeface="Helvetica Courant (Body)"/>
              </a:rPr>
              <a:t> </a:t>
            </a:r>
          </a:p>
          <a:p>
            <a:pPr>
              <a:spcBef>
                <a:spcPts val="0"/>
              </a:spcBef>
              <a:buSzPct val="100000"/>
              <a:buChar char="•"/>
            </a:pPr>
            <a:r>
              <a:rPr lang="es-MX" dirty="0">
                <a:solidFill>
                  <a:schemeClr val="tx1"/>
                </a:solidFill>
                <a:latin typeface="Helvetica Courant (Body)"/>
              </a:rPr>
              <a:t> Sistema de Cine I</a:t>
            </a:r>
            <a:r>
              <a:rPr lang="es-MX" baseline="0" dirty="0">
                <a:solidFill>
                  <a:schemeClr val="tx1"/>
                </a:solidFill>
                <a:latin typeface="Helvetica Courant (Body)"/>
              </a:rPr>
              <a:t>MAX,</a:t>
            </a:r>
            <a:r>
              <a:rPr dirty="0">
                <a:solidFill>
                  <a:schemeClr val="tx1"/>
                </a:solidFill>
                <a:latin typeface="Helvetica Courant (Body)"/>
              </a:rPr>
              <a:t> </a:t>
            </a:r>
            <a:r>
              <a:rPr lang="es-MX" dirty="0">
                <a:solidFill>
                  <a:schemeClr val="tx1"/>
                </a:solidFill>
                <a:latin typeface="Helvetica Courant (Body)"/>
              </a:rPr>
              <a:t>inventado conjuntamente por</a:t>
            </a:r>
            <a:r>
              <a:rPr dirty="0">
                <a:solidFill>
                  <a:schemeClr val="tx1"/>
                </a:solidFill>
                <a:latin typeface="Helvetica Courant (Body)"/>
              </a:rPr>
              <a:t> </a:t>
            </a:r>
            <a:r>
              <a:rPr u="sng" dirty="0">
                <a:solidFill>
                  <a:schemeClr val="tx1"/>
                </a:solidFill>
                <a:uFill>
                  <a:solidFill>
                    <a:srgbClr val="0000FF"/>
                  </a:solidFill>
                </a:uFill>
                <a:latin typeface="Helvetica Courant (Body)"/>
                <a:hlinkClick r:id="rId4"/>
              </a:rPr>
              <a:t>Graeme Ferguson</a:t>
            </a:r>
            <a:r>
              <a:rPr dirty="0">
                <a:solidFill>
                  <a:schemeClr val="tx1"/>
                </a:solidFill>
                <a:latin typeface="Helvetica Courant (Body)"/>
              </a:rPr>
              <a:t>, </a:t>
            </a:r>
            <a:r>
              <a:rPr u="sng" dirty="0">
                <a:solidFill>
                  <a:schemeClr val="tx1"/>
                </a:solidFill>
                <a:uFill>
                  <a:solidFill>
                    <a:srgbClr val="0000FF"/>
                  </a:solidFill>
                </a:uFill>
                <a:latin typeface="Helvetica Courant (Body)"/>
                <a:hlinkClick r:id="rId5"/>
              </a:rPr>
              <a:t>Roman </a:t>
            </a:r>
            <a:r>
              <a:rPr u="sng" dirty="0" err="1">
                <a:solidFill>
                  <a:schemeClr val="tx1"/>
                </a:solidFill>
                <a:uFill>
                  <a:solidFill>
                    <a:srgbClr val="0000FF"/>
                  </a:solidFill>
                </a:uFill>
                <a:latin typeface="Helvetica Courant (Body)"/>
                <a:hlinkClick r:id="rId5"/>
              </a:rPr>
              <a:t>Kroitor</a:t>
            </a:r>
            <a:r>
              <a:rPr dirty="0">
                <a:solidFill>
                  <a:schemeClr val="tx1"/>
                </a:solidFill>
                <a:latin typeface="Helvetica Courant (Body)"/>
              </a:rPr>
              <a:t> </a:t>
            </a:r>
            <a:r>
              <a:rPr lang="es-MX" dirty="0">
                <a:solidFill>
                  <a:schemeClr val="tx1"/>
                </a:solidFill>
                <a:latin typeface="Helvetica Courant (Body)"/>
              </a:rPr>
              <a:t>y</a:t>
            </a:r>
            <a:r>
              <a:rPr dirty="0">
                <a:solidFill>
                  <a:schemeClr val="tx1"/>
                </a:solidFill>
                <a:latin typeface="Helvetica Courant (Body)"/>
              </a:rPr>
              <a:t> Robert Kerr </a:t>
            </a:r>
            <a:endParaRPr lang="en-CA" dirty="0">
              <a:solidFill>
                <a:schemeClr val="tx1"/>
              </a:solidFill>
              <a:latin typeface="Helvetica Courant (Body)"/>
            </a:endParaRPr>
          </a:p>
          <a:p>
            <a:pPr>
              <a:spcBef>
                <a:spcPts val="0"/>
              </a:spcBef>
              <a:buSzPct val="100000"/>
              <a:buChar char="•"/>
            </a:pPr>
            <a:r>
              <a:rPr lang="en-CA" dirty="0">
                <a:solidFill>
                  <a:schemeClr val="tx1"/>
                </a:solidFill>
                <a:latin typeface="Helvetica Courant (Body)"/>
              </a:rPr>
              <a:t> Shopify,</a:t>
            </a:r>
            <a:r>
              <a:rPr lang="en-CA" baseline="0" dirty="0">
                <a:solidFill>
                  <a:schemeClr val="tx1"/>
                </a:solidFill>
                <a:latin typeface="Helvetica Courant (Body)"/>
              </a:rPr>
              <a:t> fundada en Ottawa</a:t>
            </a:r>
            <a:endParaRPr dirty="0">
              <a:solidFill>
                <a:schemeClr val="tx1"/>
              </a:solidFill>
              <a:latin typeface="Helvetica Courant (Body)"/>
            </a:endParaRPr>
          </a:p>
          <a:p>
            <a:pPr>
              <a:spcBef>
                <a:spcPts val="0"/>
              </a:spcBef>
              <a:defRPr b="1">
                <a:latin typeface="Trebuchet MS"/>
                <a:ea typeface="Trebuchet MS"/>
                <a:cs typeface="Trebuchet MS"/>
                <a:sym typeface="Trebuchet MS"/>
              </a:defRPr>
            </a:pPr>
            <a:endParaRPr dirty="0">
              <a:solidFill>
                <a:schemeClr val="tx1"/>
              </a:solidFill>
              <a:latin typeface="Helvetica Courant (Body)"/>
            </a:endParaRPr>
          </a:p>
          <a:p>
            <a:pPr>
              <a:spcBef>
                <a:spcPts val="0"/>
              </a:spcBef>
              <a:defRPr b="1"/>
            </a:pPr>
            <a:r>
              <a:rPr dirty="0">
                <a:solidFill>
                  <a:schemeClr val="tx1"/>
                </a:solidFill>
                <a:latin typeface="Helvetica Courant (Body)"/>
              </a:rPr>
              <a:t/>
            </a:r>
            <a:br>
              <a:rPr dirty="0">
                <a:solidFill>
                  <a:schemeClr val="tx1"/>
                </a:solidFill>
                <a:latin typeface="Helvetica Courant (Body)"/>
              </a:rPr>
            </a:br>
            <a:r>
              <a:rPr lang="es-ES" dirty="0">
                <a:solidFill>
                  <a:schemeClr val="tx1"/>
                </a:solidFill>
                <a:latin typeface="Helvetica Courant (Body)"/>
              </a:rPr>
              <a:t>Anécdota</a:t>
            </a:r>
            <a:r>
              <a:rPr dirty="0">
                <a:solidFill>
                  <a:schemeClr val="tx1"/>
                </a:solidFill>
                <a:latin typeface="Helvetica Courant (Body)"/>
              </a:rPr>
              <a:t>: </a:t>
            </a:r>
          </a:p>
          <a:p>
            <a:pPr>
              <a:spcBef>
                <a:spcPts val="0"/>
              </a:spcBef>
            </a:pPr>
            <a:r>
              <a:rPr dirty="0">
                <a:solidFill>
                  <a:schemeClr val="tx1"/>
                </a:solidFill>
                <a:latin typeface="Helvetica Courant (Body)"/>
              </a:rPr>
              <a:t>·    “</a:t>
            </a:r>
            <a:r>
              <a:rPr lang="es-MX" dirty="0">
                <a:solidFill>
                  <a:schemeClr val="tx1"/>
                </a:solidFill>
                <a:latin typeface="Helvetica Courant (Body)"/>
              </a:rPr>
              <a:t>Hace</a:t>
            </a:r>
            <a:r>
              <a:rPr lang="es-MX" baseline="0" dirty="0">
                <a:solidFill>
                  <a:schemeClr val="tx1"/>
                </a:solidFill>
                <a:latin typeface="Helvetica Courant (Body)"/>
              </a:rPr>
              <a:t> poco, un periodista del </a:t>
            </a:r>
            <a:r>
              <a:rPr lang="es-MX" i="1" baseline="0" dirty="0">
                <a:solidFill>
                  <a:schemeClr val="tx1"/>
                </a:solidFill>
                <a:latin typeface="Helvetica Courant (Body)"/>
              </a:rPr>
              <a:t>New York Times </a:t>
            </a:r>
            <a:r>
              <a:rPr lang="es-MX" baseline="0" dirty="0">
                <a:solidFill>
                  <a:schemeClr val="tx1"/>
                </a:solidFill>
                <a:latin typeface="Helvetica Courant (Body)"/>
              </a:rPr>
              <a:t>le preguntó al presidente de </a:t>
            </a:r>
            <a:r>
              <a:rPr lang="es-MX" i="1" baseline="0" dirty="0">
                <a:solidFill>
                  <a:schemeClr val="tx1"/>
                </a:solidFill>
                <a:latin typeface="Helvetica Courant (Body)"/>
              </a:rPr>
              <a:t>Y Combinator </a:t>
            </a:r>
            <a:r>
              <a:rPr lang="es-MX" baseline="0" dirty="0">
                <a:solidFill>
                  <a:schemeClr val="tx1"/>
                </a:solidFill>
                <a:latin typeface="Helvetica Courant (Body)"/>
              </a:rPr>
              <a:t>—uno de los principales inversionistas en empresas emergentes de Silicon Valley— si había alguna escuela que se destacara como fuente de graduados que tuvieran brillantes ideas nuevas. Él dijo que había una: la Universidad de Waterloo, situada en Waterloo, Canadá.”</a:t>
            </a:r>
            <a:r>
              <a:rPr dirty="0">
                <a:solidFill>
                  <a:schemeClr val="tx1"/>
                </a:solidFill>
                <a:latin typeface="Helvetica Courant (Body)"/>
              </a:rPr>
              <a:t/>
            </a:r>
            <a:br>
              <a:rPr dirty="0">
                <a:solidFill>
                  <a:schemeClr val="tx1"/>
                </a:solidFill>
                <a:latin typeface="Helvetica Courant (Body)"/>
              </a:rPr>
            </a:br>
            <a:endParaRPr dirty="0">
              <a:solidFill>
                <a:schemeClr val="tx1"/>
              </a:solidFill>
              <a:latin typeface="Helvetica Courant (Body)"/>
            </a:endParaRPr>
          </a:p>
          <a:p>
            <a:pPr>
              <a:spcBef>
                <a:spcPts val="0"/>
              </a:spcBef>
            </a:pPr>
            <a:r>
              <a:rPr lang="es-MX" dirty="0">
                <a:solidFill>
                  <a:schemeClr val="tx1"/>
                </a:solidFill>
                <a:latin typeface="Helvetica Courant (Body)"/>
              </a:rPr>
              <a:t>·</a:t>
            </a:r>
            <a:r>
              <a:rPr dirty="0">
                <a:solidFill>
                  <a:schemeClr val="tx1"/>
                </a:solidFill>
                <a:latin typeface="Helvetica Courant (Body)"/>
              </a:rPr>
              <a:t>   “</a:t>
            </a:r>
            <a:r>
              <a:rPr lang="es-MX" dirty="0">
                <a:solidFill>
                  <a:schemeClr val="tx1"/>
                </a:solidFill>
                <a:latin typeface="Helvetica Courant (Body)"/>
              </a:rPr>
              <a:t>P</a:t>
            </a:r>
            <a:r>
              <a:rPr lang="es-MX" baseline="0" dirty="0">
                <a:solidFill>
                  <a:schemeClr val="tx1"/>
                </a:solidFill>
                <a:latin typeface="Helvetica Courant (Body)"/>
              </a:rPr>
              <a:t>or supuesto, la universidad aplica rigurosos </a:t>
            </a:r>
            <a:r>
              <a:rPr lang="es-MX" dirty="0">
                <a:solidFill>
                  <a:schemeClr val="tx1"/>
                </a:solidFill>
                <a:latin typeface="Helvetica Courant (Body)"/>
              </a:rPr>
              <a:t>estándares</a:t>
            </a:r>
            <a:r>
              <a:rPr lang="es-MX" baseline="0" dirty="0">
                <a:solidFill>
                  <a:schemeClr val="tx1"/>
                </a:solidFill>
                <a:latin typeface="Helvetica Courant (Body)"/>
              </a:rPr>
              <a:t> intelectuales. Asimismo, valora el espíritu emprendedor. Sin embargo, su ingrediente indispensable es la diversidad. Sus estudiantes llegan de todas partes del mundo. La mitad de los graduados de ingeniería son estudiantes extranjeros. Y los estudiantes nacionales de la Universidad de Waterloo provienen de la población estudiantil de Canadá, que es una de las más diversas del mundo”.</a:t>
            </a:r>
            <a:endParaRPr dirty="0">
              <a:solidFill>
                <a:schemeClr val="tx1"/>
              </a:solidFill>
              <a:latin typeface="Helvetica Courant (Body)"/>
            </a:endParaRPr>
          </a:p>
          <a:p>
            <a:pPr>
              <a:spcBef>
                <a:spcPts val="0"/>
              </a:spcBef>
              <a:defRPr i="1"/>
            </a:pPr>
            <a:endParaRPr dirty="0">
              <a:solidFill>
                <a:schemeClr val="tx1"/>
              </a:solidFill>
              <a:latin typeface="Helvetica Courant (Body)"/>
            </a:endParaRPr>
          </a:p>
          <a:p>
            <a:pPr>
              <a:spcBef>
                <a:spcPts val="0"/>
              </a:spcBef>
              <a:defRPr i="1"/>
            </a:pPr>
            <a:endParaRPr dirty="0">
              <a:solidFill>
                <a:schemeClr val="tx1"/>
              </a:solidFill>
              <a:latin typeface="Helvetica Courant (Body)"/>
            </a:endParaRPr>
          </a:p>
          <a:p>
            <a:pPr>
              <a:spcBef>
                <a:spcPts val="0"/>
              </a:spcBef>
              <a:defRPr b="1"/>
            </a:pPr>
            <a:r>
              <a:rPr lang="es-MX" dirty="0">
                <a:solidFill>
                  <a:schemeClr val="tx1"/>
                </a:solidFill>
                <a:latin typeface="Helvetica Courant (Body)"/>
              </a:rPr>
              <a:t>Fuentes, si surgen preguntas sobre las marcas canadienses</a:t>
            </a:r>
            <a:r>
              <a:rPr dirty="0">
                <a:solidFill>
                  <a:schemeClr val="tx1"/>
                </a:solidFill>
                <a:latin typeface="Helvetica Courant (Body)"/>
              </a:rPr>
              <a:t>: </a:t>
            </a:r>
          </a:p>
          <a:p>
            <a:pPr>
              <a:spcBef>
                <a:spcPts val="0"/>
              </a:spcBef>
            </a:pPr>
            <a:r>
              <a:rPr lang="es-MX" i="0" dirty="0">
                <a:solidFill>
                  <a:schemeClr val="tx1"/>
                </a:solidFill>
                <a:latin typeface="Helvetica Courant (Body)"/>
              </a:rPr>
              <a:t>Combinando la simplicidad de un pizarrón blanco </a:t>
            </a:r>
            <a:r>
              <a:rPr lang="es-MX" i="0" baseline="0" dirty="0">
                <a:solidFill>
                  <a:schemeClr val="tx1"/>
                </a:solidFill>
                <a:latin typeface="Helvetica Courant (Body)"/>
              </a:rPr>
              <a:t>con el poder de una computadora, el tablero interactivo SMART, de pantalla blanca, permite impartir lecciones dinámicas, escribir notas con tinta digital y guardar el trabajo… todo ello con el simple toque de un dedo. </a:t>
            </a:r>
            <a:r>
              <a:rPr lang="es-MX" i="1" baseline="0" dirty="0">
                <a:solidFill>
                  <a:schemeClr val="tx1"/>
                </a:solidFill>
                <a:latin typeface="Helvetica Courant (Body)"/>
              </a:rPr>
              <a:t>En 2011, SMART produjo 45 % de los productos de pantalla interactiva del mundo. La tecnología SMART es utilizada en más de 50 países del mundo, incluso en grandes organizaciones estadounidenses tales como Wells Fargo y Google.</a:t>
            </a:r>
            <a:endParaRPr i="1" dirty="0">
              <a:solidFill>
                <a:schemeClr val="tx1"/>
              </a:solidFill>
              <a:latin typeface="Helvetica Courant (Body)"/>
            </a:endParaRPr>
          </a:p>
          <a:p>
            <a:pPr>
              <a:spcBef>
                <a:spcPts val="0"/>
              </a:spcBef>
              <a:buSzPct val="100000"/>
              <a:buChar char="-"/>
              <a:defRPr i="1"/>
            </a:pPr>
            <a:endParaRPr i="1" dirty="0">
              <a:solidFill>
                <a:schemeClr val="tx1"/>
              </a:solidFill>
              <a:latin typeface="Helvetica Courant (Body)"/>
            </a:endParaRPr>
          </a:p>
          <a:p>
            <a:pPr>
              <a:spcBef>
                <a:spcPts val="0"/>
              </a:spcBef>
              <a:buSzPct val="100000"/>
              <a:buChar char="-"/>
            </a:pPr>
            <a:r>
              <a:rPr lang="es-MX" dirty="0">
                <a:solidFill>
                  <a:schemeClr val="tx1"/>
                </a:solidFill>
                <a:latin typeface="Helvetica Courant (Body)"/>
              </a:rPr>
              <a:t> El logro robótico</a:t>
            </a:r>
            <a:r>
              <a:rPr lang="es-MX" baseline="0" dirty="0">
                <a:solidFill>
                  <a:schemeClr val="tx1"/>
                </a:solidFill>
                <a:latin typeface="Helvetica Courant (Body)"/>
              </a:rPr>
              <a:t> y tecnológico canadiense más famoso se estrenó en el espacio el 13 de noviembre de 1981; desde entonces, ha sido utilizado en 90 misiones espaciales. El diseño y la construcción del Sistema de Manipulación Remota Shuttle marcó el comienzo de la estrecha colaboración entre la NASA y Canadá en materia de vuelos espaciales tripulados por humanos. Con una longitud de 15 metros y un peso de menos de 480 kilogramos, el brazo robótico Canadarm puede levantar más de 30 000 kilogramos (hasta 266 000 kilogramos en la ingravidez del espacio), que equivale a la masa de un autobús totalmente cargado, utilizando menos electricidad que una tetera eléctrica. </a:t>
            </a:r>
            <a:endParaRPr dirty="0">
              <a:solidFill>
                <a:schemeClr val="tx1"/>
              </a:solidFill>
              <a:latin typeface="Helvetica Courant (Body)"/>
            </a:endParaRPr>
          </a:p>
          <a:p>
            <a:pPr>
              <a:spcBef>
                <a:spcPts val="0"/>
              </a:spcBef>
              <a:buSzPct val="100000"/>
              <a:buChar char="-"/>
            </a:pPr>
            <a:endParaRPr dirty="0">
              <a:solidFill>
                <a:schemeClr val="tx1"/>
              </a:solidFill>
              <a:latin typeface="Helvetica Courant (Body)"/>
            </a:endParaRPr>
          </a:p>
          <a:p>
            <a:pPr>
              <a:spcBef>
                <a:spcPts val="0"/>
              </a:spcBef>
              <a:buSzPct val="100000"/>
              <a:buChar char="-"/>
            </a:pPr>
            <a:r>
              <a:rPr lang="es-MX" dirty="0">
                <a:solidFill>
                  <a:schemeClr val="tx1"/>
                </a:solidFill>
                <a:latin typeface="Helvetica Courant (Body)"/>
              </a:rPr>
              <a:t>Los cines IMAX</a:t>
            </a:r>
            <a:r>
              <a:rPr lang="es-MX" baseline="0" dirty="0">
                <a:solidFill>
                  <a:schemeClr val="tx1"/>
                </a:solidFill>
                <a:latin typeface="Helvetica Courant (Body)"/>
              </a:rPr>
              <a:t> brindan una experiencia mejorada para ver películas: son perfectos para las excursiones escolares o pasar una velada divertida fuera de casa. Las películas IMAX pueden disfrutarse en numerosos cines IMAX repartidos por todo el mundo. IMAX es una empresa mundial, con más de 738 cines instalados en más de 50 países. Más de mil millones de personas han disfrutado de la experiencia de ver una película en formato IMAX desde que el primer cine IMAX abrió sus puertas en 1970. En fecha reciente, IMAX ha firmado un contrato para construir 75 cines IMAX en China.</a:t>
            </a:r>
            <a:endParaRPr dirty="0">
              <a:solidFill>
                <a:schemeClr val="tx1"/>
              </a:solidFill>
              <a:latin typeface="Helvetica Courant (Body)"/>
            </a:endParaRPr>
          </a:p>
          <a:p>
            <a:pPr>
              <a:spcBef>
                <a:spcPts val="0"/>
              </a:spcBef>
              <a:buSzPct val="100000"/>
              <a:buChar char="-"/>
            </a:pPr>
            <a:endParaRPr dirty="0">
              <a:solidFill>
                <a:schemeClr val="tx1"/>
              </a:solidFill>
              <a:latin typeface="Helvetica Courant (Body)"/>
            </a:endParaRPr>
          </a:p>
          <a:p>
            <a:pPr>
              <a:spcBef>
                <a:spcPts val="0"/>
              </a:spcBef>
              <a:buSzPct val="100000"/>
              <a:buChar char="-"/>
            </a:pPr>
            <a:r>
              <a:rPr lang="es-MX" i="1" dirty="0">
                <a:solidFill>
                  <a:schemeClr val="tx1"/>
                </a:solidFill>
                <a:latin typeface="Helvetica Courant (Body)"/>
              </a:rPr>
              <a:t>Bombardier es un líder mundial en tecnología ferroviaria y</a:t>
            </a:r>
            <a:r>
              <a:rPr lang="es-MX" i="1" baseline="0" dirty="0">
                <a:solidFill>
                  <a:schemeClr val="tx1"/>
                </a:solidFill>
                <a:latin typeface="Helvetica Courant (Body)"/>
              </a:rPr>
              <a:t> una empresa que </a:t>
            </a:r>
            <a:r>
              <a:rPr lang="es-MX" i="1" dirty="0">
                <a:solidFill>
                  <a:schemeClr val="tx1"/>
                </a:solidFill>
                <a:latin typeface="Helvetica Courant (Body)"/>
              </a:rPr>
              <a:t>promueve la movilidad sustentable para maximizar los beneficios ambientales de viajar. Con oficinas centrales en Montreal</a:t>
            </a:r>
            <a:r>
              <a:rPr lang="es-MX" i="1" baseline="0" dirty="0">
                <a:solidFill>
                  <a:schemeClr val="tx1"/>
                </a:solidFill>
                <a:latin typeface="Helvetica Courant (Body)"/>
              </a:rPr>
              <a:t>, Canadá, la empresa cuenta con </a:t>
            </a:r>
            <a:r>
              <a:rPr lang="es-MX" b="1" i="1" baseline="0" dirty="0">
                <a:solidFill>
                  <a:schemeClr val="tx1"/>
                </a:solidFill>
                <a:latin typeface="Helvetica Courant (Body)"/>
              </a:rPr>
              <a:t>73 centros de producción e ingeniería situados en 28 países</a:t>
            </a:r>
            <a:r>
              <a:rPr lang="es-MX" i="1" baseline="0" dirty="0">
                <a:solidFill>
                  <a:schemeClr val="tx1"/>
                </a:solidFill>
                <a:latin typeface="Helvetica Courant (Body)"/>
              </a:rPr>
              <a:t>, una mano de obra de unas </a:t>
            </a:r>
            <a:r>
              <a:rPr lang="es-MX" b="1" i="1" baseline="0" dirty="0">
                <a:solidFill>
                  <a:schemeClr val="tx1"/>
                </a:solidFill>
                <a:latin typeface="Helvetica Courant (Body)"/>
              </a:rPr>
              <a:t>37</a:t>
            </a:r>
            <a:r>
              <a:rPr lang="en-CA" b="1" i="1" baseline="0" dirty="0">
                <a:solidFill>
                  <a:schemeClr val="tx1"/>
                </a:solidFill>
                <a:latin typeface="Helvetica Courant (Body)"/>
              </a:rPr>
              <a:t> 000 personas</a:t>
            </a:r>
            <a:r>
              <a:rPr lang="en-CA" i="1" baseline="0" dirty="0">
                <a:solidFill>
                  <a:schemeClr val="tx1"/>
                </a:solidFill>
                <a:latin typeface="Helvetica Courant (Body)"/>
              </a:rPr>
              <a:t> </a:t>
            </a:r>
            <a:r>
              <a:rPr lang="es-MX" i="1" baseline="0" dirty="0">
                <a:solidFill>
                  <a:schemeClr val="tx1"/>
                </a:solidFill>
                <a:latin typeface="Helvetica Courant (Body)"/>
              </a:rPr>
              <a:t>y más de </a:t>
            </a:r>
            <a:r>
              <a:rPr lang="es-MX" b="1" i="1" baseline="0" dirty="0">
                <a:solidFill>
                  <a:schemeClr val="tx1"/>
                </a:solidFill>
                <a:latin typeface="Helvetica Courant (Body)"/>
              </a:rPr>
              <a:t>100 000 vehículos </a:t>
            </a:r>
            <a:r>
              <a:rPr lang="es-MX" i="1" baseline="0" dirty="0">
                <a:solidFill>
                  <a:schemeClr val="tx1"/>
                </a:solidFill>
                <a:latin typeface="Helvetica Courant (Body)"/>
              </a:rPr>
              <a:t>en funcionamiento. (Fuente: Informe elaborado por Bombardier Canadá, correspondiente a 2013)</a:t>
            </a:r>
            <a:endParaRPr i="1" dirty="0">
              <a:solidFill>
                <a:schemeClr val="tx1"/>
              </a:solidFill>
              <a:latin typeface="Helvetica Courant (Body)"/>
            </a:endParaRPr>
          </a:p>
          <a:p>
            <a:pPr>
              <a:spcBef>
                <a:spcPts val="0"/>
              </a:spcBef>
              <a:buSzPct val="100000"/>
              <a:buChar char="-"/>
              <a:defRPr i="1"/>
            </a:pPr>
            <a:endParaRPr i="1" dirty="0">
              <a:solidFill>
                <a:schemeClr val="tx1"/>
              </a:solidFill>
              <a:latin typeface="Helvetica Courant (Body)"/>
            </a:endParaRPr>
          </a:p>
          <a:p>
            <a:pPr>
              <a:spcBef>
                <a:spcPts val="0"/>
              </a:spcBef>
              <a:buSzPct val="100000"/>
              <a:buChar char="-"/>
            </a:pPr>
            <a:r>
              <a:rPr lang="es-MX" dirty="0">
                <a:solidFill>
                  <a:schemeClr val="tx1"/>
                </a:solidFill>
                <a:latin typeface="Helvetica Courant (Body)"/>
              </a:rPr>
              <a:t> </a:t>
            </a:r>
            <a:r>
              <a:rPr lang="fr-CA" i="1" noProof="0" dirty="0">
                <a:solidFill>
                  <a:schemeClr val="tx1"/>
                </a:solidFill>
                <a:latin typeface="Helvetica Courant (Body)"/>
              </a:rPr>
              <a:t>Cirque du Soleil </a:t>
            </a:r>
            <a:r>
              <a:rPr lang="es-MX" dirty="0">
                <a:solidFill>
                  <a:schemeClr val="tx1"/>
                </a:solidFill>
                <a:latin typeface="Helvetica Courant (Body)"/>
              </a:rPr>
              <a:t>en una empresa con sede en Quebec</a:t>
            </a:r>
            <a:r>
              <a:rPr lang="es-MX" baseline="0" dirty="0">
                <a:solidFill>
                  <a:schemeClr val="tx1"/>
                </a:solidFill>
                <a:latin typeface="Helvetica Courant (Body)"/>
              </a:rPr>
              <a:t>, reconocida en todo el mundo por la alta calidad de sus espectáculos de entretenimiento artístico. Desde sus inicios en 1984, </a:t>
            </a:r>
            <a:r>
              <a:rPr lang="es-MX" i="1" baseline="0" dirty="0">
                <a:solidFill>
                  <a:schemeClr val="tx1"/>
                </a:solidFill>
                <a:latin typeface="Helvetica Courant (Body)"/>
              </a:rPr>
              <a:t>Cirque du Soleil</a:t>
            </a:r>
            <a:r>
              <a:rPr lang="es-MX" baseline="0" dirty="0">
                <a:solidFill>
                  <a:schemeClr val="tx1"/>
                </a:solidFill>
                <a:latin typeface="Helvetica Courant (Body)"/>
              </a:rPr>
              <a:t> no ha cesado de evocar la imaginación, invocar los sentidos y despertar las emociones de públicos de todo el mundo. Desde 1984, </a:t>
            </a:r>
            <a:r>
              <a:rPr lang="es-MX" b="1" baseline="0" dirty="0">
                <a:solidFill>
                  <a:schemeClr val="tx1"/>
                </a:solidFill>
                <a:latin typeface="Helvetica Courant (Body)"/>
              </a:rPr>
              <a:t>más de 155 millones de espectadores </a:t>
            </a:r>
            <a:r>
              <a:rPr lang="es-MX" baseline="0" dirty="0">
                <a:solidFill>
                  <a:schemeClr val="tx1"/>
                </a:solidFill>
                <a:latin typeface="Helvetica Courant (Body)"/>
              </a:rPr>
              <a:t>han asistido a un espectáculo de </a:t>
            </a:r>
            <a:r>
              <a:rPr lang="es-MX" i="1" baseline="0" dirty="0">
                <a:solidFill>
                  <a:schemeClr val="tx1"/>
                </a:solidFill>
                <a:latin typeface="Helvetica Courant (Body)"/>
              </a:rPr>
              <a:t>Cirque du Soleil</a:t>
            </a:r>
            <a:r>
              <a:rPr lang="es-MX" baseline="0" dirty="0">
                <a:solidFill>
                  <a:schemeClr val="tx1"/>
                </a:solidFill>
                <a:latin typeface="Helvetica Courant (Body)"/>
              </a:rPr>
              <a:t>.</a:t>
            </a:r>
          </a:p>
          <a:p>
            <a:pPr>
              <a:spcBef>
                <a:spcPts val="0"/>
              </a:spcBef>
              <a:buSzPct val="100000"/>
              <a:buChar char="-"/>
            </a:pPr>
            <a:endParaRPr lang="es-MX" baseline="0" dirty="0">
              <a:solidFill>
                <a:schemeClr val="tx1"/>
              </a:solidFill>
              <a:latin typeface="Helvetica Courant (Body)"/>
            </a:endParaRPr>
          </a:p>
          <a:p>
            <a:pPr>
              <a:spcBef>
                <a:spcPts val="0"/>
              </a:spcBef>
              <a:buSzPct val="100000"/>
              <a:buChar char="-"/>
            </a:pPr>
            <a:r>
              <a:rPr lang="es-MX" baseline="0" dirty="0">
                <a:solidFill>
                  <a:schemeClr val="tx1"/>
                </a:solidFill>
                <a:latin typeface="Helvetica Courant (Body)"/>
              </a:rPr>
              <a:t> Shopify es una empresa de comercio electrónico fundada en 2004 en Ottawa, que permite a los usuarios crear y personalizar sus propias tiendas en línea. Actualmente alberga unas 600 000 tiendas de comercio de electrónico activas.</a:t>
            </a:r>
            <a:endParaRPr dirty="0">
              <a:solidFill>
                <a:schemeClr val="tx1"/>
              </a:solidFill>
              <a:latin typeface="Helvetica Courant (Body)"/>
            </a:endParaRPr>
          </a:p>
        </p:txBody>
      </p:sp>
    </p:spTree>
    <p:extLst>
      <p:ext uri="{BB962C8B-B14F-4D97-AF65-F5344CB8AC3E}">
        <p14:creationId xmlns:p14="http://schemas.microsoft.com/office/powerpoint/2010/main" val="157149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Shape 395"/>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396" name="Shape 396"/>
          <p:cNvSpPr>
            <a:spLocks noGrp="1"/>
          </p:cNvSpPr>
          <p:nvPr>
            <p:ph type="body" sz="quarter" idx="1"/>
          </p:nvPr>
        </p:nvSpPr>
        <p:spPr>
          <a:prstGeom prst="rect">
            <a:avLst/>
          </a:prstGeom>
        </p:spPr>
        <p:txBody>
          <a:bodyPr/>
          <a:lstStyle/>
          <a:p>
            <a:pPr>
              <a:spcBef>
                <a:spcPts val="0"/>
              </a:spcBef>
              <a:defRPr b="1"/>
            </a:pPr>
            <a:r>
              <a:rPr lang="es-MX" dirty="0">
                <a:solidFill>
                  <a:schemeClr val="tx1"/>
                </a:solidFill>
                <a:latin typeface="Helvetica Courant (Body)"/>
              </a:rPr>
              <a:t>Interacciones sugeridas</a:t>
            </a:r>
            <a:r>
              <a:rPr dirty="0">
                <a:solidFill>
                  <a:schemeClr val="tx1"/>
                </a:solidFill>
                <a:latin typeface="Helvetica Courant (Body)"/>
              </a:rPr>
              <a:t>: </a:t>
            </a:r>
          </a:p>
          <a:p>
            <a:pPr>
              <a:spcBef>
                <a:spcPts val="0"/>
              </a:spcBef>
            </a:pPr>
            <a:endParaRPr b="1" dirty="0">
              <a:solidFill>
                <a:schemeClr val="tx1"/>
              </a:solidFill>
              <a:latin typeface="Helvetica Courant (Body)"/>
            </a:endParaRPr>
          </a:p>
          <a:p>
            <a:pPr>
              <a:spcBef>
                <a:spcPts val="0"/>
              </a:spcBef>
            </a:pPr>
            <a:r>
              <a:rPr lang="es-MX" dirty="0">
                <a:solidFill>
                  <a:schemeClr val="tx1"/>
                </a:solidFill>
                <a:latin typeface="Helvetica Courant (Body)"/>
              </a:rPr>
              <a:t>Desde la canoa de corteza de abedul hasta el teléfono inteligente BlackBerry, Canadá es una nación construida a partir de la innovación.</a:t>
            </a:r>
          </a:p>
          <a:p>
            <a:pPr>
              <a:spcBef>
                <a:spcPts val="0"/>
              </a:spcBef>
            </a:pPr>
            <a:r>
              <a:rPr lang="es-MX" dirty="0">
                <a:solidFill>
                  <a:schemeClr val="tx1"/>
                </a:solidFill>
                <a:latin typeface="Helvetica Courant (Body)"/>
              </a:rPr>
              <a:t>Los siguientes son algunos de los numerosos</a:t>
            </a:r>
            <a:r>
              <a:rPr lang="es-MX" baseline="0" dirty="0">
                <a:solidFill>
                  <a:schemeClr val="tx1"/>
                </a:solidFill>
                <a:latin typeface="Helvetica Courant (Body)"/>
              </a:rPr>
              <a:t> avances innovadores y científicos realizados en Canadá</a:t>
            </a:r>
            <a:r>
              <a:rPr dirty="0">
                <a:solidFill>
                  <a:schemeClr val="tx1"/>
                </a:solidFill>
                <a:latin typeface="Helvetica Courant (Body)"/>
              </a:rPr>
              <a:t>: </a:t>
            </a:r>
          </a:p>
          <a:p>
            <a:pPr>
              <a:spcBef>
                <a:spcPts val="0"/>
              </a:spcBef>
              <a:defRPr b="1"/>
            </a:pPr>
            <a:endParaRPr dirty="0">
              <a:solidFill>
                <a:schemeClr val="tx1"/>
              </a:solidFill>
              <a:latin typeface="Helvetica Courant (Body)"/>
            </a:endParaRPr>
          </a:p>
          <a:p>
            <a:pPr>
              <a:spcBef>
                <a:spcPts val="0"/>
              </a:spcBef>
            </a:pPr>
            <a:r>
              <a:rPr lang="es-MX" dirty="0">
                <a:solidFill>
                  <a:schemeClr val="tx1"/>
                </a:solidFill>
                <a:latin typeface="Helvetica Courant (Body)"/>
              </a:rPr>
              <a:t>Modulación de amplitud</a:t>
            </a:r>
            <a:r>
              <a:rPr dirty="0">
                <a:solidFill>
                  <a:schemeClr val="tx1"/>
                </a:solidFill>
                <a:latin typeface="Helvetica Courant (Body)"/>
              </a:rPr>
              <a:t> </a:t>
            </a:r>
          </a:p>
          <a:p>
            <a:pPr>
              <a:spcBef>
                <a:spcPts val="0"/>
              </a:spcBef>
            </a:pPr>
            <a:r>
              <a:rPr lang="es-ES" dirty="0">
                <a:solidFill>
                  <a:schemeClr val="tx1"/>
                </a:solidFill>
                <a:latin typeface="Helvetica Courant (Body)"/>
              </a:rPr>
              <a:t>Plotter (trazador) analítico </a:t>
            </a:r>
            <a:r>
              <a:rPr lang="es-MX" dirty="0">
                <a:solidFill>
                  <a:schemeClr val="tx1"/>
                </a:solidFill>
                <a:latin typeface="Helvetica Courant (Body)"/>
              </a:rPr>
              <a:t>(mapas</a:t>
            </a:r>
            <a:r>
              <a:rPr lang="es-MX" baseline="0" dirty="0">
                <a:solidFill>
                  <a:schemeClr val="tx1"/>
                </a:solidFill>
                <a:latin typeface="Helvetica Courant (Body)"/>
              </a:rPr>
              <a:t> en 3D)</a:t>
            </a:r>
            <a:endParaRPr dirty="0">
              <a:solidFill>
                <a:schemeClr val="tx1"/>
              </a:solidFill>
              <a:latin typeface="Helvetica Courant (Body)"/>
            </a:endParaRPr>
          </a:p>
          <a:p>
            <a:pPr>
              <a:spcBef>
                <a:spcPts val="0"/>
              </a:spcBef>
            </a:pPr>
            <a:r>
              <a:rPr lang="es-MX" dirty="0">
                <a:solidFill>
                  <a:schemeClr val="tx1"/>
                </a:solidFill>
                <a:latin typeface="Helvetica Courant (Body)"/>
              </a:rPr>
              <a:t>Célula de sangre artificial</a:t>
            </a:r>
            <a:endParaRPr dirty="0">
              <a:solidFill>
                <a:schemeClr val="tx1"/>
              </a:solidFill>
              <a:latin typeface="Helvetica Courant (Body)"/>
            </a:endParaRPr>
          </a:p>
          <a:p>
            <a:pPr>
              <a:spcBef>
                <a:spcPts val="0"/>
              </a:spcBef>
            </a:pPr>
            <a:r>
              <a:rPr lang="es-MX" dirty="0">
                <a:solidFill>
                  <a:schemeClr val="tx1"/>
                </a:solidFill>
                <a:latin typeface="Helvetica Courant (Body)"/>
              </a:rPr>
              <a:t>Teléfono inteligente BlackBerry</a:t>
            </a:r>
            <a:endParaRPr dirty="0">
              <a:solidFill>
                <a:schemeClr val="tx1"/>
              </a:solidFill>
              <a:latin typeface="Helvetica Courant (Body)"/>
            </a:endParaRPr>
          </a:p>
          <a:p>
            <a:pPr>
              <a:spcBef>
                <a:spcPts val="0"/>
              </a:spcBef>
            </a:pPr>
            <a:r>
              <a:rPr dirty="0">
                <a:solidFill>
                  <a:schemeClr val="tx1"/>
                </a:solidFill>
                <a:latin typeface="Helvetica Courant (Body)"/>
              </a:rPr>
              <a:t>CADPAT (</a:t>
            </a:r>
            <a:r>
              <a:rPr lang="es-MX" dirty="0">
                <a:solidFill>
                  <a:schemeClr val="tx1"/>
                </a:solidFill>
                <a:latin typeface="Helvetica Courant (Body)"/>
              </a:rPr>
              <a:t>dispositivo de enmascaramiento</a:t>
            </a:r>
            <a:r>
              <a:rPr lang="es-MX" baseline="0" dirty="0">
                <a:solidFill>
                  <a:schemeClr val="tx1"/>
                </a:solidFill>
                <a:latin typeface="Helvetica Courant (Body)"/>
              </a:rPr>
              <a:t> canadiense)</a:t>
            </a:r>
            <a:endParaRPr dirty="0">
              <a:solidFill>
                <a:schemeClr val="tx1"/>
              </a:solidFill>
              <a:latin typeface="Helvetica Courant (Body)"/>
            </a:endParaRPr>
          </a:p>
          <a:p>
            <a:pPr>
              <a:spcBef>
                <a:spcPts val="0"/>
              </a:spcBef>
            </a:pPr>
            <a:r>
              <a:rPr lang="es-MX" dirty="0">
                <a:solidFill>
                  <a:schemeClr val="tx1"/>
                </a:solidFill>
                <a:latin typeface="Helvetica Courant (Body)"/>
              </a:rPr>
              <a:t>Camuflaje digital</a:t>
            </a:r>
            <a:endParaRPr dirty="0">
              <a:solidFill>
                <a:schemeClr val="tx1"/>
              </a:solidFill>
              <a:latin typeface="Helvetica Courant (Body)"/>
            </a:endParaRPr>
          </a:p>
          <a:p>
            <a:pPr>
              <a:spcBef>
                <a:spcPts val="0"/>
              </a:spcBef>
            </a:pPr>
            <a:r>
              <a:rPr dirty="0" err="1">
                <a:solidFill>
                  <a:schemeClr val="tx1"/>
                </a:solidFill>
                <a:latin typeface="Helvetica Courant (Body)"/>
              </a:rPr>
              <a:t>Canadarm</a:t>
            </a:r>
            <a:r>
              <a:rPr dirty="0">
                <a:solidFill>
                  <a:schemeClr val="tx1"/>
                </a:solidFill>
                <a:latin typeface="Helvetica Courant (Body)"/>
              </a:rPr>
              <a:t> (</a:t>
            </a:r>
            <a:r>
              <a:rPr lang="es-MX" dirty="0">
                <a:solidFill>
                  <a:schemeClr val="tx1"/>
                </a:solidFill>
                <a:latin typeface="Helvetica Courant (Body)"/>
              </a:rPr>
              <a:t>aeroespacio</a:t>
            </a:r>
            <a:r>
              <a:rPr dirty="0">
                <a:solidFill>
                  <a:schemeClr val="tx1"/>
                </a:solidFill>
                <a:latin typeface="Helvetica Courant (Body)"/>
              </a:rPr>
              <a:t>) </a:t>
            </a:r>
          </a:p>
          <a:p>
            <a:pPr>
              <a:spcBef>
                <a:spcPts val="0"/>
              </a:spcBef>
            </a:pPr>
            <a:r>
              <a:rPr lang="es-MX" dirty="0">
                <a:solidFill>
                  <a:schemeClr val="tx1"/>
                </a:solidFill>
                <a:latin typeface="Helvetica Courant (Body)"/>
              </a:rPr>
              <a:t>Marcapasos cardíaco</a:t>
            </a:r>
            <a:endParaRPr dirty="0">
              <a:solidFill>
                <a:schemeClr val="tx1"/>
              </a:solidFill>
              <a:latin typeface="Helvetica Courant (Body)"/>
            </a:endParaRPr>
          </a:p>
          <a:p>
            <a:pPr>
              <a:spcBef>
                <a:spcPts val="0"/>
              </a:spcBef>
            </a:pPr>
            <a:r>
              <a:rPr lang="es-MX" dirty="0">
                <a:solidFill>
                  <a:schemeClr val="tx1"/>
                </a:solidFill>
                <a:latin typeface="Helvetica Courant (Body)"/>
              </a:rPr>
              <a:t>Maniquies para práctica de RCP</a:t>
            </a:r>
            <a:endParaRPr dirty="0">
              <a:solidFill>
                <a:schemeClr val="tx1"/>
              </a:solidFill>
              <a:latin typeface="Helvetica Courant (Body)"/>
            </a:endParaRPr>
          </a:p>
          <a:p>
            <a:pPr>
              <a:spcBef>
                <a:spcPts val="0"/>
              </a:spcBef>
            </a:pPr>
            <a:r>
              <a:rPr lang="es-MX" dirty="0">
                <a:solidFill>
                  <a:schemeClr val="tx1"/>
                </a:solidFill>
                <a:latin typeface="Helvetica Courant (Body)"/>
              </a:rPr>
              <a:t>Braile computarizado</a:t>
            </a:r>
            <a:endParaRPr dirty="0">
              <a:solidFill>
                <a:schemeClr val="tx1"/>
              </a:solidFill>
              <a:latin typeface="Helvetica Courant (Body)"/>
            </a:endParaRPr>
          </a:p>
          <a:p>
            <a:pPr>
              <a:spcBef>
                <a:spcPts val="0"/>
              </a:spcBef>
            </a:pPr>
            <a:r>
              <a:rPr lang="es-MX" dirty="0">
                <a:solidFill>
                  <a:schemeClr val="tx1"/>
                </a:solidFill>
                <a:latin typeface="Helvetica Courant (Body)"/>
              </a:rPr>
              <a:t>Gen de la fibrosis quística (identificación)</a:t>
            </a:r>
            <a:endParaRPr dirty="0">
              <a:solidFill>
                <a:schemeClr val="tx1"/>
              </a:solidFill>
              <a:latin typeface="Helvetica Courant (Body)"/>
            </a:endParaRPr>
          </a:p>
          <a:p>
            <a:pPr>
              <a:spcBef>
                <a:spcPts val="0"/>
              </a:spcBef>
            </a:pPr>
            <a:r>
              <a:rPr lang="es-MX" dirty="0">
                <a:solidFill>
                  <a:schemeClr val="tx1"/>
                </a:solidFill>
                <a:latin typeface="Helvetica Courant (Body)"/>
              </a:rPr>
              <a:t>Horno eléctrico</a:t>
            </a:r>
            <a:endParaRPr dirty="0">
              <a:solidFill>
                <a:schemeClr val="tx1"/>
              </a:solidFill>
              <a:latin typeface="Helvetica Courant (Body)"/>
            </a:endParaRPr>
          </a:p>
          <a:p>
            <a:pPr>
              <a:spcBef>
                <a:spcPts val="0"/>
              </a:spcBef>
            </a:pPr>
            <a:r>
              <a:rPr lang="es-MX" dirty="0">
                <a:solidFill>
                  <a:schemeClr val="tx1"/>
                </a:solidFill>
                <a:latin typeface="Helvetica Courant (Body)"/>
              </a:rPr>
              <a:t>Silla de ruedas eléctrica</a:t>
            </a:r>
            <a:endParaRPr dirty="0">
              <a:solidFill>
                <a:schemeClr val="tx1"/>
              </a:solidFill>
              <a:latin typeface="Helvetica Courant (Body)"/>
            </a:endParaRPr>
          </a:p>
          <a:p>
            <a:pPr>
              <a:spcBef>
                <a:spcPts val="0"/>
              </a:spcBef>
            </a:pPr>
            <a:r>
              <a:rPr lang="es-ES" dirty="0">
                <a:solidFill>
                  <a:schemeClr val="tx1"/>
                </a:solidFill>
                <a:latin typeface="Helvetica Courant (Body)"/>
              </a:rPr>
              <a:t>Coloración de películas</a:t>
            </a:r>
            <a:endParaRPr dirty="0">
              <a:solidFill>
                <a:schemeClr val="tx1"/>
              </a:solidFill>
              <a:latin typeface="Helvetica Courant (Body)"/>
            </a:endParaRPr>
          </a:p>
          <a:p>
            <a:pPr>
              <a:spcBef>
                <a:spcPts val="0"/>
              </a:spcBef>
            </a:pPr>
            <a:r>
              <a:rPr lang="es-MX" dirty="0">
                <a:solidFill>
                  <a:schemeClr val="tx1"/>
                </a:solidFill>
                <a:latin typeface="Helvetica Courant (Body)"/>
              </a:rPr>
              <a:t>Bolsas para</a:t>
            </a:r>
            <a:r>
              <a:rPr lang="es-MX" baseline="0" dirty="0">
                <a:solidFill>
                  <a:schemeClr val="tx1"/>
                </a:solidFill>
                <a:latin typeface="Helvetica Courant (Body)"/>
              </a:rPr>
              <a:t> basura (polietileno)</a:t>
            </a:r>
            <a:endParaRPr dirty="0">
              <a:solidFill>
                <a:schemeClr val="tx1"/>
              </a:solidFill>
              <a:latin typeface="Helvetica Courant (Body)"/>
            </a:endParaRPr>
          </a:p>
          <a:p>
            <a:pPr>
              <a:spcBef>
                <a:spcPts val="0"/>
              </a:spcBef>
            </a:pPr>
            <a:r>
              <a:rPr lang="es-MX" dirty="0">
                <a:solidFill>
                  <a:schemeClr val="tx1"/>
                </a:solidFill>
                <a:latin typeface="Helvetica Courant (Body)"/>
              </a:rPr>
              <a:t>Fármaco supresor del VIH 3TC</a:t>
            </a:r>
            <a:endParaRPr dirty="0">
              <a:solidFill>
                <a:schemeClr val="tx1"/>
              </a:solidFill>
              <a:latin typeface="Helvetica Courant (Body)"/>
            </a:endParaRPr>
          </a:p>
          <a:p>
            <a:pPr>
              <a:spcBef>
                <a:spcPts val="0"/>
              </a:spcBef>
            </a:pPr>
            <a:r>
              <a:rPr lang="es-ES" dirty="0">
                <a:solidFill>
                  <a:schemeClr val="tx1"/>
                </a:solidFill>
                <a:latin typeface="Helvetica Courant (Body)"/>
              </a:rPr>
              <a:t>Hidroala</a:t>
            </a:r>
            <a:endParaRPr dirty="0">
              <a:solidFill>
                <a:schemeClr val="tx1"/>
              </a:solidFill>
              <a:latin typeface="Helvetica Courant (Body)"/>
            </a:endParaRPr>
          </a:p>
          <a:p>
            <a:pPr>
              <a:spcBef>
                <a:spcPts val="0"/>
              </a:spcBef>
            </a:pPr>
            <a:r>
              <a:rPr lang="es-MX" dirty="0">
                <a:solidFill>
                  <a:schemeClr val="tx1"/>
                </a:solidFill>
                <a:latin typeface="Helvetica Courant (Body)"/>
              </a:rPr>
              <a:t>Tecnología IMAX</a:t>
            </a:r>
            <a:endParaRPr dirty="0">
              <a:solidFill>
                <a:schemeClr val="tx1"/>
              </a:solidFill>
              <a:latin typeface="Helvetica Courant (Body)"/>
            </a:endParaRPr>
          </a:p>
          <a:p>
            <a:pPr>
              <a:spcBef>
                <a:spcPts val="0"/>
              </a:spcBef>
            </a:pPr>
            <a:r>
              <a:rPr lang="es-MX" dirty="0">
                <a:solidFill>
                  <a:schemeClr val="tx1"/>
                </a:solidFill>
                <a:latin typeface="Helvetica Courant (Body)"/>
              </a:rPr>
              <a:t>Insulina (descubrimiento)</a:t>
            </a:r>
            <a:endParaRPr dirty="0">
              <a:solidFill>
                <a:schemeClr val="tx1"/>
              </a:solidFill>
              <a:latin typeface="Helvetica Courant (Body)"/>
            </a:endParaRPr>
          </a:p>
          <a:p>
            <a:pPr>
              <a:spcBef>
                <a:spcPts val="0"/>
              </a:spcBef>
            </a:pPr>
            <a:r>
              <a:rPr lang="es-MX" u="none" dirty="0">
                <a:solidFill>
                  <a:schemeClr val="tx1"/>
                </a:solidFill>
                <a:latin typeface="Helvetica Courant (Body)"/>
              </a:rPr>
              <a:t>Tiempo estándar internacional</a:t>
            </a:r>
            <a:endParaRPr u="none" dirty="0">
              <a:solidFill>
                <a:schemeClr val="tx1"/>
              </a:solidFill>
              <a:latin typeface="Helvetica Courant (Body)"/>
            </a:endParaRPr>
          </a:p>
          <a:p>
            <a:pPr>
              <a:spcBef>
                <a:spcPts val="0"/>
              </a:spcBef>
            </a:pPr>
            <a:r>
              <a:rPr lang="es-MX" dirty="0">
                <a:solidFill>
                  <a:schemeClr val="tx1"/>
                </a:solidFill>
                <a:latin typeface="Helvetica Courant (Body)"/>
              </a:rPr>
              <a:t>Programación en JAVA</a:t>
            </a:r>
            <a:endParaRPr dirty="0">
              <a:solidFill>
                <a:schemeClr val="tx1"/>
              </a:solidFill>
              <a:latin typeface="Helvetica Courant (Body)"/>
            </a:endParaRPr>
          </a:p>
          <a:p>
            <a:pPr>
              <a:spcBef>
                <a:spcPts val="0"/>
              </a:spcBef>
            </a:pPr>
            <a:r>
              <a:rPr lang="es-MX" dirty="0">
                <a:solidFill>
                  <a:schemeClr val="tx1"/>
                </a:solidFill>
                <a:latin typeface="Helvetica Courant (Body)"/>
              </a:rPr>
              <a:t>Ejercitador Jolly Jumper para bebés</a:t>
            </a:r>
            <a:endParaRPr dirty="0">
              <a:solidFill>
                <a:schemeClr val="tx1"/>
              </a:solidFill>
              <a:latin typeface="Helvetica Courant (Body)"/>
            </a:endParaRPr>
          </a:p>
          <a:p>
            <a:pPr>
              <a:spcBef>
                <a:spcPts val="0"/>
              </a:spcBef>
            </a:pPr>
            <a:r>
              <a:rPr lang="es-MX" dirty="0">
                <a:solidFill>
                  <a:schemeClr val="tx1"/>
                </a:solidFill>
                <a:latin typeface="Helvetica Courant (Body)"/>
              </a:rPr>
              <a:t>Proceso de destilación del querosén</a:t>
            </a:r>
            <a:endParaRPr dirty="0">
              <a:solidFill>
                <a:schemeClr val="tx1"/>
              </a:solidFill>
              <a:latin typeface="Helvetica Courant (Body)"/>
            </a:endParaRPr>
          </a:p>
          <a:p>
            <a:pPr>
              <a:spcBef>
                <a:spcPts val="0"/>
              </a:spcBef>
            </a:pPr>
            <a:r>
              <a:rPr lang="es-MX" u="none" dirty="0">
                <a:solidFill>
                  <a:schemeClr val="tx1"/>
                </a:solidFill>
                <a:latin typeface="Helvetica Courant (Body)"/>
              </a:rPr>
              <a:t>Animación con</a:t>
            </a:r>
            <a:r>
              <a:rPr lang="es-MX" u="none" baseline="0" dirty="0">
                <a:solidFill>
                  <a:schemeClr val="tx1"/>
                </a:solidFill>
                <a:latin typeface="Helvetica Courant (Body)"/>
              </a:rPr>
              <a:t> key frames (fotogramas clave)</a:t>
            </a:r>
            <a:endParaRPr u="none" dirty="0">
              <a:solidFill>
                <a:schemeClr val="tx1"/>
              </a:solidFill>
              <a:latin typeface="Helvetica Courant (Body)"/>
            </a:endParaRPr>
          </a:p>
          <a:p>
            <a:pPr>
              <a:spcBef>
                <a:spcPts val="0"/>
              </a:spcBef>
            </a:pPr>
            <a:r>
              <a:rPr lang="es-MX" dirty="0">
                <a:solidFill>
                  <a:schemeClr val="tx1"/>
                </a:solidFill>
                <a:latin typeface="Helvetica Courant (Body)"/>
              </a:rPr>
              <a:t>Aspersor de riego</a:t>
            </a:r>
            <a:endParaRPr dirty="0">
              <a:solidFill>
                <a:schemeClr val="tx1"/>
              </a:solidFill>
              <a:latin typeface="Helvetica Courant (Body)"/>
            </a:endParaRPr>
          </a:p>
          <a:p>
            <a:pPr>
              <a:spcBef>
                <a:spcPts val="0"/>
              </a:spcBef>
            </a:pPr>
            <a:r>
              <a:rPr lang="es-MX" dirty="0">
                <a:solidFill>
                  <a:schemeClr val="tx1"/>
                </a:solidFill>
                <a:latin typeface="Helvetica Courant (Body)"/>
              </a:rPr>
              <a:t>Papel sábana</a:t>
            </a:r>
            <a:r>
              <a:rPr lang="es-MX" baseline="0" dirty="0">
                <a:solidFill>
                  <a:schemeClr val="tx1"/>
                </a:solidFill>
                <a:latin typeface="Helvetica Courant (Body)"/>
              </a:rPr>
              <a:t> o de periódico</a:t>
            </a:r>
            <a:endParaRPr dirty="0">
              <a:solidFill>
                <a:schemeClr val="tx1"/>
              </a:solidFill>
              <a:latin typeface="Helvetica Courant (Body)"/>
            </a:endParaRPr>
          </a:p>
          <a:p>
            <a:pPr>
              <a:spcBef>
                <a:spcPts val="0"/>
              </a:spcBef>
            </a:pPr>
            <a:r>
              <a:rPr lang="es-MX" dirty="0">
                <a:solidFill>
                  <a:schemeClr val="tx1"/>
                </a:solidFill>
                <a:latin typeface="Helvetica Courant (Body)"/>
              </a:rPr>
              <a:t>Sistema</a:t>
            </a:r>
            <a:r>
              <a:rPr lang="es-MX" baseline="0" dirty="0">
                <a:solidFill>
                  <a:schemeClr val="tx1"/>
                </a:solidFill>
                <a:latin typeface="Helvetica Courant (Body)"/>
              </a:rPr>
              <a:t> de clasificación postal (automático)</a:t>
            </a:r>
          </a:p>
          <a:p>
            <a:pPr>
              <a:spcBef>
                <a:spcPts val="0"/>
              </a:spcBef>
            </a:pPr>
            <a:r>
              <a:rPr lang="es-MX" baseline="0" dirty="0">
                <a:solidFill>
                  <a:schemeClr val="tx1"/>
                </a:solidFill>
                <a:latin typeface="Helvetica Courant (Body)"/>
              </a:rPr>
              <a:t>Prótesis de mano</a:t>
            </a:r>
            <a:endParaRPr dirty="0">
              <a:solidFill>
                <a:schemeClr val="tx1"/>
              </a:solidFill>
              <a:latin typeface="Helvetica Courant (Body)"/>
            </a:endParaRPr>
          </a:p>
          <a:p>
            <a:pPr>
              <a:spcBef>
                <a:spcPts val="0"/>
              </a:spcBef>
            </a:pPr>
            <a:r>
              <a:rPr lang="es-MX" dirty="0">
                <a:solidFill>
                  <a:schemeClr val="tx1"/>
                </a:solidFill>
                <a:latin typeface="Helvetica Courant (Body)"/>
              </a:rPr>
              <a:t>Desarmador Robertson</a:t>
            </a:r>
            <a:endParaRPr dirty="0">
              <a:solidFill>
                <a:schemeClr val="tx1"/>
              </a:solidFill>
              <a:latin typeface="Helvetica Courant (Body)"/>
            </a:endParaRPr>
          </a:p>
          <a:p>
            <a:pPr>
              <a:spcBef>
                <a:spcPts val="0"/>
              </a:spcBef>
            </a:pPr>
            <a:r>
              <a:rPr lang="es-MX" dirty="0">
                <a:solidFill>
                  <a:schemeClr val="tx1"/>
                </a:solidFill>
                <a:latin typeface="Helvetica Courant (Body)"/>
              </a:rPr>
              <a:t>Soplador de nieve</a:t>
            </a:r>
            <a:endParaRPr dirty="0">
              <a:solidFill>
                <a:schemeClr val="tx1"/>
              </a:solidFill>
              <a:latin typeface="Helvetica Courant (Body)"/>
            </a:endParaRPr>
          </a:p>
          <a:p>
            <a:pPr>
              <a:spcBef>
                <a:spcPts val="0"/>
              </a:spcBef>
            </a:pPr>
            <a:r>
              <a:rPr lang="es-MX" dirty="0">
                <a:solidFill>
                  <a:schemeClr val="tx1"/>
                </a:solidFill>
                <a:latin typeface="Helvetica Courant (Body)"/>
              </a:rPr>
              <a:t>Moto de nieve</a:t>
            </a:r>
            <a:endParaRPr dirty="0">
              <a:solidFill>
                <a:schemeClr val="tx1"/>
              </a:solidFill>
              <a:latin typeface="Helvetica Courant (Body)"/>
            </a:endParaRPr>
          </a:p>
          <a:p>
            <a:pPr>
              <a:spcBef>
                <a:spcPts val="0"/>
              </a:spcBef>
            </a:pPr>
            <a:r>
              <a:rPr lang="es-MX" dirty="0">
                <a:solidFill>
                  <a:schemeClr val="tx1"/>
                </a:solidFill>
                <a:latin typeface="Helvetica Courant (Body)"/>
              </a:rPr>
              <a:t>Teléfono</a:t>
            </a:r>
            <a:endParaRPr dirty="0">
              <a:solidFill>
                <a:schemeClr val="tx1"/>
              </a:solidFill>
              <a:latin typeface="Helvetica Courant (Body)"/>
            </a:endParaRPr>
          </a:p>
          <a:p>
            <a:pPr>
              <a:spcBef>
                <a:spcPts val="0"/>
              </a:spcBef>
            </a:pPr>
            <a:r>
              <a:rPr lang="en-CA" dirty="0">
                <a:solidFill>
                  <a:schemeClr val="tx1"/>
                </a:solidFill>
                <a:latin typeface="Helvetica Courant (Body)"/>
              </a:rPr>
              <a:t>Aparato telefónico</a:t>
            </a:r>
            <a:endParaRPr dirty="0">
              <a:solidFill>
                <a:schemeClr val="tx1"/>
              </a:solidFill>
              <a:latin typeface="Helvetica Courant (Body)"/>
            </a:endParaRPr>
          </a:p>
          <a:p>
            <a:pPr>
              <a:spcBef>
                <a:spcPts val="0"/>
              </a:spcBef>
            </a:pPr>
            <a:r>
              <a:rPr lang="es-MX" u="none" dirty="0">
                <a:solidFill>
                  <a:schemeClr val="tx1"/>
                </a:solidFill>
                <a:latin typeface="Helvetica Courant (Body)"/>
              </a:rPr>
              <a:t>I</a:t>
            </a:r>
            <a:r>
              <a:rPr lang="es-MX" u="none" baseline="0" dirty="0">
                <a:solidFill>
                  <a:schemeClr val="tx1"/>
                </a:solidFill>
                <a:latin typeface="Helvetica Courant (Body)"/>
              </a:rPr>
              <a:t>nyector de aceite para ejes de trenes</a:t>
            </a:r>
            <a:endParaRPr u="none" dirty="0">
              <a:solidFill>
                <a:schemeClr val="tx1"/>
              </a:solidFill>
              <a:latin typeface="Helvetica Courant (Body)"/>
            </a:endParaRPr>
          </a:p>
        </p:txBody>
      </p:sp>
    </p:spTree>
    <p:extLst>
      <p:ext uri="{BB962C8B-B14F-4D97-AF65-F5344CB8AC3E}">
        <p14:creationId xmlns:p14="http://schemas.microsoft.com/office/powerpoint/2010/main" val="206921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Shape 406"/>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407" name="Shape 407"/>
          <p:cNvSpPr>
            <a:spLocks noGrp="1"/>
          </p:cNvSpPr>
          <p:nvPr>
            <p:ph type="body" sz="quarter" idx="1"/>
          </p:nvPr>
        </p:nvSpPr>
        <p:spPr>
          <a:prstGeom prst="rect">
            <a:avLst/>
          </a:prstGeom>
        </p:spPr>
        <p:txBody>
          <a:bodyPr/>
          <a:lstStyle/>
          <a:p>
            <a:pPr>
              <a:spcBef>
                <a:spcPts val="0"/>
              </a:spcBef>
              <a:defRPr b="1"/>
            </a:pPr>
            <a:r>
              <a:rPr lang="es-MX" dirty="0">
                <a:solidFill>
                  <a:schemeClr val="tx1"/>
                </a:solidFill>
                <a:latin typeface="Helvetica Courant (Body)"/>
              </a:rPr>
              <a:t>Interacciones sugeridas</a:t>
            </a:r>
            <a:r>
              <a:rPr dirty="0">
                <a:solidFill>
                  <a:schemeClr val="tx1"/>
                </a:solidFill>
                <a:latin typeface="Helvetica Courant (Body)"/>
              </a:rPr>
              <a:t>: </a:t>
            </a:r>
          </a:p>
          <a:p>
            <a:pPr>
              <a:spcBef>
                <a:spcPts val="0"/>
              </a:spcBef>
              <a:defRPr b="1"/>
            </a:pPr>
            <a:endParaRPr dirty="0">
              <a:solidFill>
                <a:schemeClr val="tx1"/>
              </a:solidFill>
              <a:latin typeface="Helvetica Courant (Body)"/>
            </a:endParaRPr>
          </a:p>
          <a:p>
            <a:pPr>
              <a:spcBef>
                <a:spcPts val="0"/>
              </a:spcBef>
            </a:pPr>
            <a:r>
              <a:rPr lang="es-MX" dirty="0">
                <a:solidFill>
                  <a:schemeClr val="tx1"/>
                </a:solidFill>
                <a:latin typeface="Helvetica Courant (Body)"/>
              </a:rPr>
              <a:t>Tal</a:t>
            </a:r>
            <a:r>
              <a:rPr lang="es-MX" baseline="0" dirty="0">
                <a:solidFill>
                  <a:schemeClr val="tx1"/>
                </a:solidFill>
                <a:latin typeface="Helvetica Courant (Body)"/>
              </a:rPr>
              <a:t> vez conozcas a estos canadienses famosos</a:t>
            </a:r>
            <a:r>
              <a:rPr dirty="0">
                <a:solidFill>
                  <a:schemeClr val="tx1"/>
                </a:solidFill>
                <a:latin typeface="Helvetica Courant (Body)"/>
              </a:rPr>
              <a:t>:</a:t>
            </a:r>
            <a:endParaRPr b="1" dirty="0">
              <a:solidFill>
                <a:schemeClr val="tx1"/>
              </a:solidFill>
              <a:latin typeface="Helvetica Courant (Body)"/>
            </a:endParaRPr>
          </a:p>
          <a:p>
            <a:pPr>
              <a:spcBef>
                <a:spcPts val="0"/>
              </a:spcBef>
              <a:defRPr b="1"/>
            </a:pPr>
            <a:endParaRPr b="1" dirty="0">
              <a:solidFill>
                <a:schemeClr val="tx1"/>
              </a:solidFill>
              <a:latin typeface="Helvetica Courant (Body)"/>
            </a:endParaRPr>
          </a:p>
          <a:p>
            <a:pPr>
              <a:spcBef>
                <a:spcPts val="0"/>
              </a:spcBef>
              <a:defRPr b="1"/>
            </a:pPr>
            <a:r>
              <a:rPr lang="es-MX" b="0" dirty="0">
                <a:solidFill>
                  <a:schemeClr val="tx1"/>
                </a:solidFill>
                <a:latin typeface="Helvetica Courant (Body)"/>
              </a:rPr>
              <a:t>En fechas recientes, </a:t>
            </a:r>
            <a:r>
              <a:rPr lang="es-MX" b="0" baseline="0" dirty="0">
                <a:solidFill>
                  <a:schemeClr val="tx1"/>
                </a:solidFill>
                <a:latin typeface="Helvetica Courant (Body)"/>
              </a:rPr>
              <a:t>el</a:t>
            </a:r>
            <a:r>
              <a:rPr lang="es-MX" b="0" dirty="0">
                <a:solidFill>
                  <a:schemeClr val="tx1"/>
                </a:solidFill>
                <a:latin typeface="Helvetica Courant (Body)"/>
              </a:rPr>
              <a:t> </a:t>
            </a:r>
            <a:r>
              <a:rPr lang="es-MX" b="1" dirty="0">
                <a:solidFill>
                  <a:schemeClr val="tx1"/>
                </a:solidFill>
                <a:latin typeface="Helvetica Courant (Body)"/>
              </a:rPr>
              <a:t>Primer Ministro Trudeau</a:t>
            </a:r>
            <a:r>
              <a:rPr lang="es-MX" b="0" baseline="0" dirty="0">
                <a:solidFill>
                  <a:schemeClr val="tx1"/>
                </a:solidFill>
                <a:latin typeface="Helvetica Courant (Body)"/>
              </a:rPr>
              <a:t> ha estado presente en las noticias. Justin Pierre James Trudeau PC MP (nacido el 25 de diciembre de 1971) es un político canadiense, 23º primer ministro de Canadá y líder de su partido (Partido Liberal). [1][2] Es el segundo primer ministro más joven después de Joe Clark. Asimismo, como hijo </a:t>
            </a:r>
            <a:r>
              <a:rPr lang="en-CA" b="0" baseline="0" dirty="0">
                <a:solidFill>
                  <a:schemeClr val="tx1"/>
                </a:solidFill>
                <a:latin typeface="Helvetica Courant (Body)"/>
              </a:rPr>
              <a:t>primogénito de </a:t>
            </a:r>
            <a:r>
              <a:rPr lang="es-MX" b="0" baseline="0" dirty="0">
                <a:solidFill>
                  <a:schemeClr val="tx1"/>
                </a:solidFill>
                <a:latin typeface="Helvetica Courant (Body)"/>
              </a:rPr>
              <a:t>Pierre Trudeau, es el primer hijo de un ex primer ministro en ocupar el puesto. (Incluya de qué manera el Primer Ministro Trudeau puede ser reconocido en su país.)</a:t>
            </a:r>
            <a:endParaRPr b="0" dirty="0">
              <a:solidFill>
                <a:schemeClr val="tx1"/>
              </a:solidFill>
              <a:latin typeface="Helvetica Courant (Body)"/>
            </a:endParaRPr>
          </a:p>
          <a:p>
            <a:pPr>
              <a:spcBef>
                <a:spcPts val="0"/>
              </a:spcBef>
            </a:pPr>
            <a:endParaRPr b="0" dirty="0">
              <a:solidFill>
                <a:schemeClr val="tx1"/>
              </a:solidFill>
              <a:latin typeface="Helvetica Courant (Body)"/>
            </a:endParaRPr>
          </a:p>
          <a:p>
            <a:pPr>
              <a:spcBef>
                <a:spcPts val="0"/>
              </a:spcBef>
              <a:defRPr b="1"/>
            </a:pPr>
            <a:r>
              <a:rPr lang="es-MX" b="1" dirty="0">
                <a:solidFill>
                  <a:schemeClr val="tx1"/>
                </a:solidFill>
                <a:latin typeface="Helvetica Courant (Body)"/>
              </a:rPr>
              <a:t>Chris Hadfield</a:t>
            </a:r>
            <a:r>
              <a:rPr lang="es-MX" b="0" dirty="0">
                <a:solidFill>
                  <a:schemeClr val="tx1"/>
                </a:solidFill>
                <a:latin typeface="Helvetica Courant (Body)"/>
              </a:rPr>
              <a:t> es un astronauta</a:t>
            </a:r>
            <a:r>
              <a:rPr lang="es-MX" b="0" baseline="0" dirty="0">
                <a:solidFill>
                  <a:schemeClr val="tx1"/>
                </a:solidFill>
                <a:latin typeface="Helvetica Courant (Body)"/>
              </a:rPr>
              <a:t> retirado y primer canadiense en caminar en el espacio. Ingeniero y expiloto de guerra de la Real Fuerza Aérea de Canadá, Hadfield voló en dos misiones con transbordadores espaciales y fungió como comandante de la Estación Espacial Internacional. En 2013, después de ceder el mando de la Estación Espacial Internacional (y antes de regresar a su hogar), Hadfield lanzó un video musical grabado en la Estación, con una versión modificada de “Space Oddity” de David Bowie. [35][36] En enero del 2016 (poco después de la muerte de Bowie), el video alcanzó más de 28 millones de visitas en YouTube.</a:t>
            </a:r>
            <a:endParaRPr b="0" dirty="0">
              <a:solidFill>
                <a:schemeClr val="tx1"/>
              </a:solidFill>
              <a:latin typeface="Helvetica Courant (Body)"/>
            </a:endParaRPr>
          </a:p>
          <a:p>
            <a:pPr>
              <a:spcBef>
                <a:spcPts val="0"/>
              </a:spcBef>
            </a:pPr>
            <a:endParaRPr b="0" dirty="0">
              <a:solidFill>
                <a:schemeClr val="tx1"/>
              </a:solidFill>
              <a:latin typeface="Helvetica Courant (Body)"/>
            </a:endParaRPr>
          </a:p>
          <a:p>
            <a:pPr>
              <a:spcBef>
                <a:spcPts val="0"/>
              </a:spcBef>
            </a:pPr>
            <a:r>
              <a:rPr lang="es-MX" b="1" dirty="0">
                <a:solidFill>
                  <a:schemeClr val="tx1"/>
                </a:solidFill>
                <a:latin typeface="Helvetica Courant (Body)"/>
              </a:rPr>
              <a:t>David Suzuki</a:t>
            </a:r>
            <a:r>
              <a:rPr lang="es-MX" dirty="0">
                <a:solidFill>
                  <a:schemeClr val="tx1"/>
                </a:solidFill>
                <a:latin typeface="Helvetica Courant (Body)"/>
              </a:rPr>
              <a:t> es un universitario canadiense, divulgador científico y activista ambientalista.</a:t>
            </a:r>
            <a:r>
              <a:rPr lang="es-MX" baseline="0" dirty="0">
                <a:solidFill>
                  <a:schemeClr val="tx1"/>
                </a:solidFill>
                <a:latin typeface="Helvetica Courant (Body)"/>
              </a:rPr>
              <a:t> Desde mediados de la década de los 70, Suzuki ha sido conocido por sus series de televisión y de radio, documentales y libros acerca de la naturaleza y el medio ambiente. Es más conocido como presentador del popular programa de ciencia de la cadena CBC </a:t>
            </a:r>
            <a:r>
              <a:rPr lang="es-MX" i="1" baseline="0" dirty="0">
                <a:solidFill>
                  <a:schemeClr val="tx1"/>
                </a:solidFill>
                <a:latin typeface="Helvetica Courant (Body)"/>
              </a:rPr>
              <a:t>La naturaleza de las cosas</a:t>
            </a:r>
            <a:r>
              <a:rPr lang="es-MX" baseline="0" dirty="0">
                <a:solidFill>
                  <a:schemeClr val="tx1"/>
                </a:solidFill>
                <a:latin typeface="Helvetica Courant (Body)"/>
              </a:rPr>
              <a:t>, programa que se emite desde hace muchos años y visto en más de cuarenta países. Asimismo, son bien conocidas sus críticas al gobierno, por no actuar para proteger el medio ambiente. </a:t>
            </a:r>
          </a:p>
          <a:p>
            <a:pPr>
              <a:spcBef>
                <a:spcPts val="0"/>
              </a:spcBef>
            </a:pPr>
            <a:r>
              <a:rPr lang="es-MX" baseline="0" dirty="0">
                <a:solidFill>
                  <a:schemeClr val="tx1"/>
                </a:solidFill>
                <a:latin typeface="Helvetica Courant (Body)"/>
              </a:rPr>
              <a:t>Suzuki, veterano activista en la lucha para revertir el cambio climático, fue cofundador, en 1990, de la Fundación David Suzuki, cuyo objetivo es trabajar para “encontrar formas para que la sociedad viva en equilibrio con el mundo natural que nos sustenta”. Las prioridades de la fundación son: los océanos y la pesca sustentable, el cambio climático y las energías limpias, la sustentabilidad, y el Desafío de la Naturaleza de Suzuki. Asimismo, la fundación busca maneras de ayudar a proteger los océanos de las grandes mareas negras, como la que ocurrió en el Golfo de México. [1] Suzuki también fue director de la Asociación Canadiense de Libertades Civiles de 1982 a 1987.</a:t>
            </a:r>
          </a:p>
          <a:p>
            <a:pPr>
              <a:spcBef>
                <a:spcPts val="0"/>
              </a:spcBef>
            </a:pPr>
            <a:r>
              <a:rPr lang="es-MX" baseline="0" dirty="0">
                <a:solidFill>
                  <a:schemeClr val="tx1"/>
                </a:solidFill>
                <a:latin typeface="Helvetica Courant (Body)"/>
              </a:rPr>
              <a:t>Suzuki recibió el premio Right Livelihood (considerado el “Nobel alternativo”) en 2009. </a:t>
            </a:r>
            <a:r>
              <a:rPr lang="es-MX" i="1" baseline="0" dirty="0">
                <a:solidFill>
                  <a:schemeClr val="tx1"/>
                </a:solidFill>
                <a:latin typeface="Helvetica Courant (Body)"/>
              </a:rPr>
              <a:t>El legado</a:t>
            </a:r>
            <a:r>
              <a:rPr lang="es-MX" baseline="0" dirty="0">
                <a:solidFill>
                  <a:schemeClr val="tx1"/>
                </a:solidFill>
                <a:latin typeface="Helvetica Courant (Body)"/>
              </a:rPr>
              <a:t>, su libro de 2011, ganó el premio Nautilus. Es miembro de la Orden de Canadá. En 2004, David Suzuki se clasificó en quinto lugar en la lista de candidatos finalistas en una serie de la cadena CBC, en la cual se pidió a los espectadores que seleccionaran al canadiense más importante de todos los tiempos. Entre los finalistas, Suzuki era el único que aún estaba con vida. </a:t>
            </a:r>
            <a:endParaRPr dirty="0">
              <a:solidFill>
                <a:schemeClr val="tx1"/>
              </a:solidFill>
              <a:latin typeface="Helvetica Courant (Body)"/>
            </a:endParaRPr>
          </a:p>
          <a:p>
            <a:pPr>
              <a:spcBef>
                <a:spcPts val="0"/>
              </a:spcBef>
              <a:defRPr b="1"/>
            </a:pPr>
            <a:endParaRPr dirty="0">
              <a:solidFill>
                <a:schemeClr val="tx1"/>
              </a:solidFill>
              <a:latin typeface="Helvetica Courant (Body)"/>
            </a:endParaRPr>
          </a:p>
          <a:p>
            <a:pPr>
              <a:spcBef>
                <a:spcPts val="0"/>
              </a:spcBef>
              <a:defRPr b="1"/>
            </a:pPr>
            <a:r>
              <a:rPr lang="es-MX" dirty="0">
                <a:solidFill>
                  <a:schemeClr val="tx1"/>
                </a:solidFill>
                <a:latin typeface="Helvetica Courant (Body)"/>
              </a:rPr>
              <a:t>Otros</a:t>
            </a:r>
            <a:r>
              <a:rPr lang="es-MX" baseline="0" dirty="0">
                <a:solidFill>
                  <a:schemeClr val="tx1"/>
                </a:solidFill>
                <a:latin typeface="Helvetica Courant (Body)"/>
              </a:rPr>
              <a:t> canadienses famosos</a:t>
            </a:r>
            <a:endParaRPr dirty="0">
              <a:solidFill>
                <a:schemeClr val="tx1"/>
              </a:solidFill>
              <a:latin typeface="Helvetica Courant (Body)"/>
            </a:endParaRPr>
          </a:p>
          <a:p>
            <a:pPr>
              <a:spcBef>
                <a:spcPts val="0"/>
              </a:spcBef>
              <a:defRPr b="1"/>
            </a:pPr>
            <a:endParaRPr dirty="0">
              <a:solidFill>
                <a:schemeClr val="tx1"/>
              </a:solidFill>
              <a:latin typeface="Helvetica Courant (Body)"/>
            </a:endParaRPr>
          </a:p>
          <a:p>
            <a:pPr>
              <a:spcBef>
                <a:spcPts val="0"/>
              </a:spcBef>
              <a:defRPr b="1"/>
            </a:pPr>
            <a:r>
              <a:rPr lang="es-MX" dirty="0">
                <a:solidFill>
                  <a:schemeClr val="tx1"/>
                </a:solidFill>
                <a:latin typeface="Helvetica Courant (Body)"/>
              </a:rPr>
              <a:t>Actores canadienses</a:t>
            </a:r>
            <a:r>
              <a:rPr dirty="0">
                <a:solidFill>
                  <a:schemeClr val="tx1"/>
                </a:solidFill>
                <a:latin typeface="Helvetica Courant (Body)"/>
              </a:rPr>
              <a:t>: </a:t>
            </a:r>
            <a:r>
              <a:rPr lang="es-MX" b="0" dirty="0">
                <a:solidFill>
                  <a:schemeClr val="tx1"/>
                </a:solidFill>
                <a:latin typeface="Helvetica Courant (Body)"/>
              </a:rPr>
              <a:t>nacidos en Canadá,</a:t>
            </a:r>
            <a:r>
              <a:rPr lang="es-MX" b="0" baseline="0" dirty="0">
                <a:solidFill>
                  <a:schemeClr val="tx1"/>
                </a:solidFill>
                <a:latin typeface="Helvetica Courant (Body)"/>
              </a:rPr>
              <a:t> criados en Canadá, que han obtenido la ciudadanía canadiense, son considerados del país o tienen una fuerte relación con Canadá</a:t>
            </a:r>
            <a:endParaRPr b="0" dirty="0">
              <a:solidFill>
                <a:schemeClr val="tx1"/>
              </a:solidFill>
              <a:latin typeface="Helvetica Courant (Body)"/>
            </a:endParaRPr>
          </a:p>
          <a:p>
            <a:pPr>
              <a:spcBef>
                <a:spcPts val="0"/>
              </a:spcBef>
              <a:defRPr b="1"/>
            </a:pPr>
            <a:r>
              <a:rPr lang="es-MX" dirty="0">
                <a:solidFill>
                  <a:schemeClr val="tx1"/>
                </a:solidFill>
                <a:latin typeface="Helvetica Courant (Body)"/>
              </a:rPr>
              <a:t>Fuente</a:t>
            </a:r>
            <a:r>
              <a:rPr dirty="0">
                <a:solidFill>
                  <a:schemeClr val="tx1"/>
                </a:solidFill>
                <a:latin typeface="Helvetica Courant (Body)"/>
              </a:rPr>
              <a:t>: </a:t>
            </a:r>
            <a:r>
              <a:rPr b="0" dirty="0">
                <a:solidFill>
                  <a:schemeClr val="tx1"/>
                </a:solidFill>
                <a:latin typeface="Helvetica Courant (Body)"/>
              </a:rPr>
              <a:t>https://www.youtube.com/watch?v=wubGbO6deNk</a:t>
            </a:r>
          </a:p>
          <a:p>
            <a:pPr>
              <a:spcBef>
                <a:spcPts val="0"/>
              </a:spcBef>
              <a:defRPr b="1"/>
            </a:pPr>
            <a:r>
              <a:rPr lang="es-MX" dirty="0">
                <a:solidFill>
                  <a:schemeClr val="tx1"/>
                </a:solidFill>
                <a:latin typeface="Helvetica Courant (Body)"/>
              </a:rPr>
              <a:t>Además</a:t>
            </a:r>
            <a:r>
              <a:rPr dirty="0">
                <a:solidFill>
                  <a:schemeClr val="tx1"/>
                </a:solidFill>
                <a:latin typeface="Helvetica Courant (Body)"/>
              </a:rPr>
              <a:t>:</a:t>
            </a:r>
            <a:r>
              <a:rPr lang="es-ES" dirty="0">
                <a:solidFill>
                  <a:schemeClr val="tx1"/>
                </a:solidFill>
                <a:latin typeface="Helvetica Courant (Body)"/>
              </a:rPr>
              <a:t> </a:t>
            </a:r>
            <a:r>
              <a:rPr lang="es-MX" b="0" dirty="0">
                <a:solidFill>
                  <a:schemeClr val="tx1"/>
                </a:solidFill>
                <a:latin typeface="Helvetica Courant (Body)"/>
              </a:rPr>
              <a:t>John Candy, Kiefer Sutherland –</a:t>
            </a:r>
            <a:r>
              <a:rPr lang="es-MX" b="0" baseline="0" dirty="0">
                <a:solidFill>
                  <a:schemeClr val="tx1"/>
                </a:solidFill>
                <a:latin typeface="Helvetica Courant (Body)"/>
              </a:rPr>
              <a:t> </a:t>
            </a:r>
            <a:r>
              <a:rPr lang="es-MX" b="0" dirty="0">
                <a:solidFill>
                  <a:schemeClr val="tx1"/>
                </a:solidFill>
                <a:latin typeface="Helvetica Courant (Body)"/>
              </a:rPr>
              <a:t>Serie “24” (también es conocido como el nieto</a:t>
            </a:r>
            <a:r>
              <a:rPr lang="es-MX" b="0" baseline="0" dirty="0">
                <a:solidFill>
                  <a:schemeClr val="tx1"/>
                </a:solidFill>
                <a:latin typeface="Helvetica Courant (Body)"/>
              </a:rPr>
              <a:t> de </a:t>
            </a:r>
            <a:r>
              <a:rPr lang="es-MX" b="0" dirty="0">
                <a:solidFill>
                  <a:schemeClr val="tx1"/>
                </a:solidFill>
                <a:latin typeface="Helvetica Courant (Body)"/>
              </a:rPr>
              <a:t>Tommy Douglas, ex</a:t>
            </a:r>
            <a:r>
              <a:rPr lang="es-MX" b="0" baseline="0" dirty="0">
                <a:solidFill>
                  <a:schemeClr val="tx1"/>
                </a:solidFill>
                <a:latin typeface="Helvetica Courant (Body)"/>
              </a:rPr>
              <a:t> p</a:t>
            </a:r>
            <a:r>
              <a:rPr lang="es-MX" b="0" dirty="0">
                <a:solidFill>
                  <a:schemeClr val="tx1"/>
                </a:solidFill>
                <a:latin typeface="Helvetica Courant (Body)"/>
              </a:rPr>
              <a:t>rimer ministro de Saskatchewan, </a:t>
            </a:r>
            <a:r>
              <a:rPr lang="es-MX" b="0" baseline="0" dirty="0">
                <a:solidFill>
                  <a:schemeClr val="tx1"/>
                </a:solidFill>
                <a:latin typeface="Helvetica Courant (Body)"/>
              </a:rPr>
              <a:t>q</a:t>
            </a:r>
            <a:r>
              <a:rPr lang="es-MX" b="0" dirty="0">
                <a:solidFill>
                  <a:schemeClr val="tx1"/>
                </a:solidFill>
                <a:latin typeface="Helvetica Courant (Body)"/>
              </a:rPr>
              <a:t>ue estableció</a:t>
            </a:r>
            <a:r>
              <a:rPr lang="es-MX" b="0" baseline="0" dirty="0">
                <a:solidFill>
                  <a:schemeClr val="tx1"/>
                </a:solidFill>
                <a:latin typeface="Helvetica Courant (Body)"/>
              </a:rPr>
              <a:t> el sistema de salud universal en Canadá</a:t>
            </a:r>
            <a:r>
              <a:rPr lang="es-MX" b="0" dirty="0">
                <a:solidFill>
                  <a:schemeClr val="tx1"/>
                </a:solidFill>
                <a:latin typeface="Helvetica Courant (Body)"/>
              </a:rPr>
              <a:t>), Michael J. Fox, Donald Sutherland (Orgullo y Prejuicio y los Juegos del Hambre), Christopher Plummer (La novicia rebelde), Martin Short, Leslie Nielsen, etc.</a:t>
            </a:r>
          </a:p>
          <a:p>
            <a:pPr>
              <a:spcBef>
                <a:spcPts val="0"/>
              </a:spcBef>
              <a:defRPr b="1"/>
            </a:pPr>
            <a:endParaRPr b="0" dirty="0">
              <a:solidFill>
                <a:schemeClr val="tx1"/>
              </a:solidFill>
              <a:latin typeface="Helvetica Courant (Body)"/>
            </a:endParaRPr>
          </a:p>
          <a:p>
            <a:pPr>
              <a:spcBef>
                <a:spcPts val="0"/>
              </a:spcBef>
              <a:defRPr b="1"/>
            </a:pPr>
            <a:endParaRPr b="0" dirty="0">
              <a:solidFill>
                <a:schemeClr val="tx1"/>
              </a:solidFill>
              <a:latin typeface="Helvetica Courant (Body)"/>
            </a:endParaRPr>
          </a:p>
          <a:p>
            <a:pPr>
              <a:spcBef>
                <a:spcPts val="0"/>
              </a:spcBef>
              <a:defRPr b="1"/>
            </a:pPr>
            <a:r>
              <a:rPr lang="es-MX" dirty="0">
                <a:solidFill>
                  <a:schemeClr val="tx1"/>
                </a:solidFill>
                <a:latin typeface="Helvetica Courant (Body)"/>
              </a:rPr>
              <a:t>Principales músicos canadienses</a:t>
            </a:r>
            <a:r>
              <a:rPr dirty="0">
                <a:solidFill>
                  <a:schemeClr val="tx1"/>
                </a:solidFill>
                <a:latin typeface="Helvetica Courant (Body)"/>
              </a:rPr>
              <a:t>: </a:t>
            </a:r>
          </a:p>
          <a:p>
            <a:pPr>
              <a:spcBef>
                <a:spcPts val="0"/>
              </a:spcBef>
            </a:pPr>
            <a:endParaRPr b="1" dirty="0">
              <a:solidFill>
                <a:schemeClr val="tx1"/>
              </a:solidFill>
              <a:latin typeface="Helvetica Courant (Body)"/>
            </a:endParaRPr>
          </a:p>
          <a:p>
            <a:pPr>
              <a:spcBef>
                <a:spcPts val="0"/>
              </a:spcBef>
            </a:pPr>
            <a:r>
              <a:rPr dirty="0">
                <a:solidFill>
                  <a:schemeClr val="tx1"/>
                </a:solidFill>
                <a:latin typeface="Helvetica Courant (Body)"/>
              </a:rPr>
              <a:t>Justin Bieber</a:t>
            </a:r>
            <a:endParaRPr lang="en-CA" dirty="0">
              <a:solidFill>
                <a:schemeClr val="tx1"/>
              </a:solidFill>
              <a:latin typeface="Helvetica Courant (Body)"/>
            </a:endParaRPr>
          </a:p>
          <a:p>
            <a:pPr>
              <a:spcBef>
                <a:spcPts val="0"/>
              </a:spcBef>
            </a:pPr>
            <a:r>
              <a:rPr lang="en-CA" dirty="0">
                <a:solidFill>
                  <a:schemeClr val="tx1"/>
                </a:solidFill>
                <a:latin typeface="Helvetica Courant (Body)"/>
              </a:rPr>
              <a:t>The Weeknd</a:t>
            </a:r>
            <a:endParaRPr dirty="0">
              <a:solidFill>
                <a:schemeClr val="tx1"/>
              </a:solidFill>
              <a:latin typeface="Helvetica Courant (Body)"/>
            </a:endParaRPr>
          </a:p>
          <a:p>
            <a:pPr>
              <a:spcBef>
                <a:spcPts val="0"/>
              </a:spcBef>
            </a:pPr>
            <a:r>
              <a:rPr dirty="0">
                <a:solidFill>
                  <a:schemeClr val="tx1"/>
                </a:solidFill>
                <a:latin typeface="Helvetica Courant (Body)"/>
              </a:rPr>
              <a:t>Avril Lavigne</a:t>
            </a:r>
          </a:p>
          <a:p>
            <a:pPr>
              <a:spcBef>
                <a:spcPts val="0"/>
              </a:spcBef>
            </a:pPr>
            <a:r>
              <a:rPr dirty="0">
                <a:solidFill>
                  <a:schemeClr val="tx1"/>
                </a:solidFill>
                <a:latin typeface="Helvetica Courant (Body)"/>
              </a:rPr>
              <a:t>Drake </a:t>
            </a:r>
          </a:p>
          <a:p>
            <a:pPr>
              <a:spcBef>
                <a:spcPts val="0"/>
              </a:spcBef>
            </a:pPr>
            <a:r>
              <a:rPr dirty="0">
                <a:solidFill>
                  <a:schemeClr val="tx1"/>
                </a:solidFill>
                <a:latin typeface="Helvetica Courant (Body)"/>
              </a:rPr>
              <a:t>Alanis </a:t>
            </a:r>
            <a:r>
              <a:rPr dirty="0" err="1">
                <a:solidFill>
                  <a:schemeClr val="tx1"/>
                </a:solidFill>
                <a:latin typeface="Helvetica Courant (Body)"/>
              </a:rPr>
              <a:t>Morissette</a:t>
            </a:r>
            <a:endParaRPr dirty="0">
              <a:solidFill>
                <a:schemeClr val="tx1"/>
              </a:solidFill>
              <a:latin typeface="Helvetica Courant (Body)"/>
            </a:endParaRPr>
          </a:p>
          <a:p>
            <a:pPr>
              <a:spcBef>
                <a:spcPts val="0"/>
              </a:spcBef>
            </a:pPr>
            <a:r>
              <a:rPr dirty="0">
                <a:solidFill>
                  <a:schemeClr val="tx1"/>
                </a:solidFill>
                <a:latin typeface="Helvetica Courant (Body)"/>
              </a:rPr>
              <a:t>Neil Young</a:t>
            </a:r>
          </a:p>
          <a:p>
            <a:pPr>
              <a:spcBef>
                <a:spcPts val="0"/>
              </a:spcBef>
            </a:pPr>
            <a:r>
              <a:rPr dirty="0">
                <a:solidFill>
                  <a:schemeClr val="tx1"/>
                </a:solidFill>
                <a:latin typeface="Helvetica Courant (Body)"/>
              </a:rPr>
              <a:t>Oscar Peterson</a:t>
            </a:r>
          </a:p>
          <a:p>
            <a:pPr>
              <a:spcBef>
                <a:spcPts val="0"/>
              </a:spcBef>
            </a:pPr>
            <a:r>
              <a:rPr dirty="0">
                <a:solidFill>
                  <a:schemeClr val="tx1"/>
                </a:solidFill>
                <a:latin typeface="Helvetica Courant (Body)"/>
              </a:rPr>
              <a:t>Rush</a:t>
            </a:r>
          </a:p>
          <a:p>
            <a:pPr>
              <a:spcBef>
                <a:spcPts val="0"/>
              </a:spcBef>
            </a:pPr>
            <a:r>
              <a:rPr dirty="0">
                <a:solidFill>
                  <a:schemeClr val="tx1"/>
                </a:solidFill>
                <a:latin typeface="Helvetica Courant (Body)"/>
              </a:rPr>
              <a:t>Celine Dion</a:t>
            </a:r>
          </a:p>
          <a:p>
            <a:pPr>
              <a:spcBef>
                <a:spcPts val="0"/>
              </a:spcBef>
            </a:pPr>
            <a:r>
              <a:rPr dirty="0">
                <a:solidFill>
                  <a:schemeClr val="tx1"/>
                </a:solidFill>
                <a:latin typeface="Helvetica Courant (Body)"/>
              </a:rPr>
              <a:t>Leonard Cohen</a:t>
            </a:r>
          </a:p>
          <a:p>
            <a:pPr>
              <a:spcBef>
                <a:spcPts val="0"/>
              </a:spcBef>
            </a:pPr>
            <a:r>
              <a:rPr dirty="0">
                <a:solidFill>
                  <a:schemeClr val="tx1"/>
                </a:solidFill>
                <a:latin typeface="Helvetica Courant (Body)"/>
              </a:rPr>
              <a:t>Brian Adams</a:t>
            </a:r>
          </a:p>
          <a:p>
            <a:pPr>
              <a:spcBef>
                <a:spcPts val="0"/>
              </a:spcBef>
            </a:pPr>
            <a:r>
              <a:rPr dirty="0">
                <a:solidFill>
                  <a:schemeClr val="tx1"/>
                </a:solidFill>
                <a:latin typeface="Helvetica Courant (Body)"/>
              </a:rPr>
              <a:t>Joni Mitchell</a:t>
            </a:r>
            <a:endParaRPr lang="en-CA" dirty="0">
              <a:solidFill>
                <a:schemeClr val="tx1"/>
              </a:solidFill>
              <a:latin typeface="Helvetica Courant (Body)"/>
            </a:endParaRPr>
          </a:p>
          <a:p>
            <a:pPr>
              <a:spcBef>
                <a:spcPts val="0"/>
              </a:spcBef>
            </a:pPr>
            <a:r>
              <a:rPr lang="en-CA" dirty="0">
                <a:solidFill>
                  <a:schemeClr val="tx1"/>
                </a:solidFill>
                <a:latin typeface="Helvetica Courant (Body)"/>
              </a:rPr>
              <a:t>Alessia</a:t>
            </a:r>
            <a:r>
              <a:rPr lang="en-CA" baseline="0" dirty="0">
                <a:solidFill>
                  <a:schemeClr val="tx1"/>
                </a:solidFill>
                <a:latin typeface="Helvetica Courant (Body)"/>
              </a:rPr>
              <a:t> Cara</a:t>
            </a:r>
          </a:p>
          <a:p>
            <a:pPr>
              <a:spcBef>
                <a:spcPts val="0"/>
              </a:spcBef>
            </a:pPr>
            <a:r>
              <a:rPr lang="en-CA" baseline="0" dirty="0">
                <a:solidFill>
                  <a:schemeClr val="tx1"/>
                </a:solidFill>
                <a:latin typeface="Helvetica Courant (Body)"/>
              </a:rPr>
              <a:t>Shawn Mendes</a:t>
            </a:r>
            <a:endParaRPr dirty="0">
              <a:solidFill>
                <a:schemeClr val="tx1"/>
              </a:solidFill>
              <a:latin typeface="Helvetica Courant (Body)"/>
            </a:endParaRPr>
          </a:p>
          <a:p>
            <a:pPr>
              <a:spcBef>
                <a:spcPts val="0"/>
              </a:spcBef>
            </a:pPr>
            <a:r>
              <a:rPr dirty="0">
                <a:solidFill>
                  <a:schemeClr val="tx1"/>
                </a:solidFill>
                <a:latin typeface="Helvetica Courant (Body)"/>
              </a:rPr>
              <a:t>Shania Twain</a:t>
            </a:r>
          </a:p>
          <a:p>
            <a:pPr>
              <a:spcBef>
                <a:spcPts val="0"/>
              </a:spcBef>
            </a:pPr>
            <a:r>
              <a:rPr dirty="0">
                <a:solidFill>
                  <a:schemeClr val="tx1"/>
                </a:solidFill>
                <a:latin typeface="Helvetica Courant (Body)"/>
              </a:rPr>
              <a:t>The Band</a:t>
            </a:r>
          </a:p>
          <a:p>
            <a:pPr>
              <a:spcBef>
                <a:spcPts val="0"/>
              </a:spcBef>
            </a:pPr>
            <a:r>
              <a:rPr dirty="0">
                <a:solidFill>
                  <a:schemeClr val="tx1"/>
                </a:solidFill>
                <a:latin typeface="Helvetica Courant (Body)"/>
              </a:rPr>
              <a:t>The Tragically Hip</a:t>
            </a:r>
          </a:p>
          <a:p>
            <a:pPr>
              <a:spcBef>
                <a:spcPts val="0"/>
              </a:spcBef>
            </a:pPr>
            <a:r>
              <a:rPr dirty="0">
                <a:solidFill>
                  <a:schemeClr val="tx1"/>
                </a:solidFill>
                <a:latin typeface="Helvetica Courant (Body)"/>
              </a:rPr>
              <a:t>Arcade Fire</a:t>
            </a:r>
          </a:p>
          <a:p>
            <a:pPr>
              <a:spcBef>
                <a:spcPts val="0"/>
              </a:spcBef>
            </a:pPr>
            <a:r>
              <a:rPr dirty="0">
                <a:solidFill>
                  <a:schemeClr val="tx1"/>
                </a:solidFill>
                <a:latin typeface="Helvetica Courant (Body)"/>
              </a:rPr>
              <a:t>The Guess Who</a:t>
            </a:r>
          </a:p>
          <a:p>
            <a:pPr>
              <a:spcBef>
                <a:spcPts val="0"/>
              </a:spcBef>
            </a:pPr>
            <a:endParaRPr dirty="0">
              <a:solidFill>
                <a:schemeClr val="tx1"/>
              </a:solidFill>
              <a:latin typeface="Helvetica Courant (Body)"/>
            </a:endParaRPr>
          </a:p>
          <a:p>
            <a:pPr>
              <a:spcBef>
                <a:spcPts val="0"/>
              </a:spcBef>
            </a:pPr>
            <a:r>
              <a:rPr lang="es-MX" dirty="0">
                <a:solidFill>
                  <a:schemeClr val="tx1"/>
                </a:solidFill>
                <a:latin typeface="Helvetica Courant (Body)"/>
              </a:rPr>
              <a:t>Principales actores y actrices canadienses</a:t>
            </a:r>
            <a:r>
              <a:rPr dirty="0">
                <a:solidFill>
                  <a:schemeClr val="tx1"/>
                </a:solidFill>
                <a:latin typeface="Helvetica Courant (Body)"/>
              </a:rPr>
              <a:t>:</a:t>
            </a:r>
          </a:p>
          <a:p>
            <a:pPr>
              <a:spcBef>
                <a:spcPts val="0"/>
              </a:spcBef>
            </a:pPr>
            <a:endParaRPr dirty="0">
              <a:solidFill>
                <a:schemeClr val="tx1"/>
              </a:solidFill>
              <a:latin typeface="Helvetica Courant (Body)"/>
            </a:endParaRPr>
          </a:p>
          <a:p>
            <a:pPr>
              <a:spcBef>
                <a:spcPts val="0"/>
              </a:spcBef>
            </a:pPr>
            <a:r>
              <a:rPr dirty="0">
                <a:solidFill>
                  <a:schemeClr val="tx1"/>
                </a:solidFill>
                <a:latin typeface="Helvetica Courant (Body)"/>
              </a:rPr>
              <a:t>Jim Carrey (</a:t>
            </a:r>
            <a:r>
              <a:rPr lang="es-MX" dirty="0">
                <a:solidFill>
                  <a:schemeClr val="tx1"/>
                </a:solidFill>
                <a:latin typeface="Helvetica Courant (Body)"/>
              </a:rPr>
              <a:t>La máscara</a:t>
            </a:r>
            <a:r>
              <a:rPr dirty="0">
                <a:solidFill>
                  <a:schemeClr val="tx1"/>
                </a:solidFill>
                <a:latin typeface="Helvetica Courant (Body)"/>
              </a:rPr>
              <a:t>)</a:t>
            </a:r>
          </a:p>
          <a:p>
            <a:pPr>
              <a:spcBef>
                <a:spcPts val="0"/>
              </a:spcBef>
            </a:pPr>
            <a:r>
              <a:rPr dirty="0">
                <a:solidFill>
                  <a:schemeClr val="tx1"/>
                </a:solidFill>
                <a:latin typeface="Helvetica Courant (Body)"/>
              </a:rPr>
              <a:t>Michael </a:t>
            </a:r>
            <a:r>
              <a:rPr dirty="0" err="1">
                <a:solidFill>
                  <a:schemeClr val="tx1"/>
                </a:solidFill>
                <a:latin typeface="Helvetica Courant (Body)"/>
              </a:rPr>
              <a:t>Cera</a:t>
            </a:r>
            <a:r>
              <a:rPr dirty="0">
                <a:solidFill>
                  <a:schemeClr val="tx1"/>
                </a:solidFill>
                <a:latin typeface="Helvetica Courant (Body)"/>
              </a:rPr>
              <a:t> (Super</a:t>
            </a:r>
            <a:r>
              <a:rPr lang="es-ES" dirty="0">
                <a:solidFill>
                  <a:schemeClr val="tx1"/>
                </a:solidFill>
                <a:latin typeface="Helvetica Courant (Body)"/>
              </a:rPr>
              <a:t>cool</a:t>
            </a:r>
            <a:r>
              <a:rPr dirty="0">
                <a:solidFill>
                  <a:schemeClr val="tx1"/>
                </a:solidFill>
                <a:latin typeface="Helvetica Courant (Body)"/>
              </a:rPr>
              <a:t>)</a:t>
            </a:r>
          </a:p>
          <a:p>
            <a:pPr>
              <a:spcBef>
                <a:spcPts val="0"/>
              </a:spcBef>
            </a:pPr>
            <a:r>
              <a:rPr dirty="0">
                <a:solidFill>
                  <a:schemeClr val="tx1"/>
                </a:solidFill>
                <a:latin typeface="Helvetica Courant (Body)"/>
              </a:rPr>
              <a:t>Ryan Gosling (</a:t>
            </a:r>
            <a:r>
              <a:rPr lang="es-MX" dirty="0">
                <a:solidFill>
                  <a:schemeClr val="tx1"/>
                </a:solidFill>
                <a:latin typeface="Helvetica Courant (Body)"/>
              </a:rPr>
              <a:t>El Diario de Noah</a:t>
            </a:r>
            <a:r>
              <a:rPr dirty="0">
                <a:solidFill>
                  <a:schemeClr val="tx1"/>
                </a:solidFill>
                <a:latin typeface="Helvetica Courant (Body)"/>
              </a:rPr>
              <a:t>) </a:t>
            </a:r>
          </a:p>
          <a:p>
            <a:pPr>
              <a:spcBef>
                <a:spcPts val="0"/>
              </a:spcBef>
            </a:pPr>
            <a:r>
              <a:rPr dirty="0">
                <a:solidFill>
                  <a:schemeClr val="tx1"/>
                </a:solidFill>
                <a:latin typeface="Helvetica Courant (Body)"/>
              </a:rPr>
              <a:t>Rachel McAdams (La Land, </a:t>
            </a:r>
            <a:r>
              <a:rPr lang="es-MX" dirty="0">
                <a:solidFill>
                  <a:schemeClr val="tx1"/>
                </a:solidFill>
                <a:latin typeface="Helvetica Courant (Body)"/>
              </a:rPr>
              <a:t>El Diario de Noah)</a:t>
            </a:r>
            <a:endParaRPr dirty="0">
              <a:solidFill>
                <a:schemeClr val="tx1"/>
              </a:solidFill>
              <a:latin typeface="Helvetica Courant (Body)"/>
            </a:endParaRPr>
          </a:p>
          <a:p>
            <a:pPr>
              <a:spcBef>
                <a:spcPts val="0"/>
              </a:spcBef>
            </a:pPr>
            <a:r>
              <a:rPr dirty="0">
                <a:solidFill>
                  <a:schemeClr val="tx1"/>
                </a:solidFill>
                <a:latin typeface="Helvetica Courant (Body)"/>
              </a:rPr>
              <a:t>Keanu Reeves – </a:t>
            </a:r>
            <a:r>
              <a:rPr lang="es-ES" dirty="0">
                <a:solidFill>
                  <a:schemeClr val="tx1"/>
                </a:solidFill>
                <a:latin typeface="Helvetica Courant (Body)"/>
              </a:rPr>
              <a:t>se mudó a </a:t>
            </a:r>
            <a:r>
              <a:rPr dirty="0">
                <a:solidFill>
                  <a:schemeClr val="tx1"/>
                </a:solidFill>
                <a:latin typeface="Helvetica Courant (Body)"/>
              </a:rPr>
              <a:t>Toronto </a:t>
            </a:r>
            <a:r>
              <a:rPr lang="es-ES" dirty="0">
                <a:solidFill>
                  <a:schemeClr val="tx1"/>
                </a:solidFill>
                <a:latin typeface="Helvetica Courant (Body)"/>
              </a:rPr>
              <a:t>a</a:t>
            </a:r>
            <a:r>
              <a:rPr lang="es-ES" baseline="0" dirty="0">
                <a:solidFill>
                  <a:schemeClr val="tx1"/>
                </a:solidFill>
                <a:latin typeface="Helvetica Courant (Body)"/>
              </a:rPr>
              <a:t> los</a:t>
            </a:r>
            <a:r>
              <a:rPr dirty="0">
                <a:solidFill>
                  <a:schemeClr val="tx1"/>
                </a:solidFill>
                <a:latin typeface="Helvetica Courant (Body)"/>
              </a:rPr>
              <a:t> 7</a:t>
            </a:r>
            <a:r>
              <a:rPr lang="es-ES" dirty="0">
                <a:solidFill>
                  <a:schemeClr val="tx1"/>
                </a:solidFill>
                <a:latin typeface="Helvetica Courant (Body)"/>
              </a:rPr>
              <a:t> años</a:t>
            </a:r>
            <a:r>
              <a:rPr dirty="0">
                <a:solidFill>
                  <a:schemeClr val="tx1"/>
                </a:solidFill>
                <a:latin typeface="Helvetica Courant (Body)"/>
              </a:rPr>
              <a:t> (Matrix)</a:t>
            </a:r>
          </a:p>
          <a:p>
            <a:pPr>
              <a:spcBef>
                <a:spcPts val="0"/>
              </a:spcBef>
            </a:pPr>
            <a:r>
              <a:rPr dirty="0">
                <a:solidFill>
                  <a:schemeClr val="tx1"/>
                </a:solidFill>
                <a:latin typeface="Helvetica Courant (Body)"/>
              </a:rPr>
              <a:t>Mike Myers (Austin Powers)</a:t>
            </a:r>
          </a:p>
          <a:p>
            <a:pPr>
              <a:spcBef>
                <a:spcPts val="0"/>
              </a:spcBef>
            </a:pPr>
            <a:r>
              <a:rPr dirty="0">
                <a:solidFill>
                  <a:schemeClr val="tx1"/>
                </a:solidFill>
                <a:latin typeface="Helvetica Courant (Body)"/>
              </a:rPr>
              <a:t>Hayden Christensen (</a:t>
            </a:r>
            <a:r>
              <a:rPr lang="es-ES" dirty="0">
                <a:solidFill>
                  <a:schemeClr val="tx1"/>
                </a:solidFill>
                <a:latin typeface="Helvetica Courant (Body)"/>
              </a:rPr>
              <a:t>p</a:t>
            </a:r>
            <a:r>
              <a:rPr lang="es-MX" dirty="0">
                <a:solidFill>
                  <a:schemeClr val="tx1"/>
                </a:solidFill>
                <a:latin typeface="Helvetica Courant (Body)"/>
              </a:rPr>
              <a:t>recuelas de la Guerra de las Galaxias</a:t>
            </a:r>
            <a:r>
              <a:rPr dirty="0">
                <a:solidFill>
                  <a:schemeClr val="tx1"/>
                </a:solidFill>
                <a:latin typeface="Helvetica Courant (Body)"/>
              </a:rPr>
              <a:t>)</a:t>
            </a:r>
          </a:p>
          <a:p>
            <a:pPr>
              <a:spcBef>
                <a:spcPts val="0"/>
              </a:spcBef>
            </a:pPr>
            <a:r>
              <a:rPr dirty="0">
                <a:solidFill>
                  <a:schemeClr val="tx1"/>
                </a:solidFill>
                <a:latin typeface="Helvetica Courant (Body)"/>
              </a:rPr>
              <a:t>Cobie Smulders (</a:t>
            </a:r>
            <a:r>
              <a:rPr lang="es-MX" dirty="0">
                <a:solidFill>
                  <a:schemeClr val="tx1"/>
                </a:solidFill>
                <a:latin typeface="Helvetica Courant (Body)"/>
              </a:rPr>
              <a:t>Cómo conocí a tu madre</a:t>
            </a:r>
            <a:r>
              <a:rPr dirty="0">
                <a:solidFill>
                  <a:schemeClr val="tx1"/>
                </a:solidFill>
                <a:latin typeface="Helvetica Courant (Body)"/>
              </a:rPr>
              <a:t>)</a:t>
            </a:r>
          </a:p>
          <a:p>
            <a:pPr>
              <a:spcBef>
                <a:spcPts val="0"/>
              </a:spcBef>
            </a:pPr>
            <a:r>
              <a:rPr dirty="0">
                <a:solidFill>
                  <a:schemeClr val="tx1"/>
                </a:solidFill>
                <a:latin typeface="Helvetica Courant (Body)"/>
              </a:rPr>
              <a:t>Matthew Perry (Friends) </a:t>
            </a:r>
          </a:p>
          <a:p>
            <a:pPr>
              <a:spcBef>
                <a:spcPts val="0"/>
              </a:spcBef>
            </a:pPr>
            <a:r>
              <a:rPr dirty="0">
                <a:solidFill>
                  <a:schemeClr val="tx1"/>
                </a:solidFill>
                <a:latin typeface="Helvetica Courant (Body)"/>
              </a:rPr>
              <a:t>Kim Cattrall (Sex and the City)</a:t>
            </a:r>
          </a:p>
          <a:p>
            <a:pPr>
              <a:spcBef>
                <a:spcPts val="0"/>
              </a:spcBef>
              <a:defRPr i="1"/>
            </a:pPr>
            <a:r>
              <a:rPr dirty="0">
                <a:solidFill>
                  <a:schemeClr val="tx1"/>
                </a:solidFill>
                <a:latin typeface="Helvetica Courant (Body)"/>
              </a:rPr>
              <a:t>Cory</a:t>
            </a:r>
            <a:r>
              <a:rPr i="0" dirty="0">
                <a:solidFill>
                  <a:schemeClr val="tx1"/>
                </a:solidFill>
                <a:latin typeface="Helvetica Courant (Body)"/>
              </a:rPr>
              <a:t> </a:t>
            </a:r>
            <a:r>
              <a:rPr dirty="0">
                <a:solidFill>
                  <a:schemeClr val="tx1"/>
                </a:solidFill>
                <a:latin typeface="Helvetica Courant (Body)"/>
              </a:rPr>
              <a:t>Monteith</a:t>
            </a:r>
            <a:r>
              <a:rPr i="0" dirty="0">
                <a:solidFill>
                  <a:schemeClr val="tx1"/>
                </a:solidFill>
                <a:latin typeface="Helvetica Courant (Body)"/>
              </a:rPr>
              <a:t> (Glee)</a:t>
            </a:r>
          </a:p>
          <a:p>
            <a:pPr>
              <a:spcBef>
                <a:spcPts val="0"/>
              </a:spcBef>
            </a:pPr>
            <a:r>
              <a:rPr dirty="0">
                <a:solidFill>
                  <a:schemeClr val="tx1"/>
                </a:solidFill>
                <a:latin typeface="Helvetica Courant (Body)"/>
              </a:rPr>
              <a:t>Pamela Anderson</a:t>
            </a:r>
          </a:p>
          <a:p>
            <a:pPr>
              <a:spcBef>
                <a:spcPts val="0"/>
              </a:spcBef>
            </a:pPr>
            <a:r>
              <a:rPr dirty="0">
                <a:solidFill>
                  <a:schemeClr val="tx1"/>
                </a:solidFill>
                <a:latin typeface="Helvetica Courant (Body)"/>
              </a:rPr>
              <a:t>Ellen Page (Juno, X-Men)</a:t>
            </a:r>
          </a:p>
          <a:p>
            <a:pPr>
              <a:spcBef>
                <a:spcPts val="0"/>
              </a:spcBef>
            </a:pPr>
            <a:r>
              <a:rPr dirty="0">
                <a:solidFill>
                  <a:schemeClr val="tx1"/>
                </a:solidFill>
                <a:latin typeface="Helvetica Courant (Body)"/>
              </a:rPr>
              <a:t>William Shatner (</a:t>
            </a:r>
            <a:r>
              <a:rPr lang="es-ES" dirty="0">
                <a:solidFill>
                  <a:schemeClr val="tx1"/>
                </a:solidFill>
                <a:latin typeface="Helvetica Courant (Body)"/>
              </a:rPr>
              <a:t>C</a:t>
            </a:r>
            <a:r>
              <a:rPr lang="es-MX" dirty="0">
                <a:solidFill>
                  <a:schemeClr val="tx1"/>
                </a:solidFill>
                <a:latin typeface="Helvetica Courant (Body)"/>
              </a:rPr>
              <a:t>apitán </a:t>
            </a:r>
            <a:r>
              <a:rPr dirty="0">
                <a:solidFill>
                  <a:schemeClr val="tx1"/>
                </a:solidFill>
                <a:latin typeface="Helvetica Courant (Body)"/>
              </a:rPr>
              <a:t>Kirk –</a:t>
            </a:r>
            <a:r>
              <a:rPr lang="es-MX" dirty="0">
                <a:solidFill>
                  <a:schemeClr val="tx1"/>
                </a:solidFill>
                <a:latin typeface="Helvetica Courant (Body)"/>
              </a:rPr>
              <a:t>Viaje a las estrellas</a:t>
            </a:r>
            <a:r>
              <a:rPr dirty="0">
                <a:solidFill>
                  <a:schemeClr val="tx1"/>
                </a:solidFill>
                <a:latin typeface="Helvetica Courant (Body)"/>
              </a:rPr>
              <a:t>)</a:t>
            </a:r>
          </a:p>
          <a:p>
            <a:pPr>
              <a:spcBef>
                <a:spcPts val="0"/>
              </a:spcBef>
            </a:pPr>
            <a:r>
              <a:rPr dirty="0">
                <a:solidFill>
                  <a:schemeClr val="tx1"/>
                </a:solidFill>
                <a:latin typeface="Helvetica Courant (Body)"/>
              </a:rPr>
              <a:t>Ryan Reynolds (Deadpool)</a:t>
            </a:r>
          </a:p>
          <a:p>
            <a:pPr>
              <a:spcBef>
                <a:spcPts val="0"/>
              </a:spcBef>
            </a:pPr>
            <a:r>
              <a:rPr dirty="0">
                <a:solidFill>
                  <a:schemeClr val="tx1"/>
                </a:solidFill>
                <a:latin typeface="Helvetica Courant (Body)"/>
              </a:rPr>
              <a:t>Seth Rogen</a:t>
            </a:r>
          </a:p>
        </p:txBody>
      </p:sp>
    </p:spTree>
    <p:extLst>
      <p:ext uri="{BB962C8B-B14F-4D97-AF65-F5344CB8AC3E}">
        <p14:creationId xmlns:p14="http://schemas.microsoft.com/office/powerpoint/2010/main" val="2032060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Shape 417"/>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418" name="Shape 418"/>
          <p:cNvSpPr>
            <a:spLocks noGrp="1"/>
          </p:cNvSpPr>
          <p:nvPr>
            <p:ph type="body" sz="quarter" idx="1"/>
          </p:nvPr>
        </p:nvSpPr>
        <p:spPr>
          <a:prstGeom prst="rect">
            <a:avLst/>
          </a:prstGeom>
        </p:spPr>
        <p:txBody>
          <a:bodyPr/>
          <a:lstStyle/>
          <a:p>
            <a:pPr>
              <a:spcBef>
                <a:spcPts val="0"/>
              </a:spcBef>
              <a:defRPr b="1"/>
            </a:pPr>
            <a:r>
              <a:rPr lang="es-MX" dirty="0">
                <a:solidFill>
                  <a:schemeClr val="tx1"/>
                </a:solidFill>
                <a:latin typeface="Helvetica Courant (Body)"/>
              </a:rPr>
              <a:t>Interacciones sugeridas</a:t>
            </a:r>
            <a:r>
              <a:rPr dirty="0">
                <a:solidFill>
                  <a:schemeClr val="tx1"/>
                </a:solidFill>
                <a:latin typeface="Helvetica Courant (Body)"/>
              </a:rPr>
              <a:t>: </a:t>
            </a:r>
          </a:p>
          <a:p>
            <a:pPr>
              <a:spcBef>
                <a:spcPts val="0"/>
              </a:spcBef>
              <a:defRPr b="1"/>
            </a:pPr>
            <a:endParaRPr dirty="0">
              <a:solidFill>
                <a:schemeClr val="tx1"/>
              </a:solidFill>
              <a:latin typeface="Helvetica Courant (Body)"/>
            </a:endParaRPr>
          </a:p>
          <a:p>
            <a:pPr>
              <a:spcBef>
                <a:spcPts val="0"/>
              </a:spcBef>
              <a:defRPr b="1"/>
            </a:pPr>
            <a:r>
              <a:rPr lang="es-MX" dirty="0">
                <a:solidFill>
                  <a:schemeClr val="tx1"/>
                </a:solidFill>
                <a:latin typeface="Helvetica Courant (Body)"/>
              </a:rPr>
              <a:t>Tal vez conozcas a otros creadores famosos</a:t>
            </a:r>
            <a:r>
              <a:rPr dirty="0">
                <a:solidFill>
                  <a:schemeClr val="tx1"/>
                </a:solidFill>
                <a:latin typeface="Helvetica Courant (Body)"/>
              </a:rPr>
              <a:t>: </a:t>
            </a:r>
          </a:p>
          <a:p>
            <a:pPr>
              <a:spcBef>
                <a:spcPts val="0"/>
              </a:spcBef>
              <a:defRPr b="1"/>
            </a:pPr>
            <a:endParaRPr dirty="0">
              <a:solidFill>
                <a:schemeClr val="tx1"/>
              </a:solidFill>
              <a:latin typeface="Helvetica Courant (Body)"/>
            </a:endParaRPr>
          </a:p>
          <a:p>
            <a:pPr>
              <a:spcBef>
                <a:spcPts val="0"/>
              </a:spcBef>
            </a:pPr>
            <a:r>
              <a:rPr lang="es-MX" b="1" dirty="0">
                <a:solidFill>
                  <a:schemeClr val="tx1"/>
                </a:solidFill>
                <a:latin typeface="Helvetica Courant (Body)"/>
              </a:rPr>
              <a:t>Frank Gehry es un arquitecto canadiense</a:t>
            </a:r>
            <a:r>
              <a:rPr lang="es-MX" b="1" baseline="0" dirty="0">
                <a:solidFill>
                  <a:schemeClr val="tx1"/>
                </a:solidFill>
                <a:latin typeface="Helvetica Courant (Body)"/>
              </a:rPr>
              <a:t> y estadounidense nacido en Canadá</a:t>
            </a:r>
            <a:endParaRPr lang="es-MX" b="1" dirty="0">
              <a:solidFill>
                <a:schemeClr val="tx1"/>
              </a:solidFill>
              <a:latin typeface="Helvetica Courant (Body)"/>
            </a:endParaRPr>
          </a:p>
          <a:p>
            <a:pPr>
              <a:spcBef>
                <a:spcPts val="0"/>
              </a:spcBef>
            </a:pPr>
            <a:r>
              <a:rPr lang="es-MX" b="0" dirty="0">
                <a:solidFill>
                  <a:schemeClr val="tx1"/>
                </a:solidFill>
                <a:latin typeface="Helvetica Courant (Body)"/>
              </a:rPr>
              <a:t>Varios </a:t>
            </a:r>
            <a:r>
              <a:rPr lang="es-MX" b="0" baseline="0" dirty="0">
                <a:solidFill>
                  <a:schemeClr val="tx1"/>
                </a:solidFill>
                <a:latin typeface="Helvetica Courant (Body)"/>
              </a:rPr>
              <a:t>de sus edificios, incluyendo su residencia privada, se han transformado en atracciones reconocidas en todo el mundo. Sus trabajos fueron citados entre los más importantes de la arquitectura contemporánea en el World Architecture Survey de 2010, lo que llevó a que Vanity Fair lo etiquetara como “el arquitecto más importante de nuestro época”. [2] Los trabajos más reconocidos de Gehry incluyen el Museo Guggenheim de Bilbao, España (revestido de titanio) y la Sala de Conciertos Walt Disney, en el centro de Los Ángeles.</a:t>
            </a:r>
            <a:endParaRPr b="0" dirty="0">
              <a:solidFill>
                <a:schemeClr val="tx1"/>
              </a:solidFill>
              <a:latin typeface="Helvetica Courant (Body)"/>
            </a:endParaRPr>
          </a:p>
          <a:p>
            <a:pPr>
              <a:spcBef>
                <a:spcPts val="0"/>
              </a:spcBef>
              <a:defRPr b="1"/>
            </a:pPr>
            <a:endParaRPr dirty="0">
              <a:solidFill>
                <a:schemeClr val="tx1"/>
              </a:solidFill>
              <a:latin typeface="Helvetica Courant (Body)"/>
            </a:endParaRPr>
          </a:p>
          <a:p>
            <a:pPr>
              <a:spcBef>
                <a:spcPts val="0"/>
              </a:spcBef>
            </a:pPr>
            <a:r>
              <a:rPr lang="es-MX" b="1" dirty="0">
                <a:solidFill>
                  <a:schemeClr val="tx1"/>
                </a:solidFill>
                <a:latin typeface="Helvetica Courant (Body)"/>
              </a:rPr>
              <a:t>Guy Laliberté</a:t>
            </a:r>
            <a:r>
              <a:rPr lang="es-MX" dirty="0">
                <a:solidFill>
                  <a:schemeClr val="tx1"/>
                </a:solidFill>
                <a:latin typeface="Helvetica Courant (Body)"/>
              </a:rPr>
              <a:t> es un emprendedor canadiense y turista espacial, pero es más conocido como el cofundador y</a:t>
            </a:r>
            <a:r>
              <a:rPr lang="es-MX" baseline="0" dirty="0">
                <a:solidFill>
                  <a:schemeClr val="tx1"/>
                </a:solidFill>
                <a:latin typeface="Helvetica Courant (Body)"/>
              </a:rPr>
              <a:t> exdirector general del </a:t>
            </a:r>
            <a:r>
              <a:rPr lang="es-MX" b="1" baseline="0" dirty="0">
                <a:solidFill>
                  <a:schemeClr val="tx1"/>
                </a:solidFill>
                <a:latin typeface="Helvetica Courant (Body)"/>
              </a:rPr>
              <a:t>Cirque du Soleil</a:t>
            </a:r>
            <a:r>
              <a:rPr lang="es-MX" baseline="0" dirty="0">
                <a:solidFill>
                  <a:schemeClr val="tx1"/>
                </a:solidFill>
                <a:latin typeface="Helvetica Courant (Body)"/>
              </a:rPr>
              <a:t>. Con una fortuna neta estimada en US$2 600 millones (a marzo de 2012), Forbes lo consideró </a:t>
            </a:r>
            <a:r>
              <a:rPr lang="en-CA" baseline="0" dirty="0">
                <a:solidFill>
                  <a:schemeClr val="tx1"/>
                </a:solidFill>
                <a:latin typeface="Helvetica Courant (Body)"/>
              </a:rPr>
              <a:t>el 11</a:t>
            </a:r>
            <a:r>
              <a:rPr lang="en-CA" baseline="30000" dirty="0">
                <a:solidFill>
                  <a:schemeClr val="tx1"/>
                </a:solidFill>
                <a:latin typeface="Helvetica Courant (Body)"/>
              </a:rPr>
              <a:t>o</a:t>
            </a:r>
            <a:r>
              <a:rPr lang="en-CA" baseline="0" dirty="0">
                <a:solidFill>
                  <a:schemeClr val="tx1"/>
                </a:solidFill>
                <a:latin typeface="Helvetica Courant (Body)"/>
              </a:rPr>
              <a:t> </a:t>
            </a:r>
            <a:r>
              <a:rPr lang="es-MX" baseline="0" dirty="0">
                <a:solidFill>
                  <a:schemeClr val="tx1"/>
                </a:solidFill>
                <a:latin typeface="Helvetica Courant (Body)"/>
              </a:rPr>
              <a:t>canadiense más rico y el 459</a:t>
            </a:r>
            <a:r>
              <a:rPr lang="es-MX" baseline="30000" dirty="0">
                <a:solidFill>
                  <a:schemeClr val="tx1"/>
                </a:solidFill>
                <a:latin typeface="Helvetica Courant (Body)"/>
              </a:rPr>
              <a:t>o</a:t>
            </a:r>
            <a:r>
              <a:rPr lang="es-MX" baseline="0" dirty="0">
                <a:solidFill>
                  <a:schemeClr val="tx1"/>
                </a:solidFill>
                <a:latin typeface="Helvetica Courant (Body)"/>
              </a:rPr>
              <a:t> del mundo. </a:t>
            </a:r>
          </a:p>
          <a:p>
            <a:pPr>
              <a:spcBef>
                <a:spcPts val="0"/>
              </a:spcBef>
            </a:pPr>
            <a:r>
              <a:rPr lang="es-MX" dirty="0">
                <a:solidFill>
                  <a:schemeClr val="tx1"/>
                </a:solidFill>
                <a:latin typeface="Helvetica Courant (Body)"/>
              </a:rPr>
              <a:t>Empezó como artista callejero, tocando</a:t>
            </a:r>
            <a:r>
              <a:rPr lang="es-MX" baseline="0" dirty="0">
                <a:solidFill>
                  <a:schemeClr val="tx1"/>
                </a:solidFill>
                <a:latin typeface="Helvetica Courant (Body)"/>
              </a:rPr>
              <a:t> el acordeón, caminando </a:t>
            </a:r>
            <a:r>
              <a:rPr lang="es-MX" dirty="0">
                <a:solidFill>
                  <a:schemeClr val="tx1"/>
                </a:solidFill>
                <a:latin typeface="Helvetica Courant (Body)"/>
              </a:rPr>
              <a:t>sobre zancos y tragando fuego. En 1984 fundó el Cirque du Soleil, </a:t>
            </a:r>
            <a:r>
              <a:rPr lang="es-MX" baseline="0" dirty="0">
                <a:solidFill>
                  <a:schemeClr val="tx1"/>
                </a:solidFill>
                <a:latin typeface="Helvetica Courant (Body)"/>
              </a:rPr>
              <a:t>compañía de circo canadiense cuyos espectáculos, desde entonces, han sido vistos por más de 90 millones de personas en todo el mundo. En 2006, Laliberté fue nombrado emprendedor del año por Ernst &amp; Young . </a:t>
            </a:r>
            <a:endParaRPr dirty="0">
              <a:solidFill>
                <a:schemeClr val="tx1"/>
              </a:solidFill>
              <a:latin typeface="Helvetica Courant (Body)"/>
            </a:endParaRPr>
          </a:p>
          <a:p>
            <a:pPr>
              <a:spcBef>
                <a:spcPts val="0"/>
              </a:spcBef>
              <a:defRPr b="1"/>
            </a:pPr>
            <a:endParaRPr dirty="0">
              <a:solidFill>
                <a:schemeClr val="tx1"/>
              </a:solidFill>
              <a:latin typeface="Helvetica Courant (Body)"/>
            </a:endParaRPr>
          </a:p>
          <a:p>
            <a:pPr>
              <a:spcBef>
                <a:spcPts val="0"/>
              </a:spcBef>
            </a:pPr>
            <a:r>
              <a:rPr lang="es-MX" b="1" dirty="0">
                <a:solidFill>
                  <a:schemeClr val="tx1"/>
                </a:solidFill>
                <a:latin typeface="Helvetica Courant (Body)"/>
              </a:rPr>
              <a:t>Margaret Atwood</a:t>
            </a:r>
            <a:r>
              <a:rPr lang="es-MX" b="0" dirty="0">
                <a:solidFill>
                  <a:schemeClr val="tx1"/>
                </a:solidFill>
                <a:latin typeface="Helvetica Courant (Body)"/>
              </a:rPr>
              <a:t> es una poeta, novelista, crítica literaria, ensayista</a:t>
            </a:r>
            <a:r>
              <a:rPr lang="es-MX" b="0" baseline="0" dirty="0">
                <a:solidFill>
                  <a:schemeClr val="tx1"/>
                </a:solidFill>
                <a:latin typeface="Helvetica Courant (Body)"/>
              </a:rPr>
              <a:t> y activista ambiental canadiense. Ha ganado varios premios de literatura (el Premio Arthur C. Clarke y el Premio de Literatura Príncipe de Asturias) y ha sido preseleccionada para el Premio Booker en cinco ocasiones, ganándolo una vez. </a:t>
            </a:r>
          </a:p>
          <a:p>
            <a:pPr>
              <a:spcBef>
                <a:spcPts val="0"/>
              </a:spcBef>
            </a:pPr>
            <a:r>
              <a:rPr lang="es-MX" b="0" baseline="0" dirty="0">
                <a:solidFill>
                  <a:schemeClr val="tx1"/>
                </a:solidFill>
                <a:latin typeface="Helvetica Courant (Body)"/>
              </a:rPr>
              <a:t>Ganó el Premio del Gobernador General en dos ocasiones. </a:t>
            </a:r>
          </a:p>
          <a:p>
            <a:pPr>
              <a:spcBef>
                <a:spcPts val="0"/>
              </a:spcBef>
            </a:pPr>
            <a:r>
              <a:rPr lang="es-MX" b="0" baseline="0" dirty="0">
                <a:solidFill>
                  <a:schemeClr val="tx1"/>
                </a:solidFill>
                <a:latin typeface="Helvetica Courant (Body)"/>
              </a:rPr>
              <a:t>En 2001 fue incluida en el Paseo de la Fama de Canadá. </a:t>
            </a:r>
          </a:p>
          <a:p>
            <a:pPr>
              <a:spcBef>
                <a:spcPts val="0"/>
              </a:spcBef>
            </a:pPr>
            <a:r>
              <a:rPr lang="es-MX" b="0" baseline="0" dirty="0">
                <a:solidFill>
                  <a:schemeClr val="tx1"/>
                </a:solidFill>
                <a:latin typeface="Helvetica Courant (Body)"/>
              </a:rPr>
              <a:t>Asimismo, es fundadora del Writer’s Trust de Canadá, organización literaria sin fines de lucro que trata de alentar a la comunidad de escritores en Canadá. </a:t>
            </a:r>
            <a:endParaRPr lang="es-MX" b="1" dirty="0">
              <a:solidFill>
                <a:schemeClr val="tx1"/>
              </a:solidFill>
              <a:latin typeface="Helvetica Courant (Body)"/>
            </a:endParaRPr>
          </a:p>
          <a:p>
            <a:pPr>
              <a:spcBef>
                <a:spcPts val="0"/>
              </a:spcBef>
            </a:pPr>
            <a:r>
              <a:rPr lang="es-MX" b="0" dirty="0">
                <a:solidFill>
                  <a:schemeClr val="tx1"/>
                </a:solidFill>
                <a:latin typeface="Helvetica Courant (Body)"/>
              </a:rPr>
              <a:t>Entre sus innumerables contribuciones</a:t>
            </a:r>
            <a:r>
              <a:rPr lang="es-MX" b="0" baseline="0" dirty="0">
                <a:solidFill>
                  <a:schemeClr val="tx1"/>
                </a:solidFill>
                <a:latin typeface="Helvetica Courant (Body)"/>
              </a:rPr>
              <a:t> a la literatura canadiense se encuentra el haber sido patrona fundadora del Premio Griffin de Poesía.</a:t>
            </a:r>
          </a:p>
          <a:p>
            <a:pPr>
              <a:spcBef>
                <a:spcPts val="0"/>
              </a:spcBef>
            </a:pPr>
            <a:r>
              <a:rPr lang="es-MX" b="0" baseline="0" dirty="0">
                <a:solidFill>
                  <a:schemeClr val="tx1"/>
                </a:solidFill>
                <a:latin typeface="Helvetica Courant (Body)"/>
              </a:rPr>
              <a:t>Atwood también es inventora y desarrolladora de LongPen y de las tecnologías asociadas que facilitan la escritura robótica a distancia de documentos.</a:t>
            </a:r>
            <a:endParaRPr lang="es-MX" b="0" dirty="0">
              <a:solidFill>
                <a:schemeClr val="tx1"/>
              </a:solidFill>
              <a:latin typeface="Helvetica Courant (Body)"/>
            </a:endParaRPr>
          </a:p>
          <a:p>
            <a:pPr>
              <a:spcBef>
                <a:spcPts val="0"/>
              </a:spcBef>
              <a:defRPr b="1"/>
            </a:pPr>
            <a:endParaRPr dirty="0">
              <a:solidFill>
                <a:schemeClr val="tx1"/>
              </a:solidFill>
              <a:latin typeface="Helvetica Courant (Body)"/>
            </a:endParaRPr>
          </a:p>
          <a:p>
            <a:pPr>
              <a:spcBef>
                <a:spcPts val="0"/>
              </a:spcBef>
              <a:defRPr b="1"/>
            </a:pPr>
            <a:endParaRPr dirty="0">
              <a:solidFill>
                <a:schemeClr val="tx1"/>
              </a:solidFill>
              <a:latin typeface="Helvetica Courant (Body)"/>
            </a:endParaRPr>
          </a:p>
          <a:p>
            <a:pPr>
              <a:spcBef>
                <a:spcPts val="0"/>
              </a:spcBef>
              <a:defRPr b="1"/>
            </a:pPr>
            <a:r>
              <a:rPr lang="es-MX" dirty="0">
                <a:solidFill>
                  <a:schemeClr val="tx1"/>
                </a:solidFill>
                <a:latin typeface="Helvetica Courant (Body)"/>
              </a:rPr>
              <a:t>Otros</a:t>
            </a:r>
            <a:r>
              <a:rPr lang="es-MX" baseline="0" dirty="0">
                <a:solidFill>
                  <a:schemeClr val="tx1"/>
                </a:solidFill>
                <a:latin typeface="Helvetica Courant (Body)"/>
              </a:rPr>
              <a:t> canadienses famosos</a:t>
            </a:r>
            <a:endParaRPr lang="es-MX" dirty="0">
              <a:solidFill>
                <a:schemeClr val="tx1"/>
              </a:solidFill>
              <a:latin typeface="Helvetica Courant (Body)"/>
            </a:endParaRPr>
          </a:p>
          <a:p>
            <a:pPr>
              <a:spcBef>
                <a:spcPts val="0"/>
              </a:spcBef>
              <a:defRPr b="1"/>
            </a:pPr>
            <a:endParaRPr lang="es-MX" dirty="0">
              <a:solidFill>
                <a:schemeClr val="tx1"/>
              </a:solidFill>
              <a:latin typeface="Helvetica Courant (Body)"/>
            </a:endParaRPr>
          </a:p>
          <a:p>
            <a:pPr>
              <a:spcBef>
                <a:spcPts val="0"/>
              </a:spcBef>
              <a:defRPr b="1"/>
            </a:pPr>
            <a:r>
              <a:rPr lang="es-MX" dirty="0">
                <a:solidFill>
                  <a:schemeClr val="tx1"/>
                </a:solidFill>
                <a:latin typeface="Helvetica Courant (Body)"/>
              </a:rPr>
              <a:t>Actores canadienses: </a:t>
            </a:r>
            <a:r>
              <a:rPr lang="es-MX" b="0" dirty="0">
                <a:solidFill>
                  <a:schemeClr val="tx1"/>
                </a:solidFill>
                <a:latin typeface="Helvetica Courant (Body)"/>
              </a:rPr>
              <a:t>nacidos en Canadá,</a:t>
            </a:r>
            <a:r>
              <a:rPr lang="es-MX" b="0" baseline="0" dirty="0">
                <a:solidFill>
                  <a:schemeClr val="tx1"/>
                </a:solidFill>
                <a:latin typeface="Helvetica Courant (Body)"/>
              </a:rPr>
              <a:t> criados en Canadá, que han obtenido la ciudadanía canadiense, son considerados del país o tienen una fuerte relación con Canadá</a:t>
            </a:r>
            <a:endParaRPr lang="es-MX" b="0" dirty="0">
              <a:solidFill>
                <a:schemeClr val="tx1"/>
              </a:solidFill>
              <a:latin typeface="Helvetica Courant (Body)"/>
            </a:endParaRPr>
          </a:p>
          <a:p>
            <a:pPr>
              <a:spcBef>
                <a:spcPts val="0"/>
              </a:spcBef>
              <a:defRPr b="1"/>
            </a:pPr>
            <a:r>
              <a:rPr lang="es-MX" dirty="0">
                <a:solidFill>
                  <a:schemeClr val="tx1"/>
                </a:solidFill>
                <a:latin typeface="Helvetica Courant (Body)"/>
              </a:rPr>
              <a:t>Fuente: </a:t>
            </a:r>
            <a:r>
              <a:rPr lang="es-MX" b="0" dirty="0">
                <a:solidFill>
                  <a:schemeClr val="tx1"/>
                </a:solidFill>
                <a:latin typeface="Helvetica Courant (Body)"/>
              </a:rPr>
              <a:t>https://www.youtube.com/watch?v=wubGbO6deNk</a:t>
            </a:r>
          </a:p>
          <a:p>
            <a:pPr>
              <a:spcBef>
                <a:spcPts val="0"/>
              </a:spcBef>
              <a:defRPr b="1"/>
            </a:pPr>
            <a:r>
              <a:rPr lang="es-MX" dirty="0">
                <a:solidFill>
                  <a:schemeClr val="tx1"/>
                </a:solidFill>
                <a:latin typeface="Helvetica Courant (Body)"/>
              </a:rPr>
              <a:t>Además: </a:t>
            </a:r>
            <a:r>
              <a:rPr lang="es-MX" b="0" dirty="0">
                <a:solidFill>
                  <a:schemeClr val="tx1"/>
                </a:solidFill>
                <a:latin typeface="Helvetica Courant (Body)"/>
              </a:rPr>
              <a:t>John Candy, Kiefer Sutherland –</a:t>
            </a:r>
            <a:r>
              <a:rPr lang="es-MX" b="0" baseline="0" dirty="0">
                <a:solidFill>
                  <a:schemeClr val="tx1"/>
                </a:solidFill>
                <a:latin typeface="Helvetica Courant (Body)"/>
              </a:rPr>
              <a:t> </a:t>
            </a:r>
            <a:r>
              <a:rPr lang="es-MX" b="0" dirty="0">
                <a:solidFill>
                  <a:schemeClr val="tx1"/>
                </a:solidFill>
                <a:latin typeface="Helvetica Courant (Body)"/>
              </a:rPr>
              <a:t>Serie “24” (también es conocido como el nieto</a:t>
            </a:r>
            <a:r>
              <a:rPr lang="es-MX" b="0" baseline="0" dirty="0">
                <a:solidFill>
                  <a:schemeClr val="tx1"/>
                </a:solidFill>
                <a:latin typeface="Helvetica Courant (Body)"/>
              </a:rPr>
              <a:t> de </a:t>
            </a:r>
            <a:r>
              <a:rPr lang="es-MX" b="0" dirty="0">
                <a:solidFill>
                  <a:schemeClr val="tx1"/>
                </a:solidFill>
                <a:latin typeface="Helvetica Courant (Body)"/>
              </a:rPr>
              <a:t>Tommy Douglas, ex</a:t>
            </a:r>
            <a:r>
              <a:rPr lang="es-MX" b="0" baseline="0" dirty="0">
                <a:solidFill>
                  <a:schemeClr val="tx1"/>
                </a:solidFill>
                <a:latin typeface="Helvetica Courant (Body)"/>
              </a:rPr>
              <a:t> p</a:t>
            </a:r>
            <a:r>
              <a:rPr lang="es-MX" b="0" dirty="0">
                <a:solidFill>
                  <a:schemeClr val="tx1"/>
                </a:solidFill>
                <a:latin typeface="Helvetica Courant (Body)"/>
              </a:rPr>
              <a:t>rimer ministro de Saskatchewan, </a:t>
            </a:r>
            <a:r>
              <a:rPr lang="es-MX" b="0" baseline="0" dirty="0">
                <a:solidFill>
                  <a:schemeClr val="tx1"/>
                </a:solidFill>
                <a:latin typeface="Helvetica Courant (Body)"/>
              </a:rPr>
              <a:t>q</a:t>
            </a:r>
            <a:r>
              <a:rPr lang="es-MX" b="0" dirty="0">
                <a:solidFill>
                  <a:schemeClr val="tx1"/>
                </a:solidFill>
                <a:latin typeface="Helvetica Courant (Body)"/>
              </a:rPr>
              <a:t>ue estableció</a:t>
            </a:r>
            <a:r>
              <a:rPr lang="es-MX" b="0" baseline="0" dirty="0">
                <a:solidFill>
                  <a:schemeClr val="tx1"/>
                </a:solidFill>
                <a:latin typeface="Helvetica Courant (Body)"/>
              </a:rPr>
              <a:t> el sistema de salud universal en Canadá</a:t>
            </a:r>
            <a:r>
              <a:rPr lang="es-MX" b="0" dirty="0">
                <a:solidFill>
                  <a:schemeClr val="tx1"/>
                </a:solidFill>
                <a:latin typeface="Helvetica Courant (Body)"/>
              </a:rPr>
              <a:t>), Michael J. Fox, Donald Sutherland (Orgullo y Prejuicio y los Juegos del Hambre), Christopher Plummer (La novicia rebelde), Martin Short, Leslie Nielsen, etc.</a:t>
            </a:r>
          </a:p>
          <a:p>
            <a:pPr>
              <a:spcBef>
                <a:spcPts val="0"/>
              </a:spcBef>
              <a:defRPr b="1"/>
            </a:pPr>
            <a:endParaRPr lang="es-MX" b="0" dirty="0">
              <a:solidFill>
                <a:schemeClr val="tx1"/>
              </a:solidFill>
              <a:latin typeface="Helvetica Courant (Body)"/>
            </a:endParaRPr>
          </a:p>
          <a:p>
            <a:pPr>
              <a:spcBef>
                <a:spcPts val="0"/>
              </a:spcBef>
              <a:defRPr b="1"/>
            </a:pPr>
            <a:endParaRPr lang="es-MX" b="0" dirty="0">
              <a:solidFill>
                <a:schemeClr val="tx1"/>
              </a:solidFill>
              <a:latin typeface="Helvetica Courant (Body)"/>
            </a:endParaRPr>
          </a:p>
          <a:p>
            <a:pPr>
              <a:spcBef>
                <a:spcPts val="0"/>
              </a:spcBef>
              <a:defRPr b="1"/>
            </a:pPr>
            <a:r>
              <a:rPr lang="es-MX" dirty="0">
                <a:solidFill>
                  <a:schemeClr val="tx1"/>
                </a:solidFill>
                <a:latin typeface="Helvetica Courant (Body)"/>
              </a:rPr>
              <a:t>Principales músicos canadienses: </a:t>
            </a:r>
          </a:p>
          <a:p>
            <a:pPr>
              <a:spcBef>
                <a:spcPts val="0"/>
              </a:spcBef>
            </a:pPr>
            <a:endParaRPr lang="es-MX" b="1" dirty="0">
              <a:solidFill>
                <a:schemeClr val="tx1"/>
              </a:solidFill>
              <a:latin typeface="Helvetica Courant (Body)"/>
            </a:endParaRPr>
          </a:p>
          <a:p>
            <a:pPr>
              <a:spcBef>
                <a:spcPts val="0"/>
              </a:spcBef>
            </a:pPr>
            <a:r>
              <a:rPr lang="es-MX" dirty="0">
                <a:solidFill>
                  <a:schemeClr val="tx1"/>
                </a:solidFill>
                <a:latin typeface="Helvetica Courant (Body)"/>
              </a:rPr>
              <a:t>Justin Bieber</a:t>
            </a:r>
          </a:p>
          <a:p>
            <a:pPr>
              <a:spcBef>
                <a:spcPts val="0"/>
              </a:spcBef>
            </a:pPr>
            <a:r>
              <a:rPr lang="es-MX" dirty="0">
                <a:solidFill>
                  <a:schemeClr val="tx1"/>
                </a:solidFill>
                <a:latin typeface="Helvetica Courant (Body)"/>
              </a:rPr>
              <a:t>The Weeknd</a:t>
            </a:r>
          </a:p>
          <a:p>
            <a:pPr>
              <a:spcBef>
                <a:spcPts val="0"/>
              </a:spcBef>
            </a:pPr>
            <a:r>
              <a:rPr lang="es-MX" dirty="0">
                <a:solidFill>
                  <a:schemeClr val="tx1"/>
                </a:solidFill>
                <a:latin typeface="Helvetica Courant (Body)"/>
              </a:rPr>
              <a:t>Avril Lavigne</a:t>
            </a:r>
          </a:p>
          <a:p>
            <a:pPr>
              <a:spcBef>
                <a:spcPts val="0"/>
              </a:spcBef>
            </a:pPr>
            <a:r>
              <a:rPr lang="es-MX" dirty="0">
                <a:solidFill>
                  <a:schemeClr val="tx1"/>
                </a:solidFill>
                <a:latin typeface="Helvetica Courant (Body)"/>
              </a:rPr>
              <a:t>Drake </a:t>
            </a:r>
          </a:p>
          <a:p>
            <a:pPr>
              <a:spcBef>
                <a:spcPts val="0"/>
              </a:spcBef>
            </a:pPr>
            <a:r>
              <a:rPr lang="es-MX" dirty="0">
                <a:solidFill>
                  <a:schemeClr val="tx1"/>
                </a:solidFill>
                <a:latin typeface="Helvetica Courant (Body)"/>
              </a:rPr>
              <a:t>Alanis Morissette</a:t>
            </a:r>
          </a:p>
          <a:p>
            <a:pPr>
              <a:spcBef>
                <a:spcPts val="0"/>
              </a:spcBef>
            </a:pPr>
            <a:r>
              <a:rPr lang="es-MX" dirty="0">
                <a:solidFill>
                  <a:schemeClr val="tx1"/>
                </a:solidFill>
                <a:latin typeface="Helvetica Courant (Body)"/>
              </a:rPr>
              <a:t>Neil Young</a:t>
            </a:r>
          </a:p>
          <a:p>
            <a:pPr>
              <a:spcBef>
                <a:spcPts val="0"/>
              </a:spcBef>
            </a:pPr>
            <a:r>
              <a:rPr lang="es-MX" dirty="0">
                <a:solidFill>
                  <a:schemeClr val="tx1"/>
                </a:solidFill>
                <a:latin typeface="Helvetica Courant (Body)"/>
              </a:rPr>
              <a:t>Oscar Peterson</a:t>
            </a:r>
          </a:p>
          <a:p>
            <a:pPr>
              <a:spcBef>
                <a:spcPts val="0"/>
              </a:spcBef>
            </a:pPr>
            <a:r>
              <a:rPr lang="es-MX" dirty="0">
                <a:solidFill>
                  <a:schemeClr val="tx1"/>
                </a:solidFill>
                <a:latin typeface="Helvetica Courant (Body)"/>
              </a:rPr>
              <a:t>Rush</a:t>
            </a:r>
          </a:p>
          <a:p>
            <a:pPr>
              <a:spcBef>
                <a:spcPts val="0"/>
              </a:spcBef>
            </a:pPr>
            <a:r>
              <a:rPr lang="es-MX" dirty="0">
                <a:solidFill>
                  <a:schemeClr val="tx1"/>
                </a:solidFill>
                <a:latin typeface="Helvetica Courant (Body)"/>
              </a:rPr>
              <a:t>Celine Dion</a:t>
            </a:r>
          </a:p>
          <a:p>
            <a:pPr>
              <a:spcBef>
                <a:spcPts val="0"/>
              </a:spcBef>
            </a:pPr>
            <a:r>
              <a:rPr lang="es-MX" dirty="0">
                <a:solidFill>
                  <a:schemeClr val="tx1"/>
                </a:solidFill>
                <a:latin typeface="Helvetica Courant (Body)"/>
              </a:rPr>
              <a:t>Leonard Cohen</a:t>
            </a:r>
          </a:p>
          <a:p>
            <a:pPr>
              <a:spcBef>
                <a:spcPts val="0"/>
              </a:spcBef>
            </a:pPr>
            <a:r>
              <a:rPr lang="es-MX" dirty="0">
                <a:solidFill>
                  <a:schemeClr val="tx1"/>
                </a:solidFill>
                <a:latin typeface="Helvetica Courant (Body)"/>
              </a:rPr>
              <a:t>Brian Adams</a:t>
            </a:r>
          </a:p>
          <a:p>
            <a:pPr>
              <a:spcBef>
                <a:spcPts val="0"/>
              </a:spcBef>
            </a:pPr>
            <a:r>
              <a:rPr lang="es-MX" dirty="0">
                <a:solidFill>
                  <a:schemeClr val="tx1"/>
                </a:solidFill>
                <a:latin typeface="Helvetica Courant (Body)"/>
              </a:rPr>
              <a:t>Joni Mitchell</a:t>
            </a:r>
          </a:p>
          <a:p>
            <a:pPr>
              <a:spcBef>
                <a:spcPts val="0"/>
              </a:spcBef>
            </a:pPr>
            <a:r>
              <a:rPr lang="es-MX" dirty="0">
                <a:solidFill>
                  <a:schemeClr val="tx1"/>
                </a:solidFill>
                <a:latin typeface="Helvetica Courant (Body)"/>
              </a:rPr>
              <a:t>Alessia</a:t>
            </a:r>
            <a:r>
              <a:rPr lang="es-MX" baseline="0" dirty="0">
                <a:solidFill>
                  <a:schemeClr val="tx1"/>
                </a:solidFill>
                <a:latin typeface="Helvetica Courant (Body)"/>
              </a:rPr>
              <a:t> Cara</a:t>
            </a:r>
          </a:p>
          <a:p>
            <a:pPr>
              <a:spcBef>
                <a:spcPts val="0"/>
              </a:spcBef>
            </a:pPr>
            <a:r>
              <a:rPr lang="es-MX" baseline="0" dirty="0">
                <a:solidFill>
                  <a:schemeClr val="tx1"/>
                </a:solidFill>
                <a:latin typeface="Helvetica Courant (Body)"/>
              </a:rPr>
              <a:t>Shawn Mendes</a:t>
            </a:r>
            <a:endParaRPr lang="es-MX" dirty="0">
              <a:solidFill>
                <a:schemeClr val="tx1"/>
              </a:solidFill>
              <a:latin typeface="Helvetica Courant (Body)"/>
            </a:endParaRPr>
          </a:p>
          <a:p>
            <a:pPr>
              <a:spcBef>
                <a:spcPts val="0"/>
              </a:spcBef>
            </a:pPr>
            <a:r>
              <a:rPr lang="es-MX" dirty="0">
                <a:solidFill>
                  <a:schemeClr val="tx1"/>
                </a:solidFill>
                <a:latin typeface="Helvetica Courant (Body)"/>
              </a:rPr>
              <a:t>Shania Twain</a:t>
            </a:r>
          </a:p>
          <a:p>
            <a:pPr>
              <a:spcBef>
                <a:spcPts val="0"/>
              </a:spcBef>
            </a:pPr>
            <a:r>
              <a:rPr lang="es-MX" dirty="0">
                <a:solidFill>
                  <a:schemeClr val="tx1"/>
                </a:solidFill>
                <a:latin typeface="Helvetica Courant (Body)"/>
              </a:rPr>
              <a:t>The Band</a:t>
            </a:r>
          </a:p>
          <a:p>
            <a:pPr>
              <a:spcBef>
                <a:spcPts val="0"/>
              </a:spcBef>
            </a:pPr>
            <a:r>
              <a:rPr lang="es-MX" dirty="0">
                <a:solidFill>
                  <a:schemeClr val="tx1"/>
                </a:solidFill>
                <a:latin typeface="Helvetica Courant (Body)"/>
              </a:rPr>
              <a:t>The Tragically Hip</a:t>
            </a:r>
          </a:p>
          <a:p>
            <a:pPr>
              <a:spcBef>
                <a:spcPts val="0"/>
              </a:spcBef>
            </a:pPr>
            <a:r>
              <a:rPr lang="es-MX" dirty="0">
                <a:solidFill>
                  <a:schemeClr val="tx1"/>
                </a:solidFill>
                <a:latin typeface="Helvetica Courant (Body)"/>
              </a:rPr>
              <a:t>Arcade Fire</a:t>
            </a:r>
          </a:p>
          <a:p>
            <a:pPr>
              <a:spcBef>
                <a:spcPts val="0"/>
              </a:spcBef>
            </a:pPr>
            <a:r>
              <a:rPr lang="es-MX" dirty="0">
                <a:solidFill>
                  <a:schemeClr val="tx1"/>
                </a:solidFill>
                <a:latin typeface="Helvetica Courant (Body)"/>
              </a:rPr>
              <a:t>The Guess Who</a:t>
            </a:r>
          </a:p>
          <a:p>
            <a:pPr>
              <a:spcBef>
                <a:spcPts val="0"/>
              </a:spcBef>
            </a:pPr>
            <a:endParaRPr lang="es-MX" dirty="0">
              <a:solidFill>
                <a:schemeClr val="tx1"/>
              </a:solidFill>
              <a:latin typeface="Helvetica Courant (Body)"/>
            </a:endParaRPr>
          </a:p>
          <a:p>
            <a:pPr>
              <a:spcBef>
                <a:spcPts val="0"/>
              </a:spcBef>
            </a:pPr>
            <a:r>
              <a:rPr lang="es-MX" dirty="0">
                <a:solidFill>
                  <a:schemeClr val="tx1"/>
                </a:solidFill>
                <a:latin typeface="Helvetica Courant (Body)"/>
              </a:rPr>
              <a:t>Principales actores y actrices canadienses:</a:t>
            </a:r>
          </a:p>
          <a:p>
            <a:pPr>
              <a:spcBef>
                <a:spcPts val="0"/>
              </a:spcBef>
            </a:pPr>
            <a:endParaRPr lang="es-MX" dirty="0">
              <a:solidFill>
                <a:schemeClr val="tx1"/>
              </a:solidFill>
              <a:latin typeface="Helvetica Courant (Body)"/>
            </a:endParaRPr>
          </a:p>
          <a:p>
            <a:pPr>
              <a:spcBef>
                <a:spcPts val="0"/>
              </a:spcBef>
            </a:pPr>
            <a:r>
              <a:rPr lang="es-MX" dirty="0">
                <a:solidFill>
                  <a:schemeClr val="tx1"/>
                </a:solidFill>
                <a:latin typeface="Helvetica Courant (Body)"/>
              </a:rPr>
              <a:t>Jim Carrey (La máscara)</a:t>
            </a:r>
          </a:p>
          <a:p>
            <a:pPr>
              <a:spcBef>
                <a:spcPts val="0"/>
              </a:spcBef>
            </a:pPr>
            <a:r>
              <a:rPr lang="es-MX" dirty="0">
                <a:solidFill>
                  <a:schemeClr val="tx1"/>
                </a:solidFill>
                <a:latin typeface="Helvetica Courant (Body)"/>
              </a:rPr>
              <a:t>Michael Cera (Supercool)</a:t>
            </a:r>
          </a:p>
          <a:p>
            <a:pPr>
              <a:spcBef>
                <a:spcPts val="0"/>
              </a:spcBef>
            </a:pPr>
            <a:r>
              <a:rPr lang="es-MX" dirty="0">
                <a:solidFill>
                  <a:schemeClr val="tx1"/>
                </a:solidFill>
                <a:latin typeface="Helvetica Courant (Body)"/>
              </a:rPr>
              <a:t>Ryan Gosling (El Diario de Noah) </a:t>
            </a:r>
          </a:p>
          <a:p>
            <a:pPr>
              <a:spcBef>
                <a:spcPts val="0"/>
              </a:spcBef>
            </a:pPr>
            <a:r>
              <a:rPr lang="es-MX" dirty="0">
                <a:solidFill>
                  <a:schemeClr val="tx1"/>
                </a:solidFill>
                <a:latin typeface="Helvetica Courant (Body)"/>
              </a:rPr>
              <a:t>Rachel McAdams (La Land, El Diario de Noah)</a:t>
            </a:r>
          </a:p>
          <a:p>
            <a:pPr>
              <a:spcBef>
                <a:spcPts val="0"/>
              </a:spcBef>
            </a:pPr>
            <a:r>
              <a:rPr lang="es-MX" dirty="0">
                <a:solidFill>
                  <a:schemeClr val="tx1"/>
                </a:solidFill>
                <a:latin typeface="Helvetica Courant (Body)"/>
              </a:rPr>
              <a:t>Keanu Reeves – se mudó a Toronto a</a:t>
            </a:r>
            <a:r>
              <a:rPr lang="es-MX" baseline="0" dirty="0">
                <a:solidFill>
                  <a:schemeClr val="tx1"/>
                </a:solidFill>
                <a:latin typeface="Helvetica Courant (Body)"/>
              </a:rPr>
              <a:t> los</a:t>
            </a:r>
            <a:r>
              <a:rPr lang="es-MX" dirty="0">
                <a:solidFill>
                  <a:schemeClr val="tx1"/>
                </a:solidFill>
                <a:latin typeface="Helvetica Courant (Body)"/>
              </a:rPr>
              <a:t> 7 años (Matrix)</a:t>
            </a:r>
          </a:p>
          <a:p>
            <a:pPr>
              <a:spcBef>
                <a:spcPts val="0"/>
              </a:spcBef>
            </a:pPr>
            <a:r>
              <a:rPr lang="es-MX" dirty="0">
                <a:solidFill>
                  <a:schemeClr val="tx1"/>
                </a:solidFill>
                <a:latin typeface="Helvetica Courant (Body)"/>
              </a:rPr>
              <a:t>Mike Myers (Austin Powers)</a:t>
            </a:r>
          </a:p>
          <a:p>
            <a:pPr>
              <a:spcBef>
                <a:spcPts val="0"/>
              </a:spcBef>
            </a:pPr>
            <a:r>
              <a:rPr lang="es-MX" dirty="0">
                <a:solidFill>
                  <a:schemeClr val="tx1"/>
                </a:solidFill>
                <a:latin typeface="Helvetica Courant (Body)"/>
              </a:rPr>
              <a:t>Hayden Christensen (precuelas de la Guerra de las Galaxias)</a:t>
            </a:r>
          </a:p>
          <a:p>
            <a:pPr>
              <a:spcBef>
                <a:spcPts val="0"/>
              </a:spcBef>
            </a:pPr>
            <a:r>
              <a:rPr lang="es-MX" dirty="0">
                <a:solidFill>
                  <a:schemeClr val="tx1"/>
                </a:solidFill>
                <a:latin typeface="Helvetica Courant (Body)"/>
              </a:rPr>
              <a:t>Cobie Smulders (Cómo conocí a tu madre)</a:t>
            </a:r>
          </a:p>
          <a:p>
            <a:pPr>
              <a:spcBef>
                <a:spcPts val="0"/>
              </a:spcBef>
            </a:pPr>
            <a:r>
              <a:rPr lang="es-MX" dirty="0">
                <a:solidFill>
                  <a:schemeClr val="tx1"/>
                </a:solidFill>
                <a:latin typeface="Helvetica Courant (Body)"/>
              </a:rPr>
              <a:t>Matthew Perry (Friends) </a:t>
            </a:r>
          </a:p>
          <a:p>
            <a:pPr>
              <a:spcBef>
                <a:spcPts val="0"/>
              </a:spcBef>
            </a:pPr>
            <a:r>
              <a:rPr lang="es-MX" dirty="0">
                <a:solidFill>
                  <a:schemeClr val="tx1"/>
                </a:solidFill>
                <a:latin typeface="Helvetica Courant (Body)"/>
              </a:rPr>
              <a:t>Kim Cattrall (Sex and the City)</a:t>
            </a:r>
          </a:p>
          <a:p>
            <a:pPr>
              <a:spcBef>
                <a:spcPts val="0"/>
              </a:spcBef>
              <a:defRPr i="1"/>
            </a:pPr>
            <a:r>
              <a:rPr lang="es-MX" dirty="0">
                <a:solidFill>
                  <a:schemeClr val="tx1"/>
                </a:solidFill>
                <a:latin typeface="Helvetica Courant (Body)"/>
              </a:rPr>
              <a:t>Cory</a:t>
            </a:r>
            <a:r>
              <a:rPr lang="es-MX" i="0" dirty="0">
                <a:solidFill>
                  <a:schemeClr val="tx1"/>
                </a:solidFill>
                <a:latin typeface="Helvetica Courant (Body)"/>
              </a:rPr>
              <a:t> </a:t>
            </a:r>
            <a:r>
              <a:rPr lang="es-MX" dirty="0">
                <a:solidFill>
                  <a:schemeClr val="tx1"/>
                </a:solidFill>
                <a:latin typeface="Helvetica Courant (Body)"/>
              </a:rPr>
              <a:t>Monteith</a:t>
            </a:r>
            <a:r>
              <a:rPr lang="es-MX" i="0" dirty="0">
                <a:solidFill>
                  <a:schemeClr val="tx1"/>
                </a:solidFill>
                <a:latin typeface="Helvetica Courant (Body)"/>
              </a:rPr>
              <a:t> (Glee)</a:t>
            </a:r>
          </a:p>
          <a:p>
            <a:pPr>
              <a:spcBef>
                <a:spcPts val="0"/>
              </a:spcBef>
            </a:pPr>
            <a:r>
              <a:rPr lang="es-MX" dirty="0">
                <a:solidFill>
                  <a:schemeClr val="tx1"/>
                </a:solidFill>
                <a:latin typeface="Helvetica Courant (Body)"/>
              </a:rPr>
              <a:t>Pamela Anderson</a:t>
            </a:r>
          </a:p>
          <a:p>
            <a:pPr>
              <a:spcBef>
                <a:spcPts val="0"/>
              </a:spcBef>
            </a:pPr>
            <a:r>
              <a:rPr lang="es-MX" dirty="0">
                <a:solidFill>
                  <a:schemeClr val="tx1"/>
                </a:solidFill>
                <a:latin typeface="Helvetica Courant (Body)"/>
              </a:rPr>
              <a:t>Ellen Page (Juno, X-Men)</a:t>
            </a:r>
          </a:p>
          <a:p>
            <a:pPr>
              <a:spcBef>
                <a:spcPts val="0"/>
              </a:spcBef>
            </a:pPr>
            <a:r>
              <a:rPr lang="es-MX" dirty="0">
                <a:solidFill>
                  <a:schemeClr val="tx1"/>
                </a:solidFill>
                <a:latin typeface="Helvetica Courant (Body)"/>
              </a:rPr>
              <a:t>William Shatner (Capitán Kirk –Viaje a las estrellas)</a:t>
            </a:r>
          </a:p>
          <a:p>
            <a:pPr>
              <a:spcBef>
                <a:spcPts val="0"/>
              </a:spcBef>
            </a:pPr>
            <a:r>
              <a:rPr lang="es-MX" dirty="0">
                <a:solidFill>
                  <a:schemeClr val="tx1"/>
                </a:solidFill>
                <a:latin typeface="Helvetica Courant (Body)"/>
              </a:rPr>
              <a:t>Ryan Reynolds (Deadpool)</a:t>
            </a:r>
          </a:p>
          <a:p>
            <a:pPr>
              <a:spcBef>
                <a:spcPts val="0"/>
              </a:spcBef>
            </a:pPr>
            <a:r>
              <a:rPr lang="es-MX" dirty="0">
                <a:solidFill>
                  <a:schemeClr val="tx1"/>
                </a:solidFill>
                <a:latin typeface="Helvetica Courant (Body)"/>
              </a:rPr>
              <a:t>Seth Rogen</a:t>
            </a:r>
          </a:p>
        </p:txBody>
      </p:sp>
    </p:spTree>
    <p:extLst>
      <p:ext uri="{BB962C8B-B14F-4D97-AF65-F5344CB8AC3E}">
        <p14:creationId xmlns:p14="http://schemas.microsoft.com/office/powerpoint/2010/main" val="3120675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Shape 428"/>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429" name="Shape 429"/>
          <p:cNvSpPr>
            <a:spLocks noGrp="1"/>
          </p:cNvSpPr>
          <p:nvPr>
            <p:ph type="body" sz="quarter" idx="1"/>
          </p:nvPr>
        </p:nvSpPr>
        <p:spPr>
          <a:prstGeom prst="rect">
            <a:avLst/>
          </a:prstGeom>
        </p:spPr>
        <p:txBody>
          <a:bodyPr/>
          <a:lstStyle/>
          <a:p>
            <a:pPr>
              <a:spcBef>
                <a:spcPts val="0"/>
              </a:spcBef>
              <a:defRPr b="1"/>
            </a:pPr>
            <a:r>
              <a:rPr lang="es-MX" dirty="0">
                <a:solidFill>
                  <a:schemeClr val="tx1"/>
                </a:solidFill>
                <a:latin typeface="Helvetica Courant (Body)"/>
              </a:rPr>
              <a:t>Nota para el presentador: </a:t>
            </a:r>
            <a:r>
              <a:rPr lang="es-MX" b="0" dirty="0">
                <a:solidFill>
                  <a:schemeClr val="tx1"/>
                </a:solidFill>
                <a:latin typeface="Helvetica Courant (Body)"/>
              </a:rPr>
              <a:t>Celine Dion aparece en esta</a:t>
            </a:r>
            <a:r>
              <a:rPr lang="es-MX" b="0" baseline="0" dirty="0">
                <a:solidFill>
                  <a:schemeClr val="tx1"/>
                </a:solidFill>
                <a:latin typeface="Helvetica Courant (Body)"/>
              </a:rPr>
              <a:t> diapositiva y en la siguiente. En la siguiente se destacan algunos canadienses francófonos conocidos. Incluya solo una de estas dos diapositivas en la presentación, según el público que asista.</a:t>
            </a:r>
          </a:p>
          <a:p>
            <a:pPr>
              <a:spcBef>
                <a:spcPts val="0"/>
              </a:spcBef>
              <a:defRPr b="1"/>
            </a:pPr>
            <a:endParaRPr lang="es-MX" dirty="0">
              <a:solidFill>
                <a:schemeClr val="tx1"/>
              </a:solidFill>
              <a:latin typeface="Helvetica Courant (Body)"/>
            </a:endParaRPr>
          </a:p>
          <a:p>
            <a:pPr>
              <a:spcBef>
                <a:spcPts val="0"/>
              </a:spcBef>
              <a:defRPr b="1"/>
            </a:pPr>
            <a:r>
              <a:rPr lang="es-MX" dirty="0">
                <a:solidFill>
                  <a:schemeClr val="tx1"/>
                </a:solidFill>
                <a:latin typeface="Helvetica Courant (Body)"/>
              </a:rPr>
              <a:t>Interacciones sugeridas</a:t>
            </a:r>
            <a:r>
              <a:rPr dirty="0">
                <a:solidFill>
                  <a:schemeClr val="tx1"/>
                </a:solidFill>
                <a:latin typeface="Helvetica Courant (Body)"/>
              </a:rPr>
              <a:t>: </a:t>
            </a:r>
          </a:p>
          <a:p>
            <a:pPr>
              <a:spcBef>
                <a:spcPts val="0"/>
              </a:spcBef>
              <a:defRPr b="1"/>
            </a:pPr>
            <a:endParaRPr dirty="0">
              <a:solidFill>
                <a:schemeClr val="tx1"/>
              </a:solidFill>
              <a:latin typeface="Helvetica Courant (Body)"/>
            </a:endParaRPr>
          </a:p>
          <a:p>
            <a:r>
              <a:rPr lang="es-MX" dirty="0">
                <a:solidFill>
                  <a:schemeClr val="tx1"/>
                </a:solidFill>
                <a:latin typeface="Helvetica Courant (Body)"/>
              </a:rPr>
              <a:t>Con seguridad has oído hablar </a:t>
            </a:r>
            <a:r>
              <a:rPr lang="es-MX" baseline="0" dirty="0">
                <a:solidFill>
                  <a:schemeClr val="tx1"/>
                </a:solidFill>
                <a:latin typeface="Helvetica Courant (Body)"/>
              </a:rPr>
              <a:t>de estos artistas famosos, que han alcanzado fama internacional y ya se han convertido en leyendas de la música, no sólo en Canadá, sino en todo el mundo. </a:t>
            </a:r>
          </a:p>
          <a:p>
            <a:endParaRPr dirty="0">
              <a:solidFill>
                <a:schemeClr val="tx1"/>
              </a:solidFill>
              <a:latin typeface="Helvetica Courant (Body)"/>
            </a:endParaRPr>
          </a:p>
          <a:p>
            <a:pPr>
              <a:defRPr b="1"/>
            </a:pPr>
            <a:r>
              <a:rPr dirty="0">
                <a:solidFill>
                  <a:schemeClr val="tx1"/>
                </a:solidFill>
                <a:latin typeface="Helvetica Courant (Body)"/>
              </a:rPr>
              <a:t>C</a:t>
            </a:r>
            <a:r>
              <a:rPr lang="es-ES" dirty="0">
                <a:solidFill>
                  <a:schemeClr val="tx1"/>
                </a:solidFill>
                <a:latin typeface="Helvetica Courant (Body)"/>
              </a:rPr>
              <a:t>é</a:t>
            </a:r>
            <a:r>
              <a:rPr dirty="0">
                <a:solidFill>
                  <a:schemeClr val="tx1"/>
                </a:solidFill>
                <a:latin typeface="Helvetica Courant (Body)"/>
              </a:rPr>
              <a:t>line Dion: </a:t>
            </a:r>
          </a:p>
          <a:p>
            <a:r>
              <a:rPr lang="es-MX" dirty="0">
                <a:solidFill>
                  <a:schemeClr val="tx1"/>
                </a:solidFill>
                <a:latin typeface="Helvetica Courant (Body)"/>
              </a:rPr>
              <a:t>Ganadora de 5 premios Grammy, ganadora de 2 premios Oscar y una de las intérpretes con mayores ingresos</a:t>
            </a:r>
            <a:r>
              <a:rPr lang="es-MX" baseline="0" dirty="0">
                <a:solidFill>
                  <a:schemeClr val="tx1"/>
                </a:solidFill>
                <a:latin typeface="Helvetica Courant (Body)"/>
              </a:rPr>
              <a:t> del mundo, Céline Dion es una de las más grandes cantantes de nuestro tiempo. Céline Dion es una de las artistas internacionales más amadas, con 35 años de exitosa carrera, durante la cual ha dejado una herencia de enormes éxitos.</a:t>
            </a:r>
            <a:endParaRPr dirty="0">
              <a:solidFill>
                <a:schemeClr val="tx1"/>
              </a:solidFill>
              <a:latin typeface="Helvetica Courant (Body)"/>
            </a:endParaRPr>
          </a:p>
          <a:p>
            <a:endParaRPr dirty="0">
              <a:solidFill>
                <a:schemeClr val="tx1"/>
              </a:solidFill>
              <a:latin typeface="Helvetica Courant (Body)"/>
            </a:endParaRPr>
          </a:p>
          <a:p>
            <a:pPr>
              <a:defRPr b="1"/>
            </a:pPr>
            <a:r>
              <a:rPr dirty="0">
                <a:solidFill>
                  <a:schemeClr val="tx1"/>
                </a:solidFill>
                <a:latin typeface="Helvetica Courant (Body)"/>
              </a:rPr>
              <a:t>Drake: </a:t>
            </a:r>
          </a:p>
          <a:p>
            <a:r>
              <a:rPr lang="es-MX" dirty="0">
                <a:solidFill>
                  <a:schemeClr val="tx1"/>
                </a:solidFill>
                <a:latin typeface="Helvetica Courant (Body)"/>
              </a:rPr>
              <a:t>El rapero Drake ha obtenido éxito internacional y colocó a Toronto en el mapa mundial. En la actualidad se encuentra en la cima de la escena musical del país y ha continuado colocando temas en las listas d</a:t>
            </a:r>
            <a:r>
              <a:rPr lang="es-MX" baseline="0" dirty="0">
                <a:solidFill>
                  <a:schemeClr val="tx1"/>
                </a:solidFill>
                <a:latin typeface="Helvetica Courant (Body)"/>
              </a:rPr>
              <a:t>e éxitos en todo el mundo. Entre sus numerosos esfuerzos exitosos está el de ser uno de los fundadores de su propio y multimillonario sello musical OVO Sound y ser el “embajador de la marca” de los Raptors de Toronto, equipo de baloncesto de la NBA. Se ha convertido en una leyenda para el mundo del hip-hop.</a:t>
            </a:r>
            <a:endParaRPr dirty="0">
              <a:solidFill>
                <a:schemeClr val="tx1"/>
              </a:solidFill>
              <a:latin typeface="Helvetica Courant (Body)"/>
            </a:endParaRPr>
          </a:p>
          <a:p>
            <a:pPr>
              <a:defRPr b="1"/>
            </a:pPr>
            <a:endParaRPr dirty="0">
              <a:solidFill>
                <a:schemeClr val="tx1"/>
              </a:solidFill>
              <a:latin typeface="Helvetica Courant (Body)"/>
            </a:endParaRPr>
          </a:p>
          <a:p>
            <a:pPr>
              <a:defRPr b="1"/>
            </a:pPr>
            <a:r>
              <a:rPr dirty="0">
                <a:solidFill>
                  <a:schemeClr val="tx1"/>
                </a:solidFill>
                <a:latin typeface="Helvetica Courant (Body)"/>
              </a:rPr>
              <a:t>The </a:t>
            </a:r>
            <a:r>
              <a:rPr dirty="0" err="1">
                <a:solidFill>
                  <a:schemeClr val="tx1"/>
                </a:solidFill>
                <a:latin typeface="Helvetica Courant (Body)"/>
              </a:rPr>
              <a:t>Weeknd</a:t>
            </a:r>
            <a:r>
              <a:rPr dirty="0">
                <a:solidFill>
                  <a:schemeClr val="tx1"/>
                </a:solidFill>
                <a:latin typeface="Helvetica Courant (Body)"/>
              </a:rPr>
              <a:t>:</a:t>
            </a:r>
          </a:p>
          <a:p>
            <a:r>
              <a:rPr lang="es-MX" dirty="0">
                <a:solidFill>
                  <a:schemeClr val="tx1"/>
                </a:solidFill>
                <a:latin typeface="Helvetica Courant (Body)"/>
              </a:rPr>
              <a:t>N</a:t>
            </a:r>
            <a:r>
              <a:rPr lang="es-MX" baseline="0" dirty="0">
                <a:solidFill>
                  <a:schemeClr val="tx1"/>
                </a:solidFill>
                <a:latin typeface="Helvetica Courant (Body)"/>
              </a:rPr>
              <a:t>ativo de Toronto, The Weeknd ha logrado varios número uno en Canadá y en el mundo y continúa dándole forma a la escena del R&amp;B con su estilo lleno de sentimiento.</a:t>
            </a:r>
            <a:endParaRPr dirty="0">
              <a:solidFill>
                <a:schemeClr val="tx1"/>
              </a:solidFill>
              <a:latin typeface="Helvetica Courant (Body)"/>
            </a:endParaRPr>
          </a:p>
          <a:p>
            <a:pPr>
              <a:spcBef>
                <a:spcPts val="0"/>
              </a:spcBef>
              <a:defRPr b="1"/>
            </a:pPr>
            <a:endParaRPr dirty="0">
              <a:solidFill>
                <a:schemeClr val="tx1"/>
              </a:solidFill>
              <a:latin typeface="Helvetica Courant (Body)"/>
            </a:endParaRPr>
          </a:p>
          <a:p>
            <a:pPr>
              <a:spcBef>
                <a:spcPts val="0"/>
              </a:spcBef>
              <a:defRPr b="1"/>
            </a:pPr>
            <a:r>
              <a:rPr lang="es-MX" dirty="0">
                <a:solidFill>
                  <a:schemeClr val="tx1"/>
                </a:solidFill>
                <a:latin typeface="Helvetica Courant (Body)"/>
              </a:rPr>
              <a:t>Otros</a:t>
            </a:r>
            <a:r>
              <a:rPr lang="es-MX" baseline="0" dirty="0">
                <a:solidFill>
                  <a:schemeClr val="tx1"/>
                </a:solidFill>
                <a:latin typeface="Helvetica Courant (Body)"/>
              </a:rPr>
              <a:t> canadienses famosos</a:t>
            </a:r>
            <a:endParaRPr lang="es-MX" dirty="0">
              <a:solidFill>
                <a:schemeClr val="tx1"/>
              </a:solidFill>
              <a:latin typeface="Helvetica Courant (Body)"/>
            </a:endParaRPr>
          </a:p>
          <a:p>
            <a:pPr>
              <a:spcBef>
                <a:spcPts val="0"/>
              </a:spcBef>
              <a:defRPr b="1"/>
            </a:pPr>
            <a:endParaRPr lang="es-MX" dirty="0">
              <a:solidFill>
                <a:schemeClr val="tx1"/>
              </a:solidFill>
              <a:latin typeface="Helvetica Courant (Body)"/>
            </a:endParaRPr>
          </a:p>
          <a:p>
            <a:pPr>
              <a:spcBef>
                <a:spcPts val="0"/>
              </a:spcBef>
              <a:defRPr b="1"/>
            </a:pPr>
            <a:r>
              <a:rPr lang="es-MX" dirty="0">
                <a:solidFill>
                  <a:schemeClr val="tx1"/>
                </a:solidFill>
                <a:latin typeface="Helvetica Courant (Body)"/>
              </a:rPr>
              <a:t>Actores canadienses: </a:t>
            </a:r>
            <a:r>
              <a:rPr lang="es-MX" b="0" dirty="0">
                <a:solidFill>
                  <a:schemeClr val="tx1"/>
                </a:solidFill>
                <a:latin typeface="Helvetica Courant (Body)"/>
              </a:rPr>
              <a:t>nacidos en Canadá,</a:t>
            </a:r>
            <a:r>
              <a:rPr lang="es-MX" b="0" baseline="0" dirty="0">
                <a:solidFill>
                  <a:schemeClr val="tx1"/>
                </a:solidFill>
                <a:latin typeface="Helvetica Courant (Body)"/>
              </a:rPr>
              <a:t> criados en Canadá, que han obtenido la ciudadanía canadiense, son considerados del país o tienen una fuerte relación con Canadá</a:t>
            </a:r>
            <a:endParaRPr lang="es-MX" b="0" dirty="0">
              <a:solidFill>
                <a:schemeClr val="tx1"/>
              </a:solidFill>
              <a:latin typeface="Helvetica Courant (Body)"/>
            </a:endParaRPr>
          </a:p>
          <a:p>
            <a:pPr>
              <a:spcBef>
                <a:spcPts val="0"/>
              </a:spcBef>
              <a:defRPr b="1"/>
            </a:pPr>
            <a:r>
              <a:rPr lang="es-MX" dirty="0">
                <a:solidFill>
                  <a:schemeClr val="tx1"/>
                </a:solidFill>
                <a:latin typeface="Helvetica Courant (Body)"/>
              </a:rPr>
              <a:t>Fuente: </a:t>
            </a:r>
            <a:r>
              <a:rPr lang="es-MX" b="0" dirty="0">
                <a:solidFill>
                  <a:schemeClr val="tx1"/>
                </a:solidFill>
                <a:latin typeface="Helvetica Courant (Body)"/>
              </a:rPr>
              <a:t>https://www.youtube.com/watch?v=wubGbO6deNk</a:t>
            </a:r>
          </a:p>
          <a:p>
            <a:pPr>
              <a:spcBef>
                <a:spcPts val="0"/>
              </a:spcBef>
              <a:defRPr b="1"/>
            </a:pPr>
            <a:r>
              <a:rPr lang="es-MX" dirty="0">
                <a:solidFill>
                  <a:schemeClr val="tx1"/>
                </a:solidFill>
                <a:latin typeface="Helvetica Courant (Body)"/>
              </a:rPr>
              <a:t>Además: </a:t>
            </a:r>
            <a:r>
              <a:rPr lang="es-MX" b="0" dirty="0">
                <a:solidFill>
                  <a:schemeClr val="tx1"/>
                </a:solidFill>
                <a:latin typeface="Helvetica Courant (Body)"/>
              </a:rPr>
              <a:t>John Candy, Kiefer Sutherland –</a:t>
            </a:r>
            <a:r>
              <a:rPr lang="es-MX" b="0" baseline="0" dirty="0">
                <a:solidFill>
                  <a:schemeClr val="tx1"/>
                </a:solidFill>
                <a:latin typeface="Helvetica Courant (Body)"/>
              </a:rPr>
              <a:t> </a:t>
            </a:r>
            <a:r>
              <a:rPr lang="es-MX" b="0" dirty="0">
                <a:solidFill>
                  <a:schemeClr val="tx1"/>
                </a:solidFill>
                <a:latin typeface="Helvetica Courant (Body)"/>
              </a:rPr>
              <a:t>Serie “24” (también es conocido como el nieto</a:t>
            </a:r>
            <a:r>
              <a:rPr lang="es-MX" b="0" baseline="0" dirty="0">
                <a:solidFill>
                  <a:schemeClr val="tx1"/>
                </a:solidFill>
                <a:latin typeface="Helvetica Courant (Body)"/>
              </a:rPr>
              <a:t> de </a:t>
            </a:r>
            <a:r>
              <a:rPr lang="es-MX" b="0" dirty="0">
                <a:solidFill>
                  <a:schemeClr val="tx1"/>
                </a:solidFill>
                <a:latin typeface="Helvetica Courant (Body)"/>
              </a:rPr>
              <a:t>Tommy Douglas, ex</a:t>
            </a:r>
            <a:r>
              <a:rPr lang="es-MX" b="0" baseline="0" dirty="0">
                <a:solidFill>
                  <a:schemeClr val="tx1"/>
                </a:solidFill>
                <a:latin typeface="Helvetica Courant (Body)"/>
              </a:rPr>
              <a:t> p</a:t>
            </a:r>
            <a:r>
              <a:rPr lang="es-MX" b="0" dirty="0">
                <a:solidFill>
                  <a:schemeClr val="tx1"/>
                </a:solidFill>
                <a:latin typeface="Helvetica Courant (Body)"/>
              </a:rPr>
              <a:t>rimer ministro de Saskatchewan, </a:t>
            </a:r>
            <a:r>
              <a:rPr lang="es-MX" b="0" baseline="0" dirty="0">
                <a:solidFill>
                  <a:schemeClr val="tx1"/>
                </a:solidFill>
                <a:latin typeface="Helvetica Courant (Body)"/>
              </a:rPr>
              <a:t>q</a:t>
            </a:r>
            <a:r>
              <a:rPr lang="es-MX" b="0" dirty="0">
                <a:solidFill>
                  <a:schemeClr val="tx1"/>
                </a:solidFill>
                <a:latin typeface="Helvetica Courant (Body)"/>
              </a:rPr>
              <a:t>ue estableció</a:t>
            </a:r>
            <a:r>
              <a:rPr lang="es-MX" b="0" baseline="0" dirty="0">
                <a:solidFill>
                  <a:schemeClr val="tx1"/>
                </a:solidFill>
                <a:latin typeface="Helvetica Courant (Body)"/>
              </a:rPr>
              <a:t> el sistema de salud universal en Canadá</a:t>
            </a:r>
            <a:r>
              <a:rPr lang="es-MX" b="0" dirty="0">
                <a:solidFill>
                  <a:schemeClr val="tx1"/>
                </a:solidFill>
                <a:latin typeface="Helvetica Courant (Body)"/>
              </a:rPr>
              <a:t>), Michael J. Fox, Donald Sutherland (Orgullo y Prejuicio y los Juegos del Hambre), Christopher Plummer (La novicia rebelde), Martin Short, Leslie Nielsen, etc.</a:t>
            </a:r>
          </a:p>
          <a:p>
            <a:pPr>
              <a:spcBef>
                <a:spcPts val="0"/>
              </a:spcBef>
              <a:defRPr b="1"/>
            </a:pPr>
            <a:endParaRPr lang="es-MX" b="0" dirty="0">
              <a:solidFill>
                <a:schemeClr val="tx1"/>
              </a:solidFill>
              <a:latin typeface="Helvetica Courant (Body)"/>
            </a:endParaRPr>
          </a:p>
          <a:p>
            <a:pPr>
              <a:spcBef>
                <a:spcPts val="0"/>
              </a:spcBef>
              <a:defRPr b="1"/>
            </a:pPr>
            <a:endParaRPr lang="es-MX" b="0" dirty="0">
              <a:solidFill>
                <a:schemeClr val="tx1"/>
              </a:solidFill>
              <a:latin typeface="Helvetica Courant (Body)"/>
            </a:endParaRPr>
          </a:p>
          <a:p>
            <a:pPr>
              <a:spcBef>
                <a:spcPts val="0"/>
              </a:spcBef>
              <a:defRPr b="1"/>
            </a:pPr>
            <a:r>
              <a:rPr lang="es-MX" dirty="0">
                <a:solidFill>
                  <a:schemeClr val="tx1"/>
                </a:solidFill>
                <a:latin typeface="Helvetica Courant (Body)"/>
              </a:rPr>
              <a:t>Principales músicos canadienses: </a:t>
            </a:r>
          </a:p>
          <a:p>
            <a:pPr>
              <a:spcBef>
                <a:spcPts val="0"/>
              </a:spcBef>
            </a:pPr>
            <a:endParaRPr lang="es-MX" b="1" dirty="0">
              <a:solidFill>
                <a:schemeClr val="tx1"/>
              </a:solidFill>
              <a:latin typeface="Helvetica Courant (Body)"/>
            </a:endParaRPr>
          </a:p>
          <a:p>
            <a:pPr>
              <a:spcBef>
                <a:spcPts val="0"/>
              </a:spcBef>
            </a:pPr>
            <a:r>
              <a:rPr lang="es-MX" dirty="0">
                <a:solidFill>
                  <a:schemeClr val="tx1"/>
                </a:solidFill>
                <a:latin typeface="Helvetica Courant (Body)"/>
              </a:rPr>
              <a:t>Justin Bieber</a:t>
            </a:r>
          </a:p>
          <a:p>
            <a:pPr>
              <a:spcBef>
                <a:spcPts val="0"/>
              </a:spcBef>
            </a:pPr>
            <a:r>
              <a:rPr lang="es-MX" dirty="0">
                <a:solidFill>
                  <a:schemeClr val="tx1"/>
                </a:solidFill>
                <a:latin typeface="Helvetica Courant (Body)"/>
              </a:rPr>
              <a:t>The Weeknd</a:t>
            </a:r>
          </a:p>
          <a:p>
            <a:pPr>
              <a:spcBef>
                <a:spcPts val="0"/>
              </a:spcBef>
            </a:pPr>
            <a:r>
              <a:rPr lang="es-MX" dirty="0">
                <a:solidFill>
                  <a:schemeClr val="tx1"/>
                </a:solidFill>
                <a:latin typeface="Helvetica Courant (Body)"/>
              </a:rPr>
              <a:t>Avril Lavigne</a:t>
            </a:r>
          </a:p>
          <a:p>
            <a:pPr>
              <a:spcBef>
                <a:spcPts val="0"/>
              </a:spcBef>
            </a:pPr>
            <a:r>
              <a:rPr lang="es-MX" dirty="0">
                <a:solidFill>
                  <a:schemeClr val="tx1"/>
                </a:solidFill>
                <a:latin typeface="Helvetica Courant (Body)"/>
              </a:rPr>
              <a:t>Drake </a:t>
            </a:r>
          </a:p>
          <a:p>
            <a:pPr>
              <a:spcBef>
                <a:spcPts val="0"/>
              </a:spcBef>
            </a:pPr>
            <a:r>
              <a:rPr lang="es-MX" dirty="0">
                <a:solidFill>
                  <a:schemeClr val="tx1"/>
                </a:solidFill>
                <a:latin typeface="Helvetica Courant (Body)"/>
              </a:rPr>
              <a:t>Alanis Morissette</a:t>
            </a:r>
          </a:p>
          <a:p>
            <a:pPr>
              <a:spcBef>
                <a:spcPts val="0"/>
              </a:spcBef>
            </a:pPr>
            <a:r>
              <a:rPr lang="es-MX" dirty="0">
                <a:solidFill>
                  <a:schemeClr val="tx1"/>
                </a:solidFill>
                <a:latin typeface="Helvetica Courant (Body)"/>
              </a:rPr>
              <a:t>Neil Young</a:t>
            </a:r>
          </a:p>
          <a:p>
            <a:pPr>
              <a:spcBef>
                <a:spcPts val="0"/>
              </a:spcBef>
            </a:pPr>
            <a:r>
              <a:rPr lang="es-MX" dirty="0">
                <a:solidFill>
                  <a:schemeClr val="tx1"/>
                </a:solidFill>
                <a:latin typeface="Helvetica Courant (Body)"/>
              </a:rPr>
              <a:t>Oscar Peterson</a:t>
            </a:r>
          </a:p>
          <a:p>
            <a:pPr>
              <a:spcBef>
                <a:spcPts val="0"/>
              </a:spcBef>
            </a:pPr>
            <a:r>
              <a:rPr lang="es-MX" dirty="0">
                <a:solidFill>
                  <a:schemeClr val="tx1"/>
                </a:solidFill>
                <a:latin typeface="Helvetica Courant (Body)"/>
              </a:rPr>
              <a:t>Rush</a:t>
            </a:r>
          </a:p>
          <a:p>
            <a:pPr>
              <a:spcBef>
                <a:spcPts val="0"/>
              </a:spcBef>
            </a:pPr>
            <a:r>
              <a:rPr lang="es-MX" dirty="0">
                <a:solidFill>
                  <a:schemeClr val="tx1"/>
                </a:solidFill>
                <a:latin typeface="Helvetica Courant (Body)"/>
              </a:rPr>
              <a:t>Celine Dion</a:t>
            </a:r>
          </a:p>
          <a:p>
            <a:pPr>
              <a:spcBef>
                <a:spcPts val="0"/>
              </a:spcBef>
            </a:pPr>
            <a:r>
              <a:rPr lang="es-MX" dirty="0">
                <a:solidFill>
                  <a:schemeClr val="tx1"/>
                </a:solidFill>
                <a:latin typeface="Helvetica Courant (Body)"/>
              </a:rPr>
              <a:t>Leonard Cohen</a:t>
            </a:r>
          </a:p>
          <a:p>
            <a:pPr>
              <a:spcBef>
                <a:spcPts val="0"/>
              </a:spcBef>
            </a:pPr>
            <a:r>
              <a:rPr lang="es-MX" dirty="0">
                <a:solidFill>
                  <a:schemeClr val="tx1"/>
                </a:solidFill>
                <a:latin typeface="Helvetica Courant (Body)"/>
              </a:rPr>
              <a:t>Brian Adams</a:t>
            </a:r>
          </a:p>
          <a:p>
            <a:pPr>
              <a:spcBef>
                <a:spcPts val="0"/>
              </a:spcBef>
            </a:pPr>
            <a:r>
              <a:rPr lang="es-MX" dirty="0">
                <a:solidFill>
                  <a:schemeClr val="tx1"/>
                </a:solidFill>
                <a:latin typeface="Helvetica Courant (Body)"/>
              </a:rPr>
              <a:t>Joni Mitchell</a:t>
            </a:r>
          </a:p>
          <a:p>
            <a:pPr>
              <a:spcBef>
                <a:spcPts val="0"/>
              </a:spcBef>
            </a:pPr>
            <a:r>
              <a:rPr lang="es-MX" dirty="0">
                <a:solidFill>
                  <a:schemeClr val="tx1"/>
                </a:solidFill>
                <a:latin typeface="Helvetica Courant (Body)"/>
              </a:rPr>
              <a:t>Alessia</a:t>
            </a:r>
            <a:r>
              <a:rPr lang="es-MX" baseline="0" dirty="0">
                <a:solidFill>
                  <a:schemeClr val="tx1"/>
                </a:solidFill>
                <a:latin typeface="Helvetica Courant (Body)"/>
              </a:rPr>
              <a:t> Cara</a:t>
            </a:r>
          </a:p>
          <a:p>
            <a:pPr>
              <a:spcBef>
                <a:spcPts val="0"/>
              </a:spcBef>
            </a:pPr>
            <a:r>
              <a:rPr lang="es-MX" baseline="0" dirty="0">
                <a:solidFill>
                  <a:schemeClr val="tx1"/>
                </a:solidFill>
                <a:latin typeface="Helvetica Courant (Body)"/>
              </a:rPr>
              <a:t>Shawn Mendes</a:t>
            </a:r>
            <a:endParaRPr lang="es-MX" dirty="0">
              <a:solidFill>
                <a:schemeClr val="tx1"/>
              </a:solidFill>
              <a:latin typeface="Helvetica Courant (Body)"/>
            </a:endParaRPr>
          </a:p>
          <a:p>
            <a:pPr>
              <a:spcBef>
                <a:spcPts val="0"/>
              </a:spcBef>
            </a:pPr>
            <a:r>
              <a:rPr lang="es-MX" dirty="0">
                <a:solidFill>
                  <a:schemeClr val="tx1"/>
                </a:solidFill>
                <a:latin typeface="Helvetica Courant (Body)"/>
              </a:rPr>
              <a:t>Shania Twain</a:t>
            </a:r>
          </a:p>
          <a:p>
            <a:pPr>
              <a:spcBef>
                <a:spcPts val="0"/>
              </a:spcBef>
            </a:pPr>
            <a:r>
              <a:rPr lang="es-MX" dirty="0">
                <a:solidFill>
                  <a:schemeClr val="tx1"/>
                </a:solidFill>
                <a:latin typeface="Helvetica Courant (Body)"/>
              </a:rPr>
              <a:t>The Band</a:t>
            </a:r>
          </a:p>
          <a:p>
            <a:pPr>
              <a:spcBef>
                <a:spcPts val="0"/>
              </a:spcBef>
            </a:pPr>
            <a:r>
              <a:rPr lang="es-MX" dirty="0">
                <a:solidFill>
                  <a:schemeClr val="tx1"/>
                </a:solidFill>
                <a:latin typeface="Helvetica Courant (Body)"/>
              </a:rPr>
              <a:t>The Tragically Hip</a:t>
            </a:r>
          </a:p>
          <a:p>
            <a:pPr>
              <a:spcBef>
                <a:spcPts val="0"/>
              </a:spcBef>
            </a:pPr>
            <a:r>
              <a:rPr lang="es-MX" dirty="0">
                <a:solidFill>
                  <a:schemeClr val="tx1"/>
                </a:solidFill>
                <a:latin typeface="Helvetica Courant (Body)"/>
              </a:rPr>
              <a:t>Arcade Fire</a:t>
            </a:r>
          </a:p>
          <a:p>
            <a:pPr>
              <a:spcBef>
                <a:spcPts val="0"/>
              </a:spcBef>
            </a:pPr>
            <a:r>
              <a:rPr lang="es-MX" dirty="0">
                <a:solidFill>
                  <a:schemeClr val="tx1"/>
                </a:solidFill>
                <a:latin typeface="Helvetica Courant (Body)"/>
              </a:rPr>
              <a:t>The Guess Who</a:t>
            </a:r>
          </a:p>
          <a:p>
            <a:pPr>
              <a:spcBef>
                <a:spcPts val="0"/>
              </a:spcBef>
            </a:pPr>
            <a:endParaRPr lang="es-MX" dirty="0">
              <a:solidFill>
                <a:schemeClr val="tx1"/>
              </a:solidFill>
              <a:latin typeface="Helvetica Courant (Body)"/>
            </a:endParaRPr>
          </a:p>
          <a:p>
            <a:pPr>
              <a:spcBef>
                <a:spcPts val="0"/>
              </a:spcBef>
            </a:pPr>
            <a:r>
              <a:rPr lang="es-MX" dirty="0">
                <a:solidFill>
                  <a:schemeClr val="tx1"/>
                </a:solidFill>
                <a:latin typeface="Helvetica Courant (Body)"/>
              </a:rPr>
              <a:t>Principales actores y actrices canadienses:</a:t>
            </a:r>
          </a:p>
          <a:p>
            <a:pPr>
              <a:spcBef>
                <a:spcPts val="0"/>
              </a:spcBef>
            </a:pPr>
            <a:endParaRPr lang="es-MX" dirty="0">
              <a:solidFill>
                <a:schemeClr val="tx1"/>
              </a:solidFill>
              <a:latin typeface="Helvetica Courant (Body)"/>
            </a:endParaRPr>
          </a:p>
          <a:p>
            <a:pPr>
              <a:spcBef>
                <a:spcPts val="0"/>
              </a:spcBef>
            </a:pPr>
            <a:r>
              <a:rPr lang="es-MX" dirty="0">
                <a:solidFill>
                  <a:schemeClr val="tx1"/>
                </a:solidFill>
                <a:latin typeface="Helvetica Courant (Body)"/>
              </a:rPr>
              <a:t>Jim Carrey (La máscara)</a:t>
            </a:r>
          </a:p>
          <a:p>
            <a:pPr>
              <a:spcBef>
                <a:spcPts val="0"/>
              </a:spcBef>
            </a:pPr>
            <a:r>
              <a:rPr lang="es-MX" dirty="0">
                <a:solidFill>
                  <a:schemeClr val="tx1"/>
                </a:solidFill>
                <a:latin typeface="Helvetica Courant (Body)"/>
              </a:rPr>
              <a:t>Michael Cera (Supercool)</a:t>
            </a:r>
          </a:p>
          <a:p>
            <a:pPr>
              <a:spcBef>
                <a:spcPts val="0"/>
              </a:spcBef>
            </a:pPr>
            <a:r>
              <a:rPr lang="es-MX" dirty="0">
                <a:solidFill>
                  <a:schemeClr val="tx1"/>
                </a:solidFill>
                <a:latin typeface="Helvetica Courant (Body)"/>
              </a:rPr>
              <a:t>Ryan Gosling (El Diario de Noah) </a:t>
            </a:r>
          </a:p>
          <a:p>
            <a:pPr>
              <a:spcBef>
                <a:spcPts val="0"/>
              </a:spcBef>
            </a:pPr>
            <a:r>
              <a:rPr lang="es-MX" dirty="0">
                <a:solidFill>
                  <a:schemeClr val="tx1"/>
                </a:solidFill>
                <a:latin typeface="Helvetica Courant (Body)"/>
              </a:rPr>
              <a:t>Rachel McAdams (La La Land, El Diario de Noah)</a:t>
            </a:r>
          </a:p>
          <a:p>
            <a:pPr>
              <a:spcBef>
                <a:spcPts val="0"/>
              </a:spcBef>
            </a:pPr>
            <a:r>
              <a:rPr lang="es-MX" dirty="0">
                <a:solidFill>
                  <a:schemeClr val="tx1"/>
                </a:solidFill>
                <a:latin typeface="Helvetica Courant (Body)"/>
              </a:rPr>
              <a:t>Keanu Reeves – se mudó a Toronto a</a:t>
            </a:r>
            <a:r>
              <a:rPr lang="es-MX" baseline="0" dirty="0">
                <a:solidFill>
                  <a:schemeClr val="tx1"/>
                </a:solidFill>
                <a:latin typeface="Helvetica Courant (Body)"/>
              </a:rPr>
              <a:t> los</a:t>
            </a:r>
            <a:r>
              <a:rPr lang="es-MX" dirty="0">
                <a:solidFill>
                  <a:schemeClr val="tx1"/>
                </a:solidFill>
                <a:latin typeface="Helvetica Courant (Body)"/>
              </a:rPr>
              <a:t> 7 años (Matrix)</a:t>
            </a:r>
          </a:p>
          <a:p>
            <a:pPr>
              <a:spcBef>
                <a:spcPts val="0"/>
              </a:spcBef>
            </a:pPr>
            <a:r>
              <a:rPr lang="es-MX" dirty="0">
                <a:solidFill>
                  <a:schemeClr val="tx1"/>
                </a:solidFill>
                <a:latin typeface="Helvetica Courant (Body)"/>
              </a:rPr>
              <a:t>Mike Myers (Austin Powers)</a:t>
            </a:r>
          </a:p>
          <a:p>
            <a:pPr>
              <a:spcBef>
                <a:spcPts val="0"/>
              </a:spcBef>
            </a:pPr>
            <a:r>
              <a:rPr lang="es-MX" dirty="0">
                <a:solidFill>
                  <a:schemeClr val="tx1"/>
                </a:solidFill>
                <a:latin typeface="Helvetica Courant (Body)"/>
              </a:rPr>
              <a:t>Hayden Christensen (precuelas de la Guerra de las Galaxias)</a:t>
            </a:r>
          </a:p>
          <a:p>
            <a:pPr>
              <a:spcBef>
                <a:spcPts val="0"/>
              </a:spcBef>
            </a:pPr>
            <a:r>
              <a:rPr lang="es-MX" dirty="0">
                <a:solidFill>
                  <a:schemeClr val="tx1"/>
                </a:solidFill>
                <a:latin typeface="Helvetica Courant (Body)"/>
              </a:rPr>
              <a:t>Cobie Smulders (Cómo conocí a tu madre)</a:t>
            </a:r>
          </a:p>
          <a:p>
            <a:pPr>
              <a:spcBef>
                <a:spcPts val="0"/>
              </a:spcBef>
            </a:pPr>
            <a:r>
              <a:rPr lang="es-MX" dirty="0">
                <a:solidFill>
                  <a:schemeClr val="tx1"/>
                </a:solidFill>
                <a:latin typeface="Helvetica Courant (Body)"/>
              </a:rPr>
              <a:t>Matthew Perry (Friends) </a:t>
            </a:r>
          </a:p>
          <a:p>
            <a:pPr>
              <a:spcBef>
                <a:spcPts val="0"/>
              </a:spcBef>
            </a:pPr>
            <a:r>
              <a:rPr lang="es-MX" dirty="0">
                <a:solidFill>
                  <a:schemeClr val="tx1"/>
                </a:solidFill>
                <a:latin typeface="Helvetica Courant (Body)"/>
              </a:rPr>
              <a:t>Kim Cattrall (Sex and the City)</a:t>
            </a:r>
          </a:p>
          <a:p>
            <a:pPr>
              <a:spcBef>
                <a:spcPts val="0"/>
              </a:spcBef>
              <a:defRPr i="1"/>
            </a:pPr>
            <a:r>
              <a:rPr lang="es-MX" dirty="0">
                <a:solidFill>
                  <a:schemeClr val="tx1"/>
                </a:solidFill>
                <a:latin typeface="Helvetica Courant (Body)"/>
              </a:rPr>
              <a:t>Cory</a:t>
            </a:r>
            <a:r>
              <a:rPr lang="es-MX" i="0" dirty="0">
                <a:solidFill>
                  <a:schemeClr val="tx1"/>
                </a:solidFill>
                <a:latin typeface="Helvetica Courant (Body)"/>
              </a:rPr>
              <a:t> </a:t>
            </a:r>
            <a:r>
              <a:rPr lang="es-MX" dirty="0">
                <a:solidFill>
                  <a:schemeClr val="tx1"/>
                </a:solidFill>
                <a:latin typeface="Helvetica Courant (Body)"/>
              </a:rPr>
              <a:t>Monteith</a:t>
            </a:r>
            <a:r>
              <a:rPr lang="es-MX" i="0" dirty="0">
                <a:solidFill>
                  <a:schemeClr val="tx1"/>
                </a:solidFill>
                <a:latin typeface="Helvetica Courant (Body)"/>
              </a:rPr>
              <a:t> (Glee)</a:t>
            </a:r>
          </a:p>
          <a:p>
            <a:pPr>
              <a:spcBef>
                <a:spcPts val="0"/>
              </a:spcBef>
            </a:pPr>
            <a:r>
              <a:rPr lang="es-MX" dirty="0">
                <a:solidFill>
                  <a:schemeClr val="tx1"/>
                </a:solidFill>
                <a:latin typeface="Helvetica Courant (Body)"/>
              </a:rPr>
              <a:t>Pamela Anderson</a:t>
            </a:r>
          </a:p>
          <a:p>
            <a:pPr>
              <a:spcBef>
                <a:spcPts val="0"/>
              </a:spcBef>
            </a:pPr>
            <a:r>
              <a:rPr lang="es-MX" dirty="0">
                <a:solidFill>
                  <a:schemeClr val="tx1"/>
                </a:solidFill>
                <a:latin typeface="Helvetica Courant (Body)"/>
              </a:rPr>
              <a:t>Ellen Page (Juno, X-Men)</a:t>
            </a:r>
          </a:p>
          <a:p>
            <a:pPr>
              <a:spcBef>
                <a:spcPts val="0"/>
              </a:spcBef>
            </a:pPr>
            <a:r>
              <a:rPr lang="es-MX" dirty="0">
                <a:solidFill>
                  <a:schemeClr val="tx1"/>
                </a:solidFill>
                <a:latin typeface="Helvetica Courant (Body)"/>
              </a:rPr>
              <a:t>William Shatner (Capitán Kirk –Viaje a las estrellas)</a:t>
            </a:r>
          </a:p>
          <a:p>
            <a:pPr>
              <a:spcBef>
                <a:spcPts val="0"/>
              </a:spcBef>
            </a:pPr>
            <a:r>
              <a:rPr lang="es-MX" dirty="0">
                <a:solidFill>
                  <a:schemeClr val="tx1"/>
                </a:solidFill>
                <a:latin typeface="Helvetica Courant (Body)"/>
              </a:rPr>
              <a:t>Ryan Reynolds (Deadpool)</a:t>
            </a:r>
          </a:p>
          <a:p>
            <a:pPr>
              <a:spcBef>
                <a:spcPts val="0"/>
              </a:spcBef>
            </a:pPr>
            <a:r>
              <a:rPr lang="es-MX" dirty="0">
                <a:solidFill>
                  <a:schemeClr val="tx1"/>
                </a:solidFill>
                <a:latin typeface="Helvetica Courant (Body)"/>
              </a:rPr>
              <a:t>Seth Rogen</a:t>
            </a:r>
          </a:p>
        </p:txBody>
      </p:sp>
    </p:spTree>
    <p:extLst>
      <p:ext uri="{BB962C8B-B14F-4D97-AF65-F5344CB8AC3E}">
        <p14:creationId xmlns:p14="http://schemas.microsoft.com/office/powerpoint/2010/main" val="1683406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Shape 428"/>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429" name="Shape 429"/>
          <p:cNvSpPr>
            <a:spLocks noGrp="1"/>
          </p:cNvSpPr>
          <p:nvPr>
            <p:ph type="body" sz="quarter" idx="1"/>
          </p:nvPr>
        </p:nvSpPr>
        <p:spPr>
          <a:prstGeom prst="rect">
            <a:avLst/>
          </a:prstGeom>
        </p:spPr>
        <p:txBody>
          <a:bodyPr/>
          <a:lstStyle/>
          <a:p>
            <a:pPr>
              <a:spcBef>
                <a:spcPts val="0"/>
              </a:spcBef>
              <a:defRPr b="1"/>
            </a:pPr>
            <a:r>
              <a:rPr lang="es-CO" noProof="0" dirty="0">
                <a:solidFill>
                  <a:schemeClr val="tx1"/>
                </a:solidFill>
                <a:latin typeface="Helvetica Courant (Body)"/>
              </a:rPr>
              <a:t>Interacciones sugeridas: </a:t>
            </a:r>
          </a:p>
          <a:p>
            <a:pPr>
              <a:spcBef>
                <a:spcPts val="0"/>
              </a:spcBef>
              <a:defRPr b="1"/>
            </a:pPr>
            <a:endParaRPr lang="es-CO" noProof="0" dirty="0">
              <a:solidFill>
                <a:schemeClr val="tx1"/>
              </a:solidFill>
              <a:latin typeface="Helvetica Courant (Body)"/>
            </a:endParaRPr>
          </a:p>
          <a:p>
            <a:r>
              <a:rPr lang="es-CO" noProof="0" dirty="0">
                <a:solidFill>
                  <a:schemeClr val="tx1"/>
                </a:solidFill>
                <a:latin typeface="Helvetica Courant (Body)"/>
              </a:rPr>
              <a:t>Con seguridad has oído hablar </a:t>
            </a:r>
            <a:r>
              <a:rPr lang="es-CO" baseline="0" noProof="0" dirty="0">
                <a:solidFill>
                  <a:schemeClr val="tx1"/>
                </a:solidFill>
                <a:latin typeface="Helvetica Courant (Body)"/>
              </a:rPr>
              <a:t>de estos artistas famosos, que han alcanzado fama internacional y ya se han convertido en leyendas de la música, no sólo en Canadá, sino en todo el mundo.</a:t>
            </a:r>
            <a:endParaRPr lang="es-CO" noProof="0" dirty="0">
              <a:solidFill>
                <a:schemeClr val="tx1"/>
              </a:solidFill>
              <a:latin typeface="Helvetica Courant (Body)"/>
            </a:endParaRPr>
          </a:p>
          <a:p>
            <a:endParaRPr lang="es-CO" noProof="0" dirty="0">
              <a:solidFill>
                <a:schemeClr val="tx1"/>
              </a:solidFill>
              <a:latin typeface="Helvetica Courant (Body)"/>
            </a:endParaRPr>
          </a:p>
          <a:p>
            <a:r>
              <a:rPr lang="es-CO" b="1" noProof="0" dirty="0">
                <a:solidFill>
                  <a:schemeClr val="tx1"/>
                </a:solidFill>
                <a:latin typeface="Helvetica Courant (Body)"/>
              </a:rPr>
              <a:t>Shawn Mendes:</a:t>
            </a:r>
          </a:p>
          <a:p>
            <a:r>
              <a:rPr lang="es-CO" sz="1200" b="0" i="0" kern="1200" noProof="0" dirty="0">
                <a:solidFill>
                  <a:schemeClr val="tx1"/>
                </a:solidFill>
                <a:effectLst/>
                <a:latin typeface="Helvetica Courant (Body)"/>
                <a:ea typeface="+mn-ea"/>
                <a:cs typeface="+mn-cs"/>
              </a:rPr>
              <a:t>Cantante</a:t>
            </a:r>
            <a:r>
              <a:rPr lang="es-CO" sz="1200" b="0" i="0" kern="1200" baseline="0" noProof="0" dirty="0">
                <a:solidFill>
                  <a:schemeClr val="tx1"/>
                </a:solidFill>
                <a:effectLst/>
                <a:latin typeface="Helvetica Courant (Body)"/>
                <a:ea typeface="+mn-ea"/>
                <a:cs typeface="+mn-cs"/>
              </a:rPr>
              <a:t> y autor canadiense también nacido en Toronto, Shawn Mendes empezó a tener seguidores en 2013 al colgar canciones en la aplicación</a:t>
            </a:r>
            <a:r>
              <a:rPr lang="es-CO" sz="1200" b="0" i="0" kern="1200" noProof="0" dirty="0">
                <a:solidFill>
                  <a:schemeClr val="tx1"/>
                </a:solidFill>
                <a:effectLst/>
                <a:latin typeface="Helvetica Courant (Body)"/>
                <a:ea typeface="+mn-ea"/>
                <a:cs typeface="+mn-cs"/>
              </a:rPr>
              <a:t> </a:t>
            </a:r>
            <a:r>
              <a:rPr lang="es-CO" sz="1200" b="0" i="0" u="sng" kern="1200" noProof="0" dirty="0">
                <a:solidFill>
                  <a:schemeClr val="tx1"/>
                </a:solidFill>
                <a:effectLst/>
                <a:latin typeface="Helvetica Courant (Body)"/>
                <a:ea typeface="+mn-ea"/>
                <a:cs typeface="+mn-cs"/>
                <a:hlinkClick r:id="rId3" tooltip="Vine (software)"/>
              </a:rPr>
              <a:t>Vine</a:t>
            </a:r>
            <a:r>
              <a:rPr lang="es-CO" sz="1200" b="0" i="0" kern="1200" noProof="0" dirty="0">
                <a:solidFill>
                  <a:schemeClr val="tx1"/>
                </a:solidFill>
                <a:effectLst/>
                <a:latin typeface="Helvetica Courant (Body)"/>
                <a:ea typeface="+mn-ea"/>
                <a:cs typeface="+mn-cs"/>
              </a:rPr>
              <a:t> para compartir</a:t>
            </a:r>
            <a:r>
              <a:rPr lang="es-CO" sz="1200" b="0" i="0" kern="1200" baseline="0" noProof="0" dirty="0">
                <a:solidFill>
                  <a:schemeClr val="tx1"/>
                </a:solidFill>
                <a:effectLst/>
                <a:latin typeface="Helvetica Courant (Body)"/>
                <a:ea typeface="+mn-ea"/>
                <a:cs typeface="+mn-cs"/>
              </a:rPr>
              <a:t> videos. Desde que firmó un contrato con Island Records en 2014, ha publicado dos álbumes completos y está logrando que Canadá se enorgullezca de su prometedora carrera musical.</a:t>
            </a:r>
          </a:p>
          <a:p>
            <a:endParaRPr lang="es-CO" sz="1200" b="0" i="0" kern="1200" baseline="0" noProof="0" dirty="0">
              <a:solidFill>
                <a:schemeClr val="tx1"/>
              </a:solidFill>
              <a:effectLst/>
              <a:latin typeface="Helvetica Courant (Body)"/>
              <a:ea typeface="+mn-ea"/>
              <a:cs typeface="+mn-cs"/>
            </a:endParaRPr>
          </a:p>
          <a:p>
            <a:r>
              <a:rPr lang="es-CO" sz="1200" b="1" i="0" kern="1200" baseline="0" noProof="0" dirty="0">
                <a:solidFill>
                  <a:schemeClr val="tx1"/>
                </a:solidFill>
                <a:effectLst/>
                <a:latin typeface="Helvetica Courant (Body)"/>
                <a:ea typeface="+mn-ea"/>
                <a:cs typeface="+mn-cs"/>
              </a:rPr>
              <a:t>Alessia Cara:</a:t>
            </a:r>
          </a:p>
          <a:p>
            <a:r>
              <a:rPr lang="es-CO" sz="1200" b="0" i="0" kern="1200" baseline="0" noProof="0" dirty="0">
                <a:solidFill>
                  <a:schemeClr val="tx1"/>
                </a:solidFill>
                <a:effectLst/>
                <a:latin typeface="Helvetica Courant (Body)"/>
                <a:ea typeface="+mn-ea"/>
                <a:cs typeface="+mn-cs"/>
              </a:rPr>
              <a:t>Alessia Cara fue descubierta en YouTube gracias a canciones que hicieron famosas otros artistas. En 2015 firmó un contrato con Def Jam Recordings y publicó su </a:t>
            </a:r>
            <a:r>
              <a:rPr lang="es-CO" sz="1200" b="0" i="1" kern="1200" baseline="0" noProof="0" dirty="0">
                <a:solidFill>
                  <a:schemeClr val="tx1"/>
                </a:solidFill>
                <a:effectLst/>
                <a:latin typeface="Helvetica Courant (Body)"/>
                <a:ea typeface="+mn-ea"/>
                <a:cs typeface="+mn-cs"/>
              </a:rPr>
              <a:t>single</a:t>
            </a:r>
            <a:r>
              <a:rPr lang="es-CO" sz="1200" b="0" i="0" kern="1200" baseline="0" noProof="0" dirty="0">
                <a:solidFill>
                  <a:schemeClr val="tx1"/>
                </a:solidFill>
                <a:effectLst/>
                <a:latin typeface="Helvetica Courant (Body)"/>
                <a:ea typeface="+mn-ea"/>
                <a:cs typeface="+mn-cs"/>
              </a:rPr>
              <a:t> “Here”, que fue acogido excelentemente por la crítica y se convirtió rápidamente en un éxito multitudinario por su voz excepcional y por la increíble familiaridad de la letra. Alessia ha sido candidata a numerosos premios y ganó el de la artista revelación del año en los premios Juno de 2016 y el de la mejor artista canadiense de los premios Much Music Video Awards.</a:t>
            </a:r>
          </a:p>
          <a:p>
            <a:endParaRPr lang="es-CO" sz="1200" b="0" i="0" kern="1200" baseline="0" noProof="0" dirty="0">
              <a:solidFill>
                <a:schemeClr val="tx1"/>
              </a:solidFill>
              <a:effectLst/>
              <a:latin typeface="Helvetica Courant (Body)"/>
              <a:ea typeface="+mn-ea"/>
              <a:cs typeface="+mn-cs"/>
            </a:endParaRPr>
          </a:p>
          <a:p>
            <a:r>
              <a:rPr lang="es-CO" sz="1200" b="1" i="0" kern="1200" baseline="0" noProof="0" dirty="0">
                <a:solidFill>
                  <a:schemeClr val="tx1"/>
                </a:solidFill>
                <a:effectLst/>
                <a:latin typeface="Helvetica Courant (Body)"/>
                <a:ea typeface="+mn-ea"/>
                <a:cs typeface="+mn-cs"/>
              </a:rPr>
              <a:t>Ryan Gosling:</a:t>
            </a:r>
          </a:p>
          <a:p>
            <a:r>
              <a:rPr lang="es-CO" sz="1200" b="0" i="0" kern="1200" baseline="0" noProof="0" dirty="0">
                <a:solidFill>
                  <a:schemeClr val="tx1"/>
                </a:solidFill>
                <a:effectLst/>
                <a:latin typeface="Helvetica Courant (Body)"/>
                <a:ea typeface="+mn-ea"/>
                <a:cs typeface="+mn-cs"/>
              </a:rPr>
              <a:t>Ryan Gosling ha tenido una exitosa carrera cinematográfica hasta ahora. Tras sus inicios en “The Mickey Mouse Club” del canal Disney en 1993, Ryan se convirtió en una estrella gracias a varias actuaciones cinematográficas excelentes, tales como “</a:t>
            </a:r>
            <a:r>
              <a:rPr lang="es-CO" noProof="0" dirty="0">
                <a:solidFill>
                  <a:schemeClr val="tx1"/>
                </a:solidFill>
                <a:latin typeface="Helvetica Courant (Body)"/>
              </a:rPr>
              <a:t>El Diario de Noah” y “Loco y estúpido amor”. También</a:t>
            </a:r>
            <a:r>
              <a:rPr lang="es-CO" baseline="0" noProof="0" dirty="0">
                <a:solidFill>
                  <a:schemeClr val="tx1"/>
                </a:solidFill>
                <a:latin typeface="Helvetica Courant (Body)"/>
              </a:rPr>
              <a:t> ha tenido incursiones en la industria musical a través de su gran labor en el musical </a:t>
            </a:r>
            <a:r>
              <a:rPr lang="es-CO" sz="1200" b="0" i="0" kern="1200" baseline="0" noProof="0" dirty="0">
                <a:solidFill>
                  <a:schemeClr val="tx1"/>
                </a:solidFill>
                <a:effectLst/>
                <a:latin typeface="Helvetica Courant (Body)"/>
                <a:ea typeface="+mn-ea"/>
                <a:cs typeface="+mn-cs"/>
              </a:rPr>
              <a:t>“La La Land”, que le hizo ganar el premio Golden Globe al mejor actor en la categoría ‘Película musical o comedia’.</a:t>
            </a:r>
            <a:endParaRPr lang="es-CO" b="0" noProof="0" dirty="0">
              <a:solidFill>
                <a:schemeClr val="tx1"/>
              </a:solidFill>
              <a:latin typeface="Helvetica Courant (Body)"/>
            </a:endParaRPr>
          </a:p>
          <a:p>
            <a:r>
              <a:rPr lang="es-CO" noProof="0" dirty="0">
                <a:solidFill>
                  <a:schemeClr val="tx1"/>
                </a:solidFill>
                <a:latin typeface="Helvetica Courant (Body)"/>
              </a:rPr>
              <a:t> </a:t>
            </a:r>
          </a:p>
          <a:p>
            <a:endParaRPr lang="es-CO" noProof="0" dirty="0">
              <a:solidFill>
                <a:schemeClr val="tx1"/>
              </a:solidFill>
              <a:latin typeface="Helvetica Courant (Body)"/>
            </a:endParaRPr>
          </a:p>
          <a:p>
            <a:pPr>
              <a:spcBef>
                <a:spcPts val="0"/>
              </a:spcBef>
              <a:defRPr b="1"/>
            </a:pPr>
            <a:r>
              <a:rPr lang="es-CO" noProof="0" dirty="0">
                <a:solidFill>
                  <a:schemeClr val="tx1"/>
                </a:solidFill>
                <a:latin typeface="Helvetica Courant (Body)"/>
              </a:rPr>
              <a:t>Otros</a:t>
            </a:r>
            <a:r>
              <a:rPr lang="es-CO" baseline="0" noProof="0" dirty="0">
                <a:solidFill>
                  <a:schemeClr val="tx1"/>
                </a:solidFill>
                <a:latin typeface="Helvetica Courant (Body)"/>
              </a:rPr>
              <a:t> canadienses famosos</a:t>
            </a:r>
            <a:endParaRPr lang="es-CO" noProof="0" dirty="0">
              <a:solidFill>
                <a:schemeClr val="tx1"/>
              </a:solidFill>
              <a:latin typeface="Helvetica Courant (Body)"/>
            </a:endParaRPr>
          </a:p>
          <a:p>
            <a:pPr>
              <a:spcBef>
                <a:spcPts val="0"/>
              </a:spcBef>
              <a:defRPr b="1"/>
            </a:pPr>
            <a:endParaRPr lang="es-CO" noProof="0" dirty="0">
              <a:solidFill>
                <a:schemeClr val="tx1"/>
              </a:solidFill>
              <a:latin typeface="Helvetica Courant (Body)"/>
            </a:endParaRPr>
          </a:p>
          <a:p>
            <a:pPr>
              <a:spcBef>
                <a:spcPts val="0"/>
              </a:spcBef>
              <a:defRPr b="1"/>
            </a:pPr>
            <a:r>
              <a:rPr lang="es-CO" noProof="0" dirty="0">
                <a:solidFill>
                  <a:schemeClr val="tx1"/>
                </a:solidFill>
                <a:latin typeface="Helvetica Courant (Body)"/>
              </a:rPr>
              <a:t>Actores canadienses: </a:t>
            </a:r>
            <a:r>
              <a:rPr lang="es-CO" b="0" noProof="0" dirty="0">
                <a:solidFill>
                  <a:schemeClr val="tx1"/>
                </a:solidFill>
                <a:latin typeface="Helvetica Courant (Body)"/>
              </a:rPr>
              <a:t>nacidos en Canadá,</a:t>
            </a:r>
            <a:r>
              <a:rPr lang="es-CO" b="0" baseline="0" noProof="0" dirty="0">
                <a:solidFill>
                  <a:schemeClr val="tx1"/>
                </a:solidFill>
                <a:latin typeface="Helvetica Courant (Body)"/>
              </a:rPr>
              <a:t> criados en Canadá, que han obtenido la ciudadanía canadiense, son considerados del país o tienen una fuerte relación con Canadá</a:t>
            </a:r>
            <a:endParaRPr lang="es-CO" b="0" noProof="0" dirty="0">
              <a:solidFill>
                <a:schemeClr val="tx1"/>
              </a:solidFill>
              <a:latin typeface="Helvetica Courant (Body)"/>
            </a:endParaRPr>
          </a:p>
          <a:p>
            <a:pPr>
              <a:spcBef>
                <a:spcPts val="0"/>
              </a:spcBef>
              <a:defRPr b="1"/>
            </a:pPr>
            <a:r>
              <a:rPr lang="es-CO" noProof="0" dirty="0">
                <a:solidFill>
                  <a:schemeClr val="tx1"/>
                </a:solidFill>
                <a:latin typeface="Helvetica Courant (Body)"/>
              </a:rPr>
              <a:t>Fuente: </a:t>
            </a:r>
            <a:r>
              <a:rPr lang="es-CO" b="0" noProof="0" dirty="0">
                <a:solidFill>
                  <a:schemeClr val="tx1"/>
                </a:solidFill>
                <a:latin typeface="Helvetica Courant (Body)"/>
              </a:rPr>
              <a:t>https://www.youtube.com/watch?v=wubGbO6deNk</a:t>
            </a:r>
          </a:p>
          <a:p>
            <a:pPr>
              <a:spcBef>
                <a:spcPts val="0"/>
              </a:spcBef>
              <a:defRPr b="1"/>
            </a:pPr>
            <a:r>
              <a:rPr lang="es-CO" noProof="0" dirty="0">
                <a:solidFill>
                  <a:schemeClr val="tx1"/>
                </a:solidFill>
                <a:latin typeface="Helvetica Courant (Body)"/>
              </a:rPr>
              <a:t>Además: </a:t>
            </a:r>
            <a:r>
              <a:rPr lang="es-CO" b="0" noProof="0" dirty="0">
                <a:solidFill>
                  <a:schemeClr val="tx1"/>
                </a:solidFill>
                <a:latin typeface="Helvetica Courant (Body)"/>
              </a:rPr>
              <a:t>John Candy, Kiefer Sutherland –</a:t>
            </a:r>
            <a:r>
              <a:rPr lang="es-CO" b="0" baseline="0" noProof="0" dirty="0">
                <a:solidFill>
                  <a:schemeClr val="tx1"/>
                </a:solidFill>
                <a:latin typeface="Helvetica Courant (Body)"/>
              </a:rPr>
              <a:t> </a:t>
            </a:r>
            <a:r>
              <a:rPr lang="es-CO" b="0" noProof="0" dirty="0">
                <a:solidFill>
                  <a:schemeClr val="tx1"/>
                </a:solidFill>
                <a:latin typeface="Helvetica Courant (Body)"/>
              </a:rPr>
              <a:t>Serie “24” (también es conocido como el nieto</a:t>
            </a:r>
            <a:r>
              <a:rPr lang="es-CO" b="0" baseline="0" noProof="0" dirty="0">
                <a:solidFill>
                  <a:schemeClr val="tx1"/>
                </a:solidFill>
                <a:latin typeface="Helvetica Courant (Body)"/>
              </a:rPr>
              <a:t> de </a:t>
            </a:r>
            <a:r>
              <a:rPr lang="es-CO" b="0" noProof="0" dirty="0">
                <a:solidFill>
                  <a:schemeClr val="tx1"/>
                </a:solidFill>
                <a:latin typeface="Helvetica Courant (Body)"/>
              </a:rPr>
              <a:t>Tommy Douglas, ex</a:t>
            </a:r>
            <a:r>
              <a:rPr lang="es-CO" b="0" baseline="0" noProof="0" dirty="0">
                <a:solidFill>
                  <a:schemeClr val="tx1"/>
                </a:solidFill>
                <a:latin typeface="Helvetica Courant (Body)"/>
              </a:rPr>
              <a:t> p</a:t>
            </a:r>
            <a:r>
              <a:rPr lang="es-CO" b="0" noProof="0" dirty="0">
                <a:solidFill>
                  <a:schemeClr val="tx1"/>
                </a:solidFill>
                <a:latin typeface="Helvetica Courant (Body)"/>
              </a:rPr>
              <a:t>rimer ministro de Saskatchewan, </a:t>
            </a:r>
            <a:r>
              <a:rPr lang="es-CO" b="0" baseline="0" noProof="0" dirty="0">
                <a:solidFill>
                  <a:schemeClr val="tx1"/>
                </a:solidFill>
                <a:latin typeface="Helvetica Courant (Body)"/>
              </a:rPr>
              <a:t>q</a:t>
            </a:r>
            <a:r>
              <a:rPr lang="es-CO" b="0" noProof="0" dirty="0">
                <a:solidFill>
                  <a:schemeClr val="tx1"/>
                </a:solidFill>
                <a:latin typeface="Helvetica Courant (Body)"/>
              </a:rPr>
              <a:t>ue estableció</a:t>
            </a:r>
            <a:r>
              <a:rPr lang="es-CO" b="0" baseline="0" noProof="0" dirty="0">
                <a:solidFill>
                  <a:schemeClr val="tx1"/>
                </a:solidFill>
                <a:latin typeface="Helvetica Courant (Body)"/>
              </a:rPr>
              <a:t> el sistema de salud universal en Canadá</a:t>
            </a:r>
            <a:r>
              <a:rPr lang="es-CO" b="0" noProof="0" dirty="0">
                <a:solidFill>
                  <a:schemeClr val="tx1"/>
                </a:solidFill>
                <a:latin typeface="Helvetica Courant (Body)"/>
              </a:rPr>
              <a:t>), Michael J. Fox, Donald Sutherland (Orgullo y Prejuicio y los Juegos del Hambre), Christopher Plummer (La novicia rebelde), Martin Short, Leslie Nielsen, etc.</a:t>
            </a:r>
          </a:p>
          <a:p>
            <a:pPr>
              <a:spcBef>
                <a:spcPts val="0"/>
              </a:spcBef>
              <a:defRPr b="1"/>
            </a:pPr>
            <a:endParaRPr lang="es-CO" b="0" noProof="0" dirty="0">
              <a:solidFill>
                <a:schemeClr val="tx1"/>
              </a:solidFill>
              <a:latin typeface="Helvetica Courant (Body)"/>
            </a:endParaRPr>
          </a:p>
          <a:p>
            <a:pPr>
              <a:spcBef>
                <a:spcPts val="0"/>
              </a:spcBef>
              <a:defRPr b="1"/>
            </a:pPr>
            <a:endParaRPr lang="es-CO" b="0" noProof="0" dirty="0">
              <a:solidFill>
                <a:schemeClr val="tx1"/>
              </a:solidFill>
              <a:latin typeface="Helvetica Courant (Body)"/>
            </a:endParaRPr>
          </a:p>
          <a:p>
            <a:pPr>
              <a:spcBef>
                <a:spcPts val="0"/>
              </a:spcBef>
              <a:defRPr b="1"/>
            </a:pPr>
            <a:r>
              <a:rPr lang="es-CO" noProof="0" dirty="0">
                <a:solidFill>
                  <a:schemeClr val="tx1"/>
                </a:solidFill>
                <a:latin typeface="Helvetica Courant (Body)"/>
              </a:rPr>
              <a:t>Principales músicos canadienses: </a:t>
            </a:r>
          </a:p>
          <a:p>
            <a:pPr>
              <a:spcBef>
                <a:spcPts val="0"/>
              </a:spcBef>
            </a:pPr>
            <a:endParaRPr lang="es-CO" b="1" noProof="0" dirty="0">
              <a:solidFill>
                <a:schemeClr val="tx1"/>
              </a:solidFill>
              <a:latin typeface="Helvetica Courant (Body)"/>
            </a:endParaRPr>
          </a:p>
          <a:p>
            <a:pPr>
              <a:spcBef>
                <a:spcPts val="0"/>
              </a:spcBef>
            </a:pPr>
            <a:r>
              <a:rPr lang="es-CO" noProof="0" dirty="0">
                <a:solidFill>
                  <a:schemeClr val="tx1"/>
                </a:solidFill>
                <a:latin typeface="Helvetica Courant (Body)"/>
              </a:rPr>
              <a:t>Justin Bieber</a:t>
            </a:r>
          </a:p>
          <a:p>
            <a:pPr>
              <a:spcBef>
                <a:spcPts val="0"/>
              </a:spcBef>
            </a:pPr>
            <a:r>
              <a:rPr lang="es-CO" noProof="0" dirty="0">
                <a:solidFill>
                  <a:schemeClr val="tx1"/>
                </a:solidFill>
                <a:latin typeface="Helvetica Courant (Body)"/>
              </a:rPr>
              <a:t>The Weeknd</a:t>
            </a:r>
          </a:p>
          <a:p>
            <a:pPr>
              <a:spcBef>
                <a:spcPts val="0"/>
              </a:spcBef>
            </a:pPr>
            <a:r>
              <a:rPr lang="es-CO" noProof="0" dirty="0">
                <a:solidFill>
                  <a:schemeClr val="tx1"/>
                </a:solidFill>
                <a:latin typeface="Helvetica Courant (Body)"/>
              </a:rPr>
              <a:t>Avril Lavigne</a:t>
            </a:r>
          </a:p>
          <a:p>
            <a:pPr>
              <a:spcBef>
                <a:spcPts val="0"/>
              </a:spcBef>
            </a:pPr>
            <a:r>
              <a:rPr lang="es-CO" noProof="0" dirty="0">
                <a:solidFill>
                  <a:schemeClr val="tx1"/>
                </a:solidFill>
                <a:latin typeface="Helvetica Courant (Body)"/>
              </a:rPr>
              <a:t>Drake </a:t>
            </a:r>
          </a:p>
          <a:p>
            <a:pPr>
              <a:spcBef>
                <a:spcPts val="0"/>
              </a:spcBef>
            </a:pPr>
            <a:r>
              <a:rPr lang="es-CO" noProof="0" dirty="0">
                <a:solidFill>
                  <a:schemeClr val="tx1"/>
                </a:solidFill>
                <a:latin typeface="Helvetica Courant (Body)"/>
              </a:rPr>
              <a:t>Alanis Morissette</a:t>
            </a:r>
          </a:p>
          <a:p>
            <a:pPr>
              <a:spcBef>
                <a:spcPts val="0"/>
              </a:spcBef>
            </a:pPr>
            <a:r>
              <a:rPr lang="es-CO" noProof="0" dirty="0">
                <a:solidFill>
                  <a:schemeClr val="tx1"/>
                </a:solidFill>
                <a:latin typeface="Helvetica Courant (Body)"/>
              </a:rPr>
              <a:t>Neil Young</a:t>
            </a:r>
          </a:p>
          <a:p>
            <a:pPr>
              <a:spcBef>
                <a:spcPts val="0"/>
              </a:spcBef>
            </a:pPr>
            <a:r>
              <a:rPr lang="es-CO" noProof="0" dirty="0">
                <a:solidFill>
                  <a:schemeClr val="tx1"/>
                </a:solidFill>
                <a:latin typeface="Helvetica Courant (Body)"/>
              </a:rPr>
              <a:t>Oscar Peterson</a:t>
            </a:r>
          </a:p>
          <a:p>
            <a:pPr>
              <a:spcBef>
                <a:spcPts val="0"/>
              </a:spcBef>
            </a:pPr>
            <a:r>
              <a:rPr lang="es-CO" noProof="0" dirty="0">
                <a:solidFill>
                  <a:schemeClr val="tx1"/>
                </a:solidFill>
                <a:latin typeface="Helvetica Courant (Body)"/>
              </a:rPr>
              <a:t>Rush</a:t>
            </a:r>
          </a:p>
          <a:p>
            <a:pPr>
              <a:spcBef>
                <a:spcPts val="0"/>
              </a:spcBef>
            </a:pPr>
            <a:r>
              <a:rPr lang="es-CO" noProof="0" dirty="0">
                <a:solidFill>
                  <a:schemeClr val="tx1"/>
                </a:solidFill>
                <a:latin typeface="Helvetica Courant (Body)"/>
              </a:rPr>
              <a:t>Celine Dion</a:t>
            </a:r>
          </a:p>
          <a:p>
            <a:pPr>
              <a:spcBef>
                <a:spcPts val="0"/>
              </a:spcBef>
            </a:pPr>
            <a:r>
              <a:rPr lang="es-CO" noProof="0" dirty="0">
                <a:solidFill>
                  <a:schemeClr val="tx1"/>
                </a:solidFill>
                <a:latin typeface="Helvetica Courant (Body)"/>
              </a:rPr>
              <a:t>Leonard Cohen</a:t>
            </a:r>
          </a:p>
          <a:p>
            <a:pPr>
              <a:spcBef>
                <a:spcPts val="0"/>
              </a:spcBef>
            </a:pPr>
            <a:r>
              <a:rPr lang="es-CO" noProof="0" dirty="0">
                <a:solidFill>
                  <a:schemeClr val="tx1"/>
                </a:solidFill>
                <a:latin typeface="Helvetica Courant (Body)"/>
              </a:rPr>
              <a:t>Brian Adams</a:t>
            </a:r>
          </a:p>
          <a:p>
            <a:pPr>
              <a:spcBef>
                <a:spcPts val="0"/>
              </a:spcBef>
            </a:pPr>
            <a:r>
              <a:rPr lang="es-CO" noProof="0" dirty="0">
                <a:solidFill>
                  <a:schemeClr val="tx1"/>
                </a:solidFill>
                <a:latin typeface="Helvetica Courant (Body)"/>
              </a:rPr>
              <a:t>Joni Mitchell</a:t>
            </a:r>
          </a:p>
          <a:p>
            <a:pPr>
              <a:spcBef>
                <a:spcPts val="0"/>
              </a:spcBef>
            </a:pPr>
            <a:r>
              <a:rPr lang="es-CO" noProof="0" dirty="0">
                <a:solidFill>
                  <a:schemeClr val="tx1"/>
                </a:solidFill>
                <a:latin typeface="Helvetica Courant (Body)"/>
              </a:rPr>
              <a:t>Alessia</a:t>
            </a:r>
            <a:r>
              <a:rPr lang="es-CO" baseline="0" noProof="0" dirty="0">
                <a:solidFill>
                  <a:schemeClr val="tx1"/>
                </a:solidFill>
                <a:latin typeface="Helvetica Courant (Body)"/>
              </a:rPr>
              <a:t> Cara</a:t>
            </a:r>
          </a:p>
          <a:p>
            <a:pPr>
              <a:spcBef>
                <a:spcPts val="0"/>
              </a:spcBef>
            </a:pPr>
            <a:r>
              <a:rPr lang="es-CO" baseline="0" noProof="0" dirty="0">
                <a:solidFill>
                  <a:schemeClr val="tx1"/>
                </a:solidFill>
                <a:latin typeface="Helvetica Courant (Body)"/>
              </a:rPr>
              <a:t>Shawn Mendes</a:t>
            </a:r>
            <a:endParaRPr lang="es-CO" noProof="0" dirty="0">
              <a:solidFill>
                <a:schemeClr val="tx1"/>
              </a:solidFill>
              <a:latin typeface="Helvetica Courant (Body)"/>
            </a:endParaRPr>
          </a:p>
          <a:p>
            <a:pPr>
              <a:spcBef>
                <a:spcPts val="0"/>
              </a:spcBef>
            </a:pPr>
            <a:r>
              <a:rPr lang="es-CO" noProof="0" dirty="0">
                <a:solidFill>
                  <a:schemeClr val="tx1"/>
                </a:solidFill>
                <a:latin typeface="Helvetica Courant (Body)"/>
              </a:rPr>
              <a:t>Shania Twain</a:t>
            </a:r>
          </a:p>
          <a:p>
            <a:pPr>
              <a:spcBef>
                <a:spcPts val="0"/>
              </a:spcBef>
            </a:pPr>
            <a:r>
              <a:rPr lang="es-CO" noProof="0" dirty="0">
                <a:solidFill>
                  <a:schemeClr val="tx1"/>
                </a:solidFill>
                <a:latin typeface="Helvetica Courant (Body)"/>
              </a:rPr>
              <a:t>The Band</a:t>
            </a:r>
          </a:p>
          <a:p>
            <a:pPr>
              <a:spcBef>
                <a:spcPts val="0"/>
              </a:spcBef>
            </a:pPr>
            <a:r>
              <a:rPr lang="es-CO" noProof="0" dirty="0">
                <a:solidFill>
                  <a:schemeClr val="tx1"/>
                </a:solidFill>
                <a:latin typeface="Helvetica Courant (Body)"/>
              </a:rPr>
              <a:t>The Tragically Hip</a:t>
            </a:r>
          </a:p>
          <a:p>
            <a:pPr>
              <a:spcBef>
                <a:spcPts val="0"/>
              </a:spcBef>
            </a:pPr>
            <a:r>
              <a:rPr lang="es-CO" noProof="0" dirty="0">
                <a:solidFill>
                  <a:schemeClr val="tx1"/>
                </a:solidFill>
                <a:latin typeface="Helvetica Courant (Body)"/>
              </a:rPr>
              <a:t>Arcade Fire</a:t>
            </a:r>
          </a:p>
          <a:p>
            <a:pPr>
              <a:spcBef>
                <a:spcPts val="0"/>
              </a:spcBef>
            </a:pPr>
            <a:r>
              <a:rPr lang="es-CO" noProof="0" dirty="0">
                <a:solidFill>
                  <a:schemeClr val="tx1"/>
                </a:solidFill>
                <a:latin typeface="Helvetica Courant (Body)"/>
              </a:rPr>
              <a:t>The Guess Who</a:t>
            </a:r>
          </a:p>
          <a:p>
            <a:pPr>
              <a:spcBef>
                <a:spcPts val="0"/>
              </a:spcBef>
            </a:pPr>
            <a:endParaRPr lang="es-CO" noProof="0" dirty="0">
              <a:solidFill>
                <a:schemeClr val="tx1"/>
              </a:solidFill>
              <a:latin typeface="Helvetica Courant (Body)"/>
            </a:endParaRPr>
          </a:p>
          <a:p>
            <a:pPr>
              <a:spcBef>
                <a:spcPts val="0"/>
              </a:spcBef>
            </a:pPr>
            <a:r>
              <a:rPr lang="es-CO" noProof="0" dirty="0">
                <a:solidFill>
                  <a:schemeClr val="tx1"/>
                </a:solidFill>
                <a:latin typeface="Helvetica Courant (Body)"/>
              </a:rPr>
              <a:t>Principales actores y actrices canadienses:</a:t>
            </a:r>
          </a:p>
          <a:p>
            <a:pPr>
              <a:spcBef>
                <a:spcPts val="0"/>
              </a:spcBef>
            </a:pPr>
            <a:endParaRPr lang="es-CO" noProof="0" dirty="0">
              <a:solidFill>
                <a:schemeClr val="tx1"/>
              </a:solidFill>
              <a:latin typeface="Helvetica Courant (Body)"/>
            </a:endParaRPr>
          </a:p>
          <a:p>
            <a:pPr>
              <a:spcBef>
                <a:spcPts val="0"/>
              </a:spcBef>
            </a:pPr>
            <a:r>
              <a:rPr lang="es-CO" noProof="0" dirty="0">
                <a:solidFill>
                  <a:schemeClr val="tx1"/>
                </a:solidFill>
                <a:latin typeface="Helvetica Courant (Body)"/>
              </a:rPr>
              <a:t>Jim Carrey (La máscara)</a:t>
            </a:r>
          </a:p>
          <a:p>
            <a:pPr>
              <a:spcBef>
                <a:spcPts val="0"/>
              </a:spcBef>
            </a:pPr>
            <a:r>
              <a:rPr lang="es-CO" noProof="0" dirty="0">
                <a:solidFill>
                  <a:schemeClr val="tx1"/>
                </a:solidFill>
                <a:latin typeface="Helvetica Courant (Body)"/>
              </a:rPr>
              <a:t>Michael Cera (Supercool)</a:t>
            </a:r>
          </a:p>
          <a:p>
            <a:pPr>
              <a:spcBef>
                <a:spcPts val="0"/>
              </a:spcBef>
            </a:pPr>
            <a:r>
              <a:rPr lang="es-CO" noProof="0" dirty="0">
                <a:solidFill>
                  <a:schemeClr val="tx1"/>
                </a:solidFill>
                <a:latin typeface="Helvetica Courant (Body)"/>
              </a:rPr>
              <a:t>Ryan Gosling (El Diario de Noah) </a:t>
            </a:r>
          </a:p>
          <a:p>
            <a:pPr>
              <a:spcBef>
                <a:spcPts val="0"/>
              </a:spcBef>
            </a:pPr>
            <a:r>
              <a:rPr lang="es-CO" noProof="0" dirty="0">
                <a:solidFill>
                  <a:schemeClr val="tx1"/>
                </a:solidFill>
                <a:latin typeface="Helvetica Courant (Body)"/>
              </a:rPr>
              <a:t>Rachel McAdams (La Land, El Diario de Noah)</a:t>
            </a:r>
          </a:p>
          <a:p>
            <a:pPr>
              <a:spcBef>
                <a:spcPts val="0"/>
              </a:spcBef>
            </a:pPr>
            <a:r>
              <a:rPr lang="es-CO" noProof="0" dirty="0">
                <a:solidFill>
                  <a:schemeClr val="tx1"/>
                </a:solidFill>
                <a:latin typeface="Helvetica Courant (Body)"/>
              </a:rPr>
              <a:t>Keanu Reeves – se mudó a Toronto a</a:t>
            </a:r>
            <a:r>
              <a:rPr lang="es-CO" baseline="0" noProof="0" dirty="0">
                <a:solidFill>
                  <a:schemeClr val="tx1"/>
                </a:solidFill>
                <a:latin typeface="Helvetica Courant (Body)"/>
              </a:rPr>
              <a:t> los</a:t>
            </a:r>
            <a:r>
              <a:rPr lang="es-CO" noProof="0" dirty="0">
                <a:solidFill>
                  <a:schemeClr val="tx1"/>
                </a:solidFill>
                <a:latin typeface="Helvetica Courant (Body)"/>
              </a:rPr>
              <a:t> 7 años (Matrix)</a:t>
            </a:r>
          </a:p>
          <a:p>
            <a:pPr>
              <a:spcBef>
                <a:spcPts val="0"/>
              </a:spcBef>
            </a:pPr>
            <a:r>
              <a:rPr lang="es-CO" noProof="0" dirty="0">
                <a:solidFill>
                  <a:schemeClr val="tx1"/>
                </a:solidFill>
                <a:latin typeface="Helvetica Courant (Body)"/>
              </a:rPr>
              <a:t>Mike Myers (Austin Powers)</a:t>
            </a:r>
          </a:p>
          <a:p>
            <a:pPr>
              <a:spcBef>
                <a:spcPts val="0"/>
              </a:spcBef>
            </a:pPr>
            <a:r>
              <a:rPr lang="es-CO" noProof="0" dirty="0">
                <a:solidFill>
                  <a:schemeClr val="tx1"/>
                </a:solidFill>
                <a:latin typeface="Helvetica Courant (Body)"/>
              </a:rPr>
              <a:t>Hayden Christensen (precuelas de la Guerra de las Galaxias)</a:t>
            </a:r>
          </a:p>
          <a:p>
            <a:pPr>
              <a:spcBef>
                <a:spcPts val="0"/>
              </a:spcBef>
            </a:pPr>
            <a:r>
              <a:rPr lang="es-CO" noProof="0" dirty="0">
                <a:solidFill>
                  <a:schemeClr val="tx1"/>
                </a:solidFill>
                <a:latin typeface="Helvetica Courant (Body)"/>
              </a:rPr>
              <a:t>Cobie Smulders (Cómo conocí a tu madre)</a:t>
            </a:r>
          </a:p>
          <a:p>
            <a:pPr>
              <a:spcBef>
                <a:spcPts val="0"/>
              </a:spcBef>
            </a:pPr>
            <a:r>
              <a:rPr lang="es-CO" noProof="0" dirty="0">
                <a:solidFill>
                  <a:schemeClr val="tx1"/>
                </a:solidFill>
                <a:latin typeface="Helvetica Courant (Body)"/>
              </a:rPr>
              <a:t>Matthew Perry (Friends) </a:t>
            </a:r>
          </a:p>
          <a:p>
            <a:pPr>
              <a:spcBef>
                <a:spcPts val="0"/>
              </a:spcBef>
            </a:pPr>
            <a:r>
              <a:rPr lang="es-CO" noProof="0" dirty="0">
                <a:solidFill>
                  <a:schemeClr val="tx1"/>
                </a:solidFill>
                <a:latin typeface="Helvetica Courant (Body)"/>
              </a:rPr>
              <a:t>Kim Cattrall (Sex and the City)</a:t>
            </a:r>
          </a:p>
          <a:p>
            <a:pPr>
              <a:spcBef>
                <a:spcPts val="0"/>
              </a:spcBef>
              <a:defRPr i="1"/>
            </a:pPr>
            <a:r>
              <a:rPr lang="es-CO" noProof="0" dirty="0">
                <a:solidFill>
                  <a:schemeClr val="tx1"/>
                </a:solidFill>
                <a:latin typeface="Helvetica Courant (Body)"/>
              </a:rPr>
              <a:t>Cory</a:t>
            </a:r>
            <a:r>
              <a:rPr lang="es-CO" i="0" noProof="0" dirty="0">
                <a:solidFill>
                  <a:schemeClr val="tx1"/>
                </a:solidFill>
                <a:latin typeface="Helvetica Courant (Body)"/>
              </a:rPr>
              <a:t> </a:t>
            </a:r>
            <a:r>
              <a:rPr lang="es-CO" noProof="0" dirty="0">
                <a:solidFill>
                  <a:schemeClr val="tx1"/>
                </a:solidFill>
                <a:latin typeface="Helvetica Courant (Body)"/>
              </a:rPr>
              <a:t>Monteith</a:t>
            </a:r>
            <a:r>
              <a:rPr lang="es-CO" i="0" noProof="0" dirty="0">
                <a:solidFill>
                  <a:schemeClr val="tx1"/>
                </a:solidFill>
                <a:latin typeface="Helvetica Courant (Body)"/>
              </a:rPr>
              <a:t> (Glee)</a:t>
            </a:r>
          </a:p>
          <a:p>
            <a:pPr>
              <a:spcBef>
                <a:spcPts val="0"/>
              </a:spcBef>
            </a:pPr>
            <a:r>
              <a:rPr lang="es-CO" noProof="0" dirty="0">
                <a:solidFill>
                  <a:schemeClr val="tx1"/>
                </a:solidFill>
                <a:latin typeface="Helvetica Courant (Body)"/>
              </a:rPr>
              <a:t>Pamela Anderson</a:t>
            </a:r>
          </a:p>
          <a:p>
            <a:pPr>
              <a:spcBef>
                <a:spcPts val="0"/>
              </a:spcBef>
            </a:pPr>
            <a:r>
              <a:rPr lang="es-CO" noProof="0" dirty="0">
                <a:solidFill>
                  <a:schemeClr val="tx1"/>
                </a:solidFill>
                <a:latin typeface="Helvetica Courant (Body)"/>
              </a:rPr>
              <a:t>Ellen Page (Juno, X-Men)</a:t>
            </a:r>
          </a:p>
          <a:p>
            <a:pPr>
              <a:spcBef>
                <a:spcPts val="0"/>
              </a:spcBef>
            </a:pPr>
            <a:r>
              <a:rPr lang="es-CO" noProof="0" dirty="0">
                <a:solidFill>
                  <a:schemeClr val="tx1"/>
                </a:solidFill>
                <a:latin typeface="Helvetica Courant (Body)"/>
              </a:rPr>
              <a:t>William Shatner (Capitán Kirk –Viaje a las estrellas)</a:t>
            </a:r>
          </a:p>
          <a:p>
            <a:pPr>
              <a:spcBef>
                <a:spcPts val="0"/>
              </a:spcBef>
            </a:pPr>
            <a:r>
              <a:rPr lang="es-CO" noProof="0" dirty="0">
                <a:solidFill>
                  <a:schemeClr val="tx1"/>
                </a:solidFill>
                <a:latin typeface="Helvetica Courant (Body)"/>
              </a:rPr>
              <a:t>Ryan Reynolds (Deadpool)</a:t>
            </a:r>
          </a:p>
          <a:p>
            <a:pPr>
              <a:spcBef>
                <a:spcPts val="0"/>
              </a:spcBef>
            </a:pPr>
            <a:r>
              <a:rPr lang="es-CO" noProof="0" dirty="0">
                <a:solidFill>
                  <a:schemeClr val="tx1"/>
                </a:solidFill>
                <a:latin typeface="Helvetica Courant (Body)"/>
              </a:rPr>
              <a:t>Seth Rogen</a:t>
            </a:r>
          </a:p>
        </p:txBody>
      </p:sp>
    </p:spTree>
    <p:extLst>
      <p:ext uri="{BB962C8B-B14F-4D97-AF65-F5344CB8AC3E}">
        <p14:creationId xmlns:p14="http://schemas.microsoft.com/office/powerpoint/2010/main" val="2055885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Shape 443"/>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444" name="Shape 444"/>
          <p:cNvSpPr>
            <a:spLocks noGrp="1"/>
          </p:cNvSpPr>
          <p:nvPr>
            <p:ph type="body" sz="quarter" idx="1"/>
          </p:nvPr>
        </p:nvSpPr>
        <p:spPr>
          <a:prstGeom prst="rect">
            <a:avLst/>
          </a:prstGeom>
        </p:spPr>
        <p:txBody>
          <a:bodyPr/>
          <a:lstStyle/>
          <a:p>
            <a:pPr>
              <a:spcBef>
                <a:spcPts val="0"/>
              </a:spcBef>
              <a:defRPr b="1"/>
            </a:pPr>
            <a:endParaRPr lang="es-MX" dirty="0">
              <a:solidFill>
                <a:schemeClr val="tx1"/>
              </a:solidFill>
              <a:latin typeface="Helvetica Courant (Body)"/>
            </a:endParaRPr>
          </a:p>
          <a:p>
            <a:pPr>
              <a:spcBef>
                <a:spcPts val="0"/>
              </a:spcBef>
              <a:defRPr b="1"/>
            </a:pPr>
            <a:r>
              <a:rPr lang="es-MX" dirty="0">
                <a:solidFill>
                  <a:schemeClr val="tx1"/>
                </a:solidFill>
                <a:latin typeface="Helvetica Courant (Body)"/>
              </a:rPr>
              <a:t>Interacciones sugeridas</a:t>
            </a:r>
            <a:r>
              <a:rPr dirty="0">
                <a:solidFill>
                  <a:schemeClr val="tx1"/>
                </a:solidFill>
                <a:latin typeface="Helvetica Courant (Body)"/>
              </a:rPr>
              <a:t>: </a:t>
            </a:r>
          </a:p>
          <a:p>
            <a:pPr>
              <a:spcBef>
                <a:spcPts val="0"/>
              </a:spcBef>
              <a:defRPr b="1"/>
            </a:pPr>
            <a:endParaRPr dirty="0">
              <a:solidFill>
                <a:schemeClr val="tx1"/>
              </a:solidFill>
              <a:latin typeface="Helvetica Courant (Body)"/>
            </a:endParaRPr>
          </a:p>
          <a:p>
            <a:r>
              <a:rPr lang="es-MX" dirty="0">
                <a:solidFill>
                  <a:schemeClr val="tx1"/>
                </a:solidFill>
                <a:latin typeface="Helvetica Courant (Body)"/>
              </a:rPr>
              <a:t>Éstos son sólo algunos de los canadienses que han ganado Premios</a:t>
            </a:r>
            <a:r>
              <a:rPr lang="es-MX" baseline="0" dirty="0">
                <a:solidFill>
                  <a:schemeClr val="tx1"/>
                </a:solidFill>
                <a:latin typeface="Helvetica Courant (Body)"/>
              </a:rPr>
              <a:t> Nobel en diversas categorías. Algunas veces, las innovaciones comienzan como una curiosidad espontánea. Son la prueba de que la perseverancia puede dar buenos frutos. Estos canadienses aún siguen en Canadá o realizaron la mayor parte de su investigación en Canadá. </a:t>
            </a:r>
            <a:endParaRPr dirty="0">
              <a:solidFill>
                <a:schemeClr val="tx1"/>
              </a:solidFill>
              <a:latin typeface="Helvetica Courant (Body)"/>
            </a:endParaRPr>
          </a:p>
          <a:p>
            <a:pPr>
              <a:defRPr b="1"/>
            </a:pPr>
            <a:endParaRPr dirty="0">
              <a:solidFill>
                <a:schemeClr val="tx1"/>
              </a:solidFill>
              <a:latin typeface="Helvetica Courant (Body)"/>
            </a:endParaRPr>
          </a:p>
          <a:p>
            <a:r>
              <a:rPr lang="es-MX" dirty="0">
                <a:solidFill>
                  <a:schemeClr val="tx1"/>
                </a:solidFill>
                <a:latin typeface="Helvetica Courant (Body)"/>
              </a:rPr>
              <a:t>Canadá ofrece oportunidades de </a:t>
            </a:r>
            <a:r>
              <a:rPr lang="es-MX" baseline="0" dirty="0">
                <a:solidFill>
                  <a:schemeClr val="tx1"/>
                </a:solidFill>
                <a:latin typeface="Helvetica Courant (Body)"/>
              </a:rPr>
              <a:t>becas para apoyar a las mejores y más brillantes personas que llegan a Canadá. Explora nuestra base de datos en: </a:t>
            </a:r>
            <a:r>
              <a:rPr lang="es-MX" u="sng" dirty="0">
                <a:solidFill>
                  <a:schemeClr val="tx1"/>
                </a:solidFill>
                <a:uFill>
                  <a:solidFill>
                    <a:srgbClr val="0000FF"/>
                  </a:solidFill>
                </a:uFill>
                <a:latin typeface="Helvetica Courant (Body)"/>
                <a:hlinkClick r:id="rId3"/>
              </a:rPr>
              <a:t>www.schlarships.gc.ca</a:t>
            </a:r>
            <a:r>
              <a:rPr lang="es-MX" u="none" baseline="0" dirty="0">
                <a:solidFill>
                  <a:schemeClr val="tx1"/>
                </a:solidFill>
                <a:uFill>
                  <a:solidFill>
                    <a:srgbClr val="0000FF"/>
                  </a:solidFill>
                </a:uFill>
                <a:latin typeface="Helvetica Courant (Body)"/>
              </a:rPr>
              <a:t>, por país de origen, para descubrir las posibilidades de becas, alianzas o financiamiento disponibles. Éstas son para</a:t>
            </a:r>
            <a:r>
              <a:rPr u="none" dirty="0">
                <a:solidFill>
                  <a:schemeClr val="tx1"/>
                </a:solidFill>
                <a:latin typeface="Helvetica Courant (Body)"/>
              </a:rPr>
              <a:t>: </a:t>
            </a:r>
          </a:p>
          <a:p>
            <a:pPr marL="120315" indent="-120315">
              <a:buSzPct val="100000"/>
              <a:buChar char="•"/>
            </a:pPr>
            <a:r>
              <a:rPr lang="es-MX" baseline="0" dirty="0">
                <a:solidFill>
                  <a:schemeClr val="tx1"/>
                </a:solidFill>
                <a:latin typeface="Helvetica Courant (Body)"/>
              </a:rPr>
              <a:t>Estudiantes e i</a:t>
            </a:r>
            <a:r>
              <a:rPr lang="es-MX" dirty="0">
                <a:solidFill>
                  <a:schemeClr val="tx1"/>
                </a:solidFill>
                <a:latin typeface="Helvetica Courant (Body)"/>
              </a:rPr>
              <a:t>nvestigadores</a:t>
            </a:r>
            <a:r>
              <a:rPr lang="es-MX" baseline="0" dirty="0">
                <a:solidFill>
                  <a:schemeClr val="tx1"/>
                </a:solidFill>
                <a:latin typeface="Helvetica Courant (Body)"/>
              </a:rPr>
              <a:t> de postdoctorado: apoyos disponibles para estudiantes extranjeros para estudiar e investigar en Canadá;</a:t>
            </a:r>
            <a:endParaRPr dirty="0">
              <a:solidFill>
                <a:schemeClr val="tx1"/>
              </a:solidFill>
              <a:latin typeface="Helvetica Courant (Body)"/>
            </a:endParaRPr>
          </a:p>
          <a:p>
            <a:pPr marL="120315" indent="-120315">
              <a:buSzPct val="100000"/>
              <a:buChar char="•"/>
            </a:pPr>
            <a:r>
              <a:rPr lang="es-MX" dirty="0">
                <a:solidFill>
                  <a:schemeClr val="tx1"/>
                </a:solidFill>
                <a:latin typeface="Helvetica Courant (Body)"/>
              </a:rPr>
              <a:t>Académicos</a:t>
            </a:r>
            <a:r>
              <a:rPr lang="es-MX" baseline="0" dirty="0">
                <a:solidFill>
                  <a:schemeClr val="tx1"/>
                </a:solidFill>
                <a:latin typeface="Helvetica Courant (Body)"/>
              </a:rPr>
              <a:t> e investigadores: apoyos para que académicos lleven a cabo sus investigaciones en Canadá o en el extranjero;</a:t>
            </a:r>
            <a:endParaRPr dirty="0">
              <a:solidFill>
                <a:schemeClr val="tx1"/>
              </a:solidFill>
              <a:latin typeface="Helvetica Courant (Body)"/>
            </a:endParaRPr>
          </a:p>
          <a:p>
            <a:pPr marL="120315" indent="-120315">
              <a:buSzPct val="100000"/>
              <a:buChar char="•"/>
            </a:pPr>
            <a:r>
              <a:rPr lang="es-MX" dirty="0">
                <a:solidFill>
                  <a:schemeClr val="tx1"/>
                </a:solidFill>
                <a:latin typeface="Helvetica Courant (Body)"/>
              </a:rPr>
              <a:t>Instituciones académicas: apoyos para estudiar </a:t>
            </a:r>
            <a:r>
              <a:rPr lang="es-MX" baseline="0" dirty="0">
                <a:solidFill>
                  <a:schemeClr val="tx1"/>
                </a:solidFill>
                <a:latin typeface="Helvetica Courant (Body)"/>
              </a:rPr>
              <a:t>en Canadá.</a:t>
            </a:r>
            <a:endParaRPr dirty="0">
              <a:solidFill>
                <a:schemeClr val="tx1"/>
              </a:solidFill>
              <a:latin typeface="Helvetica Courant (Body)"/>
            </a:endParaRPr>
          </a:p>
          <a:p>
            <a:endParaRPr dirty="0">
              <a:solidFill>
                <a:schemeClr val="tx1"/>
              </a:solidFill>
              <a:latin typeface="Helvetica Courant (Body)"/>
            </a:endParaRPr>
          </a:p>
          <a:p>
            <a:endParaRPr dirty="0">
              <a:solidFill>
                <a:schemeClr val="tx1"/>
              </a:solidFill>
              <a:latin typeface="Helvetica Courant (Body)"/>
            </a:endParaRPr>
          </a:p>
          <a:p>
            <a:r>
              <a:rPr lang="es-ES" dirty="0">
                <a:solidFill>
                  <a:schemeClr val="tx1"/>
                </a:solidFill>
                <a:latin typeface="Helvetica Courant (Body)"/>
              </a:rPr>
              <a:t>Antecedentes (respuestas)</a:t>
            </a:r>
            <a:endParaRPr dirty="0">
              <a:solidFill>
                <a:schemeClr val="tx1"/>
              </a:solidFill>
              <a:latin typeface="Helvetica Courant (Body)"/>
            </a:endParaRPr>
          </a:p>
          <a:p>
            <a:endParaRPr b="1" dirty="0">
              <a:solidFill>
                <a:schemeClr val="tx1"/>
              </a:solidFill>
              <a:latin typeface="Helvetica Courant (Body)"/>
            </a:endParaRPr>
          </a:p>
          <a:p>
            <a:r>
              <a:rPr dirty="0">
                <a:solidFill>
                  <a:schemeClr val="tx1"/>
                </a:solidFill>
                <a:latin typeface="Helvetica Courant (Body)"/>
              </a:rPr>
              <a:t>Alice Munro</a:t>
            </a:r>
          </a:p>
          <a:p>
            <a:r>
              <a:rPr dirty="0">
                <a:solidFill>
                  <a:schemeClr val="tx1"/>
                </a:solidFill>
                <a:latin typeface="Helvetica Courant (Body)"/>
              </a:rPr>
              <a:t>1931- </a:t>
            </a:r>
          </a:p>
          <a:p>
            <a:r>
              <a:rPr lang="es-MX" dirty="0">
                <a:solidFill>
                  <a:schemeClr val="tx1"/>
                </a:solidFill>
                <a:latin typeface="Helvetica Courant (Body)"/>
              </a:rPr>
              <a:t>Premio del Gobernador General (1968, 1978, 1986)</a:t>
            </a:r>
            <a:endParaRPr dirty="0">
              <a:solidFill>
                <a:schemeClr val="tx1"/>
              </a:solidFill>
              <a:latin typeface="Helvetica Courant (Body)"/>
            </a:endParaRPr>
          </a:p>
          <a:p>
            <a:r>
              <a:rPr lang="es-MX" dirty="0">
                <a:solidFill>
                  <a:schemeClr val="tx1"/>
                </a:solidFill>
                <a:latin typeface="Helvetica Courant (Body)"/>
              </a:rPr>
              <a:t>Premio Giller (1998, 2004)</a:t>
            </a:r>
            <a:endParaRPr dirty="0">
              <a:solidFill>
                <a:schemeClr val="tx1"/>
              </a:solidFill>
              <a:latin typeface="Helvetica Courant (Body)"/>
            </a:endParaRPr>
          </a:p>
          <a:p>
            <a:r>
              <a:rPr lang="es-MX" dirty="0">
                <a:solidFill>
                  <a:schemeClr val="tx1"/>
                </a:solidFill>
                <a:latin typeface="Helvetica Courant (Body)"/>
              </a:rPr>
              <a:t>Premio</a:t>
            </a:r>
            <a:r>
              <a:rPr lang="es-MX" baseline="0" dirty="0">
                <a:solidFill>
                  <a:schemeClr val="tx1"/>
                </a:solidFill>
                <a:latin typeface="Helvetica Courant (Body)"/>
              </a:rPr>
              <a:t> Man Booker International (2009)</a:t>
            </a:r>
            <a:endParaRPr dirty="0">
              <a:solidFill>
                <a:schemeClr val="tx1"/>
              </a:solidFill>
              <a:latin typeface="Helvetica Courant (Body)"/>
            </a:endParaRPr>
          </a:p>
          <a:p>
            <a:r>
              <a:rPr lang="es-MX" dirty="0">
                <a:solidFill>
                  <a:schemeClr val="tx1"/>
                </a:solidFill>
                <a:latin typeface="Helvetica Courant (Body)"/>
              </a:rPr>
              <a:t>Premio Nobel de Literatura (2013)</a:t>
            </a:r>
            <a:endParaRPr dirty="0">
              <a:solidFill>
                <a:schemeClr val="tx1"/>
              </a:solidFill>
              <a:latin typeface="Helvetica Courant (Body)"/>
            </a:endParaRPr>
          </a:p>
          <a:p>
            <a:endParaRPr dirty="0">
              <a:solidFill>
                <a:schemeClr val="tx1"/>
              </a:solidFill>
              <a:latin typeface="Helvetica Courant (Body)"/>
            </a:endParaRPr>
          </a:p>
          <a:p>
            <a:r>
              <a:rPr dirty="0">
                <a:solidFill>
                  <a:schemeClr val="tx1"/>
                </a:solidFill>
                <a:latin typeface="Helvetica Courant (Body)"/>
              </a:rPr>
              <a:t>Jack William </a:t>
            </a:r>
            <a:r>
              <a:rPr dirty="0" err="1">
                <a:solidFill>
                  <a:schemeClr val="tx1"/>
                </a:solidFill>
                <a:latin typeface="Helvetica Courant (Body)"/>
              </a:rPr>
              <a:t>Szostak</a:t>
            </a:r>
            <a:endParaRPr dirty="0">
              <a:solidFill>
                <a:schemeClr val="tx1"/>
              </a:solidFill>
              <a:latin typeface="Helvetica Courant (Body)"/>
            </a:endParaRPr>
          </a:p>
          <a:p>
            <a:r>
              <a:rPr dirty="0">
                <a:solidFill>
                  <a:schemeClr val="tx1"/>
                </a:solidFill>
                <a:latin typeface="Helvetica Courant (Body)"/>
              </a:rPr>
              <a:t>1952-</a:t>
            </a:r>
          </a:p>
          <a:p>
            <a:r>
              <a:rPr lang="es-MX" dirty="0">
                <a:solidFill>
                  <a:schemeClr val="tx1"/>
                </a:solidFill>
                <a:latin typeface="Helvetica Courant (Body)"/>
              </a:rPr>
              <a:t>Premio Nobel de Fisiología</a:t>
            </a:r>
            <a:r>
              <a:rPr lang="es-MX" baseline="0" dirty="0">
                <a:solidFill>
                  <a:schemeClr val="tx1"/>
                </a:solidFill>
                <a:latin typeface="Helvetica Courant (Body)"/>
              </a:rPr>
              <a:t> o Medicina (2009)</a:t>
            </a:r>
            <a:endParaRPr dirty="0">
              <a:solidFill>
                <a:schemeClr val="tx1"/>
              </a:solidFill>
              <a:latin typeface="Helvetica Courant (Body)"/>
            </a:endParaRPr>
          </a:p>
          <a:p>
            <a:r>
              <a:rPr lang="es-MX" dirty="0">
                <a:solidFill>
                  <a:schemeClr val="tx1"/>
                </a:solidFill>
                <a:latin typeface="Helvetica Courant (Body)"/>
              </a:rPr>
              <a:t>Premio Lasker (2006)</a:t>
            </a:r>
            <a:endParaRPr dirty="0">
              <a:solidFill>
                <a:schemeClr val="tx1"/>
              </a:solidFill>
              <a:latin typeface="Helvetica Courant (Body)"/>
            </a:endParaRPr>
          </a:p>
          <a:p>
            <a:r>
              <a:rPr lang="es-MX" dirty="0">
                <a:solidFill>
                  <a:schemeClr val="tx1"/>
                </a:solidFill>
                <a:latin typeface="Helvetica Courant (Body)"/>
              </a:rPr>
              <a:t>Premio NAS de Biología Molecular (1994)</a:t>
            </a:r>
            <a:endParaRPr dirty="0">
              <a:solidFill>
                <a:schemeClr val="tx1"/>
              </a:solidFill>
              <a:latin typeface="Helvetica Courant (Body)"/>
            </a:endParaRPr>
          </a:p>
          <a:p>
            <a:endParaRPr dirty="0">
              <a:solidFill>
                <a:schemeClr val="tx1"/>
              </a:solidFill>
              <a:latin typeface="Helvetica Courant (Body)"/>
            </a:endParaRPr>
          </a:p>
          <a:p>
            <a:endParaRPr dirty="0">
              <a:solidFill>
                <a:schemeClr val="tx1"/>
              </a:solidFill>
              <a:latin typeface="Helvetica Courant (Body)"/>
            </a:endParaRPr>
          </a:p>
          <a:p>
            <a:r>
              <a:rPr dirty="0">
                <a:solidFill>
                  <a:schemeClr val="tx1"/>
                </a:solidFill>
                <a:latin typeface="Helvetica Courant (Body)"/>
              </a:rPr>
              <a:t>Bertram Neville </a:t>
            </a:r>
            <a:r>
              <a:rPr dirty="0" err="1">
                <a:solidFill>
                  <a:schemeClr val="tx1"/>
                </a:solidFill>
                <a:latin typeface="Helvetica Courant (Body)"/>
              </a:rPr>
              <a:t>Brockhouse</a:t>
            </a:r>
            <a:endParaRPr dirty="0">
              <a:solidFill>
                <a:schemeClr val="tx1"/>
              </a:solidFill>
              <a:latin typeface="Helvetica Courant (Body)"/>
            </a:endParaRPr>
          </a:p>
          <a:p>
            <a:r>
              <a:rPr dirty="0">
                <a:solidFill>
                  <a:schemeClr val="tx1"/>
                </a:solidFill>
                <a:latin typeface="Helvetica Courant (Body)"/>
              </a:rPr>
              <a:t>1918 - 2003 </a:t>
            </a:r>
          </a:p>
          <a:p>
            <a:r>
              <a:rPr lang="es-MX" dirty="0">
                <a:solidFill>
                  <a:schemeClr val="tx1"/>
                </a:solidFill>
                <a:latin typeface="Helvetica Courant (Body)"/>
              </a:rPr>
              <a:t>Premio Oliver</a:t>
            </a:r>
            <a:r>
              <a:rPr lang="es-MX" baseline="0" dirty="0">
                <a:solidFill>
                  <a:schemeClr val="tx1"/>
                </a:solidFill>
                <a:latin typeface="Helvetica Courant (Body)"/>
              </a:rPr>
              <a:t> E. Buckley en Materia Condensada (1962)</a:t>
            </a:r>
            <a:endParaRPr dirty="0">
              <a:solidFill>
                <a:schemeClr val="tx1"/>
              </a:solidFill>
              <a:latin typeface="Helvetica Courant (Body)"/>
            </a:endParaRPr>
          </a:p>
          <a:p>
            <a:r>
              <a:rPr lang="es-ES" dirty="0">
                <a:solidFill>
                  <a:schemeClr val="tx1"/>
                </a:solidFill>
                <a:latin typeface="Helvetica Courant (Body)"/>
              </a:rPr>
              <a:t>Medalla y premio </a:t>
            </a:r>
            <a:r>
              <a:rPr dirty="0" err="1">
                <a:solidFill>
                  <a:schemeClr val="tx1"/>
                </a:solidFill>
                <a:latin typeface="Helvetica Courant (Body)"/>
              </a:rPr>
              <a:t>Duddell</a:t>
            </a:r>
            <a:r>
              <a:rPr dirty="0">
                <a:solidFill>
                  <a:schemeClr val="tx1"/>
                </a:solidFill>
                <a:latin typeface="Helvetica Courant (Body)"/>
              </a:rPr>
              <a:t> (1963)</a:t>
            </a:r>
            <a:endParaRPr lang="es-MX" dirty="0">
              <a:solidFill>
                <a:schemeClr val="tx1"/>
              </a:solidFill>
              <a:latin typeface="Helvetica Courant (Body)"/>
            </a:endParaRPr>
          </a:p>
          <a:p>
            <a:r>
              <a:rPr dirty="0">
                <a:solidFill>
                  <a:schemeClr val="tx1"/>
                </a:solidFill>
                <a:latin typeface="Helvetica Courant (Body)"/>
              </a:rPr>
              <a:t>FRS (1965)[1]</a:t>
            </a:r>
          </a:p>
          <a:p>
            <a:r>
              <a:rPr lang="es-MX" dirty="0">
                <a:solidFill>
                  <a:schemeClr val="tx1"/>
                </a:solidFill>
                <a:latin typeface="Helvetica Courant (Body)"/>
              </a:rPr>
              <a:t>Medalla del conservador Henry Marshall (1973)</a:t>
            </a:r>
            <a:endParaRPr dirty="0">
              <a:solidFill>
                <a:schemeClr val="tx1"/>
              </a:solidFill>
              <a:latin typeface="Helvetica Courant (Body)"/>
            </a:endParaRPr>
          </a:p>
          <a:p>
            <a:r>
              <a:rPr lang="es-MX" dirty="0">
                <a:solidFill>
                  <a:schemeClr val="tx1"/>
                </a:solidFill>
                <a:latin typeface="Helvetica Courant (Body)"/>
              </a:rPr>
              <a:t>Premio Nobel de Física (1994)</a:t>
            </a:r>
            <a:endParaRPr dirty="0">
              <a:solidFill>
                <a:schemeClr val="tx1"/>
              </a:solidFill>
              <a:latin typeface="Helvetica Courant (Body)"/>
            </a:endParaRPr>
          </a:p>
          <a:p>
            <a:endParaRPr dirty="0">
              <a:solidFill>
                <a:schemeClr val="tx1"/>
              </a:solidFill>
              <a:latin typeface="Helvetica Courant (Body)"/>
            </a:endParaRPr>
          </a:p>
        </p:txBody>
      </p:sp>
    </p:spTree>
    <p:extLst>
      <p:ext uri="{BB962C8B-B14F-4D97-AF65-F5344CB8AC3E}">
        <p14:creationId xmlns:p14="http://schemas.microsoft.com/office/powerpoint/2010/main" val="1227346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Shape 458"/>
          <p:cNvSpPr>
            <a:spLocks noGrp="1" noRot="1" noChangeAspect="1"/>
          </p:cNvSpPr>
          <p:nvPr>
            <p:ph type="sldImg"/>
          </p:nvPr>
        </p:nvSpPr>
        <p:spPr>
          <a:xfrm>
            <a:off x="1104900" y="696913"/>
            <a:ext cx="4648200" cy="3486150"/>
          </a:xfrm>
          <a:prstGeom prst="rect">
            <a:avLst/>
          </a:prstGeom>
        </p:spPr>
        <p:txBody>
          <a:bodyPr/>
          <a:lstStyle/>
          <a:p>
            <a:endParaRPr dirty="0"/>
          </a:p>
        </p:txBody>
      </p:sp>
      <p:sp>
        <p:nvSpPr>
          <p:cNvPr id="459" name="Shape 459"/>
          <p:cNvSpPr>
            <a:spLocks noGrp="1"/>
          </p:cNvSpPr>
          <p:nvPr>
            <p:ph type="body" sz="quarter" idx="1"/>
          </p:nvPr>
        </p:nvSpPr>
        <p:spPr>
          <a:prstGeom prst="rect">
            <a:avLst/>
          </a:prstGeom>
        </p:spPr>
        <p:txBody>
          <a:bodyPr/>
          <a:lstStyle/>
          <a:p>
            <a:pPr>
              <a:spcBef>
                <a:spcPts val="0"/>
              </a:spcBef>
              <a:defRPr b="1"/>
            </a:pPr>
            <a:r>
              <a:rPr lang="x-none" noProof="0" dirty="0">
                <a:solidFill>
                  <a:schemeClr val="tx1"/>
                </a:solidFill>
                <a:latin typeface="Helvetica Courant (Body)"/>
              </a:rPr>
              <a:t>Interacciones sugeridas</a:t>
            </a:r>
            <a:r>
              <a:rPr lang="x-none" noProof="0" dirty="0">
                <a:solidFill>
                  <a:schemeClr val="tx1"/>
                </a:solidFill>
              </a:rPr>
              <a:t>: </a:t>
            </a:r>
          </a:p>
          <a:p>
            <a:pPr>
              <a:spcBef>
                <a:spcPts val="0"/>
              </a:spcBef>
              <a:defRPr b="1"/>
            </a:pPr>
            <a:endParaRPr lang="x-none"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x-none" noProof="0" dirty="0">
                <a:solidFill>
                  <a:schemeClr val="tx1"/>
                </a:solidFill>
                <a:latin typeface="Helvetica Courant (Body)"/>
              </a:rPr>
              <a:t>Éstos son sólo algunos de los canadienses que han ganado Premios</a:t>
            </a:r>
            <a:r>
              <a:rPr lang="x-none" baseline="0" noProof="0" dirty="0">
                <a:solidFill>
                  <a:schemeClr val="tx1"/>
                </a:solidFill>
                <a:latin typeface="Helvetica Courant (Body)"/>
              </a:rPr>
              <a:t> Nobel en diversas categorías. Algunas veces, las innovaciones comienzan como una curiosidad espontánea. Son la prueba de que la perseverancia puede dar buenos frutos. Estos canadienses aún siguen en Canadá o realizaron la mayor parte de su investigación en Canadá.</a:t>
            </a:r>
            <a:endParaRPr lang="x-none" noProof="0" dirty="0">
              <a:solidFill>
                <a:schemeClr val="tx1"/>
              </a:solidFill>
              <a:latin typeface="Helvetica Courant (Body)"/>
            </a:endParaRPr>
          </a:p>
          <a:p>
            <a:endParaRPr lang="x-none" noProof="0" dirty="0">
              <a:solidFill>
                <a:schemeClr val="tx1"/>
              </a:solidFill>
            </a:endParaRPr>
          </a:p>
          <a:p>
            <a:endParaRPr lang="x-none" noProof="0" dirty="0">
              <a:solidFill>
                <a:schemeClr val="tx1"/>
              </a:solidFill>
            </a:endParaRPr>
          </a:p>
          <a:p>
            <a:r>
              <a:rPr lang="x-none" noProof="0" dirty="0">
                <a:solidFill>
                  <a:schemeClr val="tx1"/>
                </a:solidFill>
                <a:latin typeface="Helvetica Courant (Body)"/>
              </a:rPr>
              <a:t>Canadá ofrece oportunidades de </a:t>
            </a:r>
            <a:r>
              <a:rPr lang="x-none" baseline="0" noProof="0" dirty="0">
                <a:solidFill>
                  <a:schemeClr val="tx1"/>
                </a:solidFill>
                <a:latin typeface="Helvetica Courant (Body)"/>
              </a:rPr>
              <a:t>becas para apoyar a las mejores y más brillantes personas que llegan a Canadá. Explora nuestra base de datos en: </a:t>
            </a:r>
            <a:r>
              <a:rPr lang="x-none" u="sng" noProof="0" dirty="0">
                <a:solidFill>
                  <a:schemeClr val="tx1"/>
                </a:solidFill>
                <a:uFill>
                  <a:solidFill>
                    <a:srgbClr val="0000FF"/>
                  </a:solidFill>
                </a:uFill>
                <a:latin typeface="Helvetica Courant (Body)"/>
                <a:hlinkClick r:id="rId3"/>
              </a:rPr>
              <a:t>www.schlarships.gc.ca</a:t>
            </a:r>
            <a:r>
              <a:rPr lang="x-none" u="none" baseline="0" noProof="0" dirty="0">
                <a:solidFill>
                  <a:schemeClr val="tx1"/>
                </a:solidFill>
                <a:uFill>
                  <a:solidFill>
                    <a:srgbClr val="0000FF"/>
                  </a:solidFill>
                </a:uFill>
                <a:latin typeface="Helvetica Courant (Body)"/>
              </a:rPr>
              <a:t>, por país de origen, para descubrir las posibilidades de becas, alianzas o financiamiento disponibles. Éstas son para</a:t>
            </a:r>
            <a:r>
              <a:rPr lang="x-none" u="none" noProof="0" dirty="0">
                <a:solidFill>
                  <a:schemeClr val="tx1"/>
                </a:solidFill>
                <a:latin typeface="Helvetica Courant (Body)"/>
              </a:rPr>
              <a:t>: </a:t>
            </a:r>
          </a:p>
          <a:p>
            <a:pPr marL="120315" indent="-120315">
              <a:buSzPct val="100000"/>
              <a:buChar char="•"/>
            </a:pPr>
            <a:r>
              <a:rPr lang="x-none" baseline="0" noProof="0" dirty="0">
                <a:solidFill>
                  <a:schemeClr val="tx1"/>
                </a:solidFill>
                <a:latin typeface="Helvetica Courant (Body)"/>
              </a:rPr>
              <a:t>Estudiantes e i</a:t>
            </a:r>
            <a:r>
              <a:rPr lang="x-none" noProof="0" dirty="0">
                <a:solidFill>
                  <a:schemeClr val="tx1"/>
                </a:solidFill>
                <a:latin typeface="Helvetica Courant (Body)"/>
              </a:rPr>
              <a:t>nvestigadores</a:t>
            </a:r>
            <a:r>
              <a:rPr lang="x-none" baseline="0" noProof="0" dirty="0">
                <a:solidFill>
                  <a:schemeClr val="tx1"/>
                </a:solidFill>
                <a:latin typeface="Helvetica Courant (Body)"/>
              </a:rPr>
              <a:t> de postdoctorado: apoyos disponibles para estudiantes extranjeros para estudiar e investigar en Canadá;</a:t>
            </a:r>
            <a:endParaRPr lang="x-none" noProof="0" dirty="0">
              <a:solidFill>
                <a:schemeClr val="tx1"/>
              </a:solidFill>
              <a:latin typeface="Helvetica Courant (Body)"/>
            </a:endParaRPr>
          </a:p>
          <a:p>
            <a:pPr marL="120315" indent="-120315">
              <a:buSzPct val="100000"/>
              <a:buChar char="•"/>
            </a:pPr>
            <a:r>
              <a:rPr lang="x-none" noProof="0" dirty="0">
                <a:solidFill>
                  <a:schemeClr val="tx1"/>
                </a:solidFill>
                <a:latin typeface="Helvetica Courant (Body)"/>
              </a:rPr>
              <a:t>Académicos</a:t>
            </a:r>
            <a:r>
              <a:rPr lang="x-none" baseline="0" noProof="0" dirty="0">
                <a:solidFill>
                  <a:schemeClr val="tx1"/>
                </a:solidFill>
                <a:latin typeface="Helvetica Courant (Body)"/>
              </a:rPr>
              <a:t> e investigadores: apoyos para que académicos lleven a cabo sus investigaciones en Canadá o en el extranjero;</a:t>
            </a:r>
            <a:endParaRPr lang="x-none" noProof="0" dirty="0">
              <a:solidFill>
                <a:schemeClr val="tx1"/>
              </a:solidFill>
              <a:latin typeface="Helvetica Courant (Body)"/>
            </a:endParaRPr>
          </a:p>
          <a:p>
            <a:pPr marL="120315" indent="-120315">
              <a:buSzPct val="100000"/>
              <a:buChar char="•"/>
            </a:pPr>
            <a:r>
              <a:rPr lang="x-none" noProof="0" dirty="0">
                <a:solidFill>
                  <a:schemeClr val="tx1"/>
                </a:solidFill>
                <a:latin typeface="Helvetica Courant (Body)"/>
              </a:rPr>
              <a:t>Instituciones académicas: apoyos para estudiar </a:t>
            </a:r>
            <a:r>
              <a:rPr lang="x-none" baseline="0" noProof="0" dirty="0">
                <a:solidFill>
                  <a:schemeClr val="tx1"/>
                </a:solidFill>
                <a:latin typeface="Helvetica Courant (Body)"/>
              </a:rPr>
              <a:t>en Canadá.</a:t>
            </a:r>
            <a:endParaRPr lang="x-none" noProof="0" dirty="0">
              <a:solidFill>
                <a:schemeClr val="tx1"/>
              </a:solidFill>
              <a:latin typeface="Helvetica Courant (Body)"/>
            </a:endParaRPr>
          </a:p>
          <a:p>
            <a:endParaRPr lang="x-none" noProof="0" dirty="0">
              <a:solidFill>
                <a:schemeClr val="tx1"/>
              </a:solidFill>
            </a:endParaRPr>
          </a:p>
          <a:p>
            <a:pPr>
              <a:defRPr b="1"/>
            </a:pPr>
            <a:endParaRPr lang="x-none" noProof="0" dirty="0">
              <a:solidFill>
                <a:schemeClr val="tx1"/>
              </a:solidFill>
            </a:endParaRPr>
          </a:p>
          <a:p>
            <a:pPr>
              <a:defRPr b="1"/>
            </a:pPr>
            <a:endParaRPr lang="x-none" noProof="0" dirty="0">
              <a:solidFill>
                <a:schemeClr val="tx1"/>
              </a:solidFill>
            </a:endParaRPr>
          </a:p>
          <a:p>
            <a:pPr>
              <a:defRPr b="1"/>
            </a:pPr>
            <a:r>
              <a:rPr lang="x-none" b="1" noProof="0" dirty="0">
                <a:solidFill>
                  <a:schemeClr val="tx1"/>
                </a:solidFill>
                <a:latin typeface="Helvetica Courant (Body)"/>
              </a:rPr>
              <a:t>Antecedentes (respuestas)</a:t>
            </a:r>
          </a:p>
          <a:p>
            <a:pPr>
              <a:defRPr b="1"/>
            </a:pPr>
            <a:endParaRPr lang="x-none" b="1" noProof="0" dirty="0">
              <a:solidFill>
                <a:schemeClr val="tx1"/>
              </a:solidFill>
            </a:endParaRPr>
          </a:p>
          <a:p>
            <a:r>
              <a:rPr lang="x-none" sz="1200" noProof="0" dirty="0">
                <a:effectLst/>
                <a:latin typeface="+mn-lt"/>
                <a:ea typeface="+mn-ea"/>
                <a:cs typeface="+mn-cs"/>
                <a:sym typeface="Helvetica Courant"/>
              </a:rPr>
              <a:t>Donna Strickland</a:t>
            </a:r>
          </a:p>
          <a:p>
            <a:r>
              <a:rPr lang="x-none" sz="1200" noProof="0" dirty="0">
                <a:effectLst/>
                <a:latin typeface="+mn-lt"/>
                <a:ea typeface="+mn-ea"/>
                <a:cs typeface="+mn-cs"/>
                <a:sym typeface="Helvetica Courant"/>
              </a:rPr>
              <a:t>1959-</a:t>
            </a:r>
          </a:p>
          <a:p>
            <a:r>
              <a:rPr lang="x-none" sz="1200" noProof="0" dirty="0">
                <a:effectLst/>
                <a:latin typeface="+mn-lt"/>
                <a:ea typeface="+mn-ea"/>
                <a:cs typeface="+mn-cs"/>
                <a:sym typeface="Helvetica Courant"/>
              </a:rPr>
              <a:t>Premio de Excelencia del Primer Ministro (1999)</a:t>
            </a:r>
          </a:p>
          <a:p>
            <a:r>
              <a:rPr lang="x-none" sz="1200" noProof="0" dirty="0">
                <a:effectLst/>
                <a:latin typeface="+mn-lt"/>
                <a:ea typeface="+mn-ea"/>
                <a:cs typeface="+mn-cs"/>
                <a:sym typeface="Helvetica Courant"/>
              </a:rPr>
              <a:t>Premio</a:t>
            </a:r>
            <a:r>
              <a:rPr lang="x-none" sz="1200" baseline="0" noProof="0" dirty="0">
                <a:effectLst/>
                <a:latin typeface="+mn-lt"/>
                <a:ea typeface="+mn-ea"/>
                <a:cs typeface="+mn-cs"/>
                <a:sym typeface="Helvetica Courant"/>
              </a:rPr>
              <a:t> </a:t>
            </a:r>
            <a:r>
              <a:rPr lang="x-none" sz="1200" noProof="0" dirty="0">
                <a:effectLst/>
                <a:latin typeface="+mn-lt"/>
                <a:ea typeface="+mn-ea"/>
                <a:cs typeface="+mn-cs"/>
                <a:sym typeface="Helvetica Courant"/>
              </a:rPr>
              <a:t>Nobel de Física (2018)</a:t>
            </a:r>
          </a:p>
          <a:p>
            <a:endParaRPr lang="x-none" noProof="0" dirty="0">
              <a:solidFill>
                <a:schemeClr val="tx1"/>
              </a:solidFill>
            </a:endParaRPr>
          </a:p>
          <a:p>
            <a:r>
              <a:rPr lang="x-none" noProof="0" dirty="0">
                <a:solidFill>
                  <a:schemeClr val="tx1"/>
                </a:solidFill>
              </a:rPr>
              <a:t>Henry Taube</a:t>
            </a:r>
          </a:p>
          <a:p>
            <a:r>
              <a:rPr lang="x-none" noProof="0" dirty="0">
                <a:solidFill>
                  <a:schemeClr val="tx1"/>
                </a:solidFill>
              </a:rPr>
              <a:t>1915-2005</a:t>
            </a:r>
          </a:p>
          <a:p>
            <a:r>
              <a:rPr lang="x-none" sz="1200" kern="1200" noProof="0" dirty="0">
                <a:solidFill>
                  <a:schemeClr val="tx1"/>
                </a:solidFill>
                <a:effectLst/>
                <a:latin typeface="+mn-lt"/>
                <a:ea typeface="+mn-ea"/>
                <a:cs typeface="+mn-cs"/>
              </a:rPr>
              <a:t>Medalla Nacional de Ciencia (1976)</a:t>
            </a:r>
          </a:p>
          <a:p>
            <a:r>
              <a:rPr lang="x-none" sz="1200" kern="1200" noProof="0" dirty="0">
                <a:solidFill>
                  <a:schemeClr val="tx1"/>
                </a:solidFill>
                <a:effectLst/>
                <a:latin typeface="+mn-lt"/>
                <a:ea typeface="+mn-ea"/>
                <a:cs typeface="+mn-cs"/>
              </a:rPr>
              <a:t>Premio Nobel de Química (1983)</a:t>
            </a:r>
          </a:p>
          <a:p>
            <a:r>
              <a:rPr lang="x-none" sz="1200" kern="1200" noProof="0" dirty="0">
                <a:solidFill>
                  <a:schemeClr val="tx1"/>
                </a:solidFill>
                <a:effectLst/>
                <a:latin typeface="+mn-lt"/>
                <a:ea typeface="+mn-ea"/>
                <a:cs typeface="+mn-cs"/>
              </a:rPr>
              <a:t>Premio NAS de Ciencias Químicas (1983)</a:t>
            </a:r>
          </a:p>
          <a:p>
            <a:r>
              <a:rPr lang="x-none" sz="1200" kern="1200" noProof="0" dirty="0">
                <a:solidFill>
                  <a:schemeClr val="tx1"/>
                </a:solidFill>
                <a:effectLst/>
                <a:latin typeface="+mn-lt"/>
                <a:ea typeface="+mn-ea"/>
                <a:cs typeface="+mn-cs"/>
              </a:rPr>
              <a:t>Medalla Priestley (1985)</a:t>
            </a:r>
          </a:p>
          <a:p>
            <a:endParaRPr lang="x-none" noProof="0" dirty="0">
              <a:solidFill>
                <a:schemeClr val="tx1"/>
              </a:solidFill>
            </a:endParaRPr>
          </a:p>
          <a:p>
            <a:endParaRPr lang="x-none" noProof="0" dirty="0">
              <a:solidFill>
                <a:schemeClr val="tx1"/>
              </a:solidFill>
            </a:endParaRPr>
          </a:p>
          <a:p>
            <a:r>
              <a:rPr lang="x-none" noProof="0" dirty="0">
                <a:solidFill>
                  <a:schemeClr val="tx1"/>
                </a:solidFill>
              </a:rPr>
              <a:t>Lester B. Pearson</a:t>
            </a:r>
          </a:p>
          <a:p>
            <a:r>
              <a:rPr lang="x-none" noProof="0" dirty="0">
                <a:solidFill>
                  <a:schemeClr val="tx1"/>
                </a:solidFill>
              </a:rPr>
              <a:t>1897 - 1972</a:t>
            </a:r>
          </a:p>
          <a:p>
            <a:r>
              <a:rPr lang="x-none" noProof="0" dirty="0">
                <a:solidFill>
                  <a:schemeClr val="tx1"/>
                </a:solidFill>
              </a:rPr>
              <a:t>Premio Nobel de la Paz (1957)</a:t>
            </a:r>
          </a:p>
          <a:p>
            <a:endParaRPr lang="x-none" noProof="0" dirty="0">
              <a:solidFill>
                <a:schemeClr val="tx1"/>
              </a:solidFill>
            </a:endParaRPr>
          </a:p>
          <a:p>
            <a:endParaRPr lang="x-none" noProof="0" dirty="0">
              <a:solidFill>
                <a:schemeClr val="tx1"/>
              </a:solidFill>
            </a:endParaRPr>
          </a:p>
        </p:txBody>
      </p:sp>
    </p:spTree>
    <p:extLst>
      <p:ext uri="{BB962C8B-B14F-4D97-AF65-F5344CB8AC3E}">
        <p14:creationId xmlns:p14="http://schemas.microsoft.com/office/powerpoint/2010/main" val="3645253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Shape 467"/>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468" name="Shape 468"/>
          <p:cNvSpPr>
            <a:spLocks noGrp="1"/>
          </p:cNvSpPr>
          <p:nvPr>
            <p:ph type="body" sz="quarter" idx="1"/>
          </p:nvPr>
        </p:nvSpPr>
        <p:spPr>
          <a:prstGeom prst="rect">
            <a:avLst/>
          </a:prstGeom>
        </p:spPr>
        <p:txBody>
          <a:bodyPr/>
          <a:lstStyle/>
          <a:p>
            <a:pPr>
              <a:spcBef>
                <a:spcPts val="0"/>
              </a:spcBef>
              <a:defRPr b="1"/>
            </a:pPr>
            <a:r>
              <a:rPr lang="es-MX" dirty="0">
                <a:solidFill>
                  <a:schemeClr val="tx1"/>
                </a:solidFill>
                <a:latin typeface="Helvetica Courant (Body)"/>
              </a:rPr>
              <a:t>Interacciones sugeridas</a:t>
            </a:r>
            <a:r>
              <a:rPr dirty="0">
                <a:solidFill>
                  <a:schemeClr val="tx1"/>
                </a:solidFill>
                <a:latin typeface="Helvetica Courant (Body)"/>
              </a:rPr>
              <a:t>: </a:t>
            </a:r>
          </a:p>
          <a:p>
            <a:pPr>
              <a:spcBef>
                <a:spcPts val="0"/>
              </a:spcBef>
            </a:pPr>
            <a:endParaRPr b="1" dirty="0">
              <a:solidFill>
                <a:schemeClr val="tx1"/>
              </a:solidFill>
              <a:latin typeface="Helvetica Courant (Body)"/>
            </a:endParaRPr>
          </a:p>
          <a:p>
            <a:pPr>
              <a:spcBef>
                <a:spcPts val="0"/>
              </a:spcBef>
            </a:pPr>
            <a:r>
              <a:rPr lang="es-MX" dirty="0">
                <a:solidFill>
                  <a:schemeClr val="tx1"/>
                </a:solidFill>
                <a:latin typeface="Helvetica Courant (Body)"/>
              </a:rPr>
              <a:t>Canadá es un país moderno, con una historia de gran diversidad, tecnología de punta, interesante vida urbana, aventura activa,</a:t>
            </a:r>
            <a:r>
              <a:rPr lang="es-MX" baseline="0" dirty="0">
                <a:solidFill>
                  <a:schemeClr val="tx1"/>
                </a:solidFill>
                <a:latin typeface="Helvetica Courant (Body)"/>
              </a:rPr>
              <a:t> cultura y herencia y naturaleza y vida silvestre. Todo esto enmarcado en cuatro hermosas estaciones. Éstas son sólo unas pocas imágenes de las experiencias que puedes vivir en Canadá.</a:t>
            </a:r>
            <a:endParaRPr dirty="0">
              <a:solidFill>
                <a:schemeClr val="tx1"/>
              </a:solidFill>
              <a:latin typeface="Helvetica Courant (Body)"/>
            </a:endParaRPr>
          </a:p>
          <a:p>
            <a:pPr>
              <a:spcBef>
                <a:spcPts val="0"/>
              </a:spcBef>
            </a:pPr>
            <a:endParaRPr dirty="0">
              <a:solidFill>
                <a:schemeClr val="tx1"/>
              </a:solidFill>
              <a:latin typeface="Helvetica Courant (Body)"/>
            </a:endParaRPr>
          </a:p>
          <a:p>
            <a:pPr>
              <a:spcBef>
                <a:spcPts val="0"/>
              </a:spcBef>
              <a:defRPr b="1"/>
            </a:pPr>
            <a:r>
              <a:rPr lang="es-MX" dirty="0">
                <a:solidFill>
                  <a:schemeClr val="tx1"/>
                </a:solidFill>
                <a:latin typeface="Helvetica Courant (Body)"/>
              </a:rPr>
              <a:t>Los canadienses aman la naturaleza, los deportes y a Canadá.</a:t>
            </a:r>
            <a:endParaRPr dirty="0">
              <a:solidFill>
                <a:schemeClr val="tx1"/>
              </a:solidFill>
              <a:latin typeface="Helvetica Courant (Body)"/>
            </a:endParaRPr>
          </a:p>
          <a:p>
            <a:pPr>
              <a:spcBef>
                <a:spcPts val="0"/>
              </a:spcBef>
              <a:defRPr b="1"/>
            </a:pPr>
            <a:endParaRPr dirty="0">
              <a:solidFill>
                <a:schemeClr val="tx1"/>
              </a:solidFill>
              <a:latin typeface="Helvetica Courant (Body)"/>
            </a:endParaRPr>
          </a:p>
          <a:p>
            <a:pPr>
              <a:spcBef>
                <a:spcPts val="0"/>
              </a:spcBef>
            </a:pPr>
            <a:r>
              <a:rPr lang="es-MX" dirty="0">
                <a:solidFill>
                  <a:schemeClr val="tx1"/>
                </a:solidFill>
                <a:latin typeface="Helvetica Courant (Body)"/>
              </a:rPr>
              <a:t>A los</a:t>
            </a:r>
            <a:r>
              <a:rPr lang="es-MX" baseline="0" dirty="0">
                <a:solidFill>
                  <a:schemeClr val="tx1"/>
                </a:solidFill>
                <a:latin typeface="Helvetica Courant (Body)"/>
              </a:rPr>
              <a:t> canadienses les gusta celebrar. Existen muchos festivales, de costa a costa, tales como</a:t>
            </a:r>
            <a:r>
              <a:rPr dirty="0">
                <a:solidFill>
                  <a:schemeClr val="tx1"/>
                </a:solidFill>
                <a:latin typeface="Helvetica Courant (Body)"/>
              </a:rPr>
              <a:t>:</a:t>
            </a:r>
            <a:r>
              <a:rPr b="1" dirty="0">
                <a:solidFill>
                  <a:schemeClr val="tx1"/>
                </a:solidFill>
                <a:latin typeface="Helvetica Courant (Body)"/>
              </a:rPr>
              <a:t> </a:t>
            </a:r>
          </a:p>
          <a:p>
            <a:pPr>
              <a:spcBef>
                <a:spcPts val="0"/>
              </a:spcBef>
            </a:pPr>
            <a:r>
              <a:rPr lang="es-MX" dirty="0">
                <a:solidFill>
                  <a:schemeClr val="tx1"/>
                </a:solidFill>
                <a:latin typeface="Helvetica Courant (Body)"/>
              </a:rPr>
              <a:t>Festival Internacional de Cine</a:t>
            </a:r>
            <a:r>
              <a:rPr lang="es-MX" baseline="0" dirty="0">
                <a:solidFill>
                  <a:schemeClr val="tx1"/>
                </a:solidFill>
                <a:latin typeface="Helvetica Courant (Body)"/>
              </a:rPr>
              <a:t> de Toronto</a:t>
            </a:r>
            <a:endParaRPr dirty="0">
              <a:solidFill>
                <a:schemeClr val="tx1"/>
              </a:solidFill>
              <a:latin typeface="Helvetica Courant (Body)"/>
            </a:endParaRPr>
          </a:p>
          <a:p>
            <a:pPr>
              <a:spcBef>
                <a:spcPts val="0"/>
              </a:spcBef>
            </a:pPr>
            <a:r>
              <a:rPr dirty="0">
                <a:solidFill>
                  <a:schemeClr val="tx1"/>
                </a:solidFill>
                <a:latin typeface="Helvetica Courant (Body)"/>
              </a:rPr>
              <a:t>Just for Laughs </a:t>
            </a:r>
            <a:r>
              <a:rPr lang="es-ES" dirty="0">
                <a:solidFill>
                  <a:schemeClr val="tx1"/>
                </a:solidFill>
                <a:latin typeface="Helvetica Courant (Body)"/>
              </a:rPr>
              <a:t>(comedia)</a:t>
            </a:r>
            <a:endParaRPr dirty="0">
              <a:solidFill>
                <a:schemeClr val="tx1"/>
              </a:solidFill>
              <a:latin typeface="Helvetica Courant (Body)"/>
            </a:endParaRPr>
          </a:p>
          <a:p>
            <a:pPr>
              <a:spcBef>
                <a:spcPts val="0"/>
              </a:spcBef>
            </a:pPr>
            <a:r>
              <a:rPr lang="es-MX" dirty="0">
                <a:solidFill>
                  <a:schemeClr val="tx1"/>
                </a:solidFill>
                <a:latin typeface="Helvetica Courant (Body)"/>
              </a:rPr>
              <a:t>Festival del Orgullo Gay</a:t>
            </a:r>
            <a:endParaRPr dirty="0">
              <a:solidFill>
                <a:schemeClr val="tx1"/>
              </a:solidFill>
              <a:latin typeface="Helvetica Courant (Body)"/>
            </a:endParaRPr>
          </a:p>
          <a:p>
            <a:pPr>
              <a:spcBef>
                <a:spcPts val="0"/>
              </a:spcBef>
            </a:pPr>
            <a:r>
              <a:rPr dirty="0">
                <a:solidFill>
                  <a:schemeClr val="tx1"/>
                </a:solidFill>
                <a:latin typeface="Helvetica Courant (Body)"/>
              </a:rPr>
              <a:t>Calgary Stampede</a:t>
            </a:r>
            <a:r>
              <a:rPr lang="es-ES" dirty="0">
                <a:solidFill>
                  <a:schemeClr val="tx1"/>
                </a:solidFill>
                <a:latin typeface="Helvetica Courant (Body)"/>
              </a:rPr>
              <a:t> (festival vaquero)</a:t>
            </a:r>
            <a:endParaRPr dirty="0">
              <a:solidFill>
                <a:schemeClr val="tx1"/>
              </a:solidFill>
              <a:latin typeface="Helvetica Courant (Body)"/>
            </a:endParaRPr>
          </a:p>
          <a:p>
            <a:pPr>
              <a:spcBef>
                <a:spcPts val="0"/>
              </a:spcBef>
            </a:pPr>
            <a:r>
              <a:rPr lang="es-MX" dirty="0">
                <a:solidFill>
                  <a:schemeClr val="tx1"/>
                </a:solidFill>
                <a:latin typeface="Helvetica Courant (Body)"/>
              </a:rPr>
              <a:t>Juegos Panamericanos (2015)</a:t>
            </a:r>
            <a:endParaRPr dirty="0">
              <a:solidFill>
                <a:schemeClr val="tx1"/>
              </a:solidFill>
              <a:latin typeface="Helvetica Courant (Body)"/>
            </a:endParaRPr>
          </a:p>
          <a:p>
            <a:pPr>
              <a:spcBef>
                <a:spcPts val="0"/>
              </a:spcBef>
            </a:pPr>
            <a:r>
              <a:rPr lang="es-MX" dirty="0">
                <a:solidFill>
                  <a:schemeClr val="tx1"/>
                </a:solidFill>
                <a:latin typeface="Helvetica Courant (Body)"/>
              </a:rPr>
              <a:t>Festival Internacional de Jazz de Montreal</a:t>
            </a:r>
            <a:endParaRPr dirty="0">
              <a:solidFill>
                <a:schemeClr val="tx1"/>
              </a:solidFill>
              <a:latin typeface="Helvetica Courant (Body)"/>
            </a:endParaRPr>
          </a:p>
        </p:txBody>
      </p:sp>
    </p:spTree>
    <p:extLst>
      <p:ext uri="{BB962C8B-B14F-4D97-AF65-F5344CB8AC3E}">
        <p14:creationId xmlns:p14="http://schemas.microsoft.com/office/powerpoint/2010/main" val="31878611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D6792BB-EEAE-4111-B7C3-CA2EE5C6610B}" type="slidenum">
              <a:rPr lang="en-CA" smtClean="0"/>
              <a:pPr/>
              <a:t>19</a:t>
            </a:fld>
            <a:endParaRPr lang="en-CA" dirty="0"/>
          </a:p>
        </p:txBody>
      </p:sp>
    </p:spTree>
    <p:extLst>
      <p:ext uri="{BB962C8B-B14F-4D97-AF65-F5344CB8AC3E}">
        <p14:creationId xmlns:p14="http://schemas.microsoft.com/office/powerpoint/2010/main" val="397764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hape 292"/>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293" name="Shape 293"/>
          <p:cNvSpPr>
            <a:spLocks noGrp="1"/>
          </p:cNvSpPr>
          <p:nvPr>
            <p:ph type="body" sz="quarter" idx="1"/>
          </p:nvPr>
        </p:nvSpPr>
        <p:spPr>
          <a:prstGeom prst="rect">
            <a:avLst/>
          </a:prstGeom>
        </p:spPr>
        <p:txBody>
          <a:bodyPr/>
          <a:lstStyle/>
          <a:p>
            <a:pPr>
              <a:spcBef>
                <a:spcPts val="0"/>
              </a:spcBef>
              <a:defRPr b="1"/>
            </a:pPr>
            <a:r>
              <a:rPr lang="es-MX" dirty="0">
                <a:solidFill>
                  <a:schemeClr val="tx1"/>
                </a:solidFill>
                <a:latin typeface="Helvetica Courant (Body)"/>
              </a:rPr>
              <a:t>Interacciones</a:t>
            </a:r>
            <a:r>
              <a:rPr lang="es-MX" baseline="0" dirty="0">
                <a:solidFill>
                  <a:schemeClr val="tx1"/>
                </a:solidFill>
                <a:latin typeface="Helvetica Courant (Body)"/>
              </a:rPr>
              <a:t> sugeridas</a:t>
            </a:r>
            <a:r>
              <a:rPr dirty="0">
                <a:solidFill>
                  <a:schemeClr val="tx1"/>
                </a:solidFill>
                <a:latin typeface="Helvetica Courant (Body)"/>
              </a:rPr>
              <a:t>: </a:t>
            </a:r>
            <a:endParaRPr b="0" dirty="0">
              <a:solidFill>
                <a:schemeClr val="tx1"/>
              </a:solidFill>
              <a:latin typeface="Helvetica Courant (Body)"/>
              <a:ea typeface="Arial Unicode MS"/>
              <a:cs typeface="Arial Unicode MS"/>
              <a:sym typeface="Arial Unicode MS"/>
            </a:endParaRPr>
          </a:p>
          <a:p>
            <a:pPr>
              <a:spcBef>
                <a:spcPts val="0"/>
              </a:spcBef>
              <a:defRPr>
                <a:latin typeface="Arial Unicode MS"/>
                <a:ea typeface="Arial Unicode MS"/>
                <a:cs typeface="Arial Unicode MS"/>
                <a:sym typeface="Arial Unicode MS"/>
              </a:defRPr>
            </a:pPr>
            <a:endParaRPr b="0" dirty="0">
              <a:solidFill>
                <a:schemeClr val="tx1"/>
              </a:solidFill>
              <a:latin typeface="Helvetica Courant (Body)"/>
              <a:ea typeface="Arial Unicode MS"/>
              <a:cs typeface="Arial Unicode MS"/>
              <a:sym typeface="Arial Unicode MS"/>
            </a:endParaRPr>
          </a:p>
          <a:p>
            <a:pPr>
              <a:spcBef>
                <a:spcPts val="0"/>
              </a:spcBef>
            </a:pPr>
            <a:r>
              <a:rPr lang="es-MX" dirty="0">
                <a:solidFill>
                  <a:schemeClr val="tx1"/>
                </a:solidFill>
                <a:latin typeface="Helvetica Courant (Body)"/>
              </a:rPr>
              <a:t>Canadá es uno</a:t>
            </a:r>
            <a:r>
              <a:rPr lang="es-MX" baseline="0" dirty="0">
                <a:solidFill>
                  <a:schemeClr val="tx1"/>
                </a:solidFill>
                <a:latin typeface="Helvetica Courant (Body)"/>
              </a:rPr>
              <a:t> de los países más multiculturales del mundo, cuenta con universidades de categoría mundial, un sistema de salud universal y ciudades limpias y acogedoras</a:t>
            </a:r>
            <a:r>
              <a:rPr dirty="0">
                <a:solidFill>
                  <a:schemeClr val="tx1"/>
                </a:solidFill>
                <a:latin typeface="Helvetica Courant (Body)"/>
              </a:rPr>
              <a:t>.</a:t>
            </a:r>
          </a:p>
          <a:p>
            <a:pPr>
              <a:spcBef>
                <a:spcPts val="0"/>
              </a:spcBef>
            </a:pPr>
            <a:endParaRPr dirty="0">
              <a:solidFill>
                <a:schemeClr val="tx1"/>
              </a:solidFill>
              <a:latin typeface="Helvetica Courant (Body)"/>
            </a:endParaRPr>
          </a:p>
          <a:p>
            <a:pPr>
              <a:spcBef>
                <a:spcPts val="0"/>
              </a:spcBef>
            </a:pPr>
            <a:r>
              <a:rPr lang="es-MX" b="0" dirty="0">
                <a:solidFill>
                  <a:schemeClr val="tx1"/>
                </a:solidFill>
                <a:latin typeface="Helvetica Courant (Body)"/>
              </a:rPr>
              <a:t>VIVE en</a:t>
            </a:r>
            <a:r>
              <a:rPr lang="es-MX" b="0" baseline="0" dirty="0">
                <a:solidFill>
                  <a:schemeClr val="tx1"/>
                </a:solidFill>
                <a:latin typeface="Helvetica Courant (Body)"/>
              </a:rPr>
              <a:t> Canadá: vive en un país que </a:t>
            </a:r>
            <a:r>
              <a:rPr lang="es-ES" b="0" baseline="0" dirty="0">
                <a:solidFill>
                  <a:schemeClr val="tx1"/>
                </a:solidFill>
                <a:latin typeface="Helvetica Courant (Body)"/>
              </a:rPr>
              <a:t>es el primer país del mundo por la calidad general de vida. El costo de la vida en Canadá es competitivo cuando se compara con otros destinos importantes para estudiar en el extranjero.</a:t>
            </a:r>
            <a:endParaRPr dirty="0">
              <a:solidFill>
                <a:schemeClr val="tx1"/>
              </a:solidFill>
              <a:latin typeface="Helvetica Courant (Body)"/>
            </a:endParaRPr>
          </a:p>
          <a:p>
            <a:pPr>
              <a:spcBef>
                <a:spcPts val="500"/>
              </a:spcBef>
            </a:pPr>
            <a:endParaRPr dirty="0">
              <a:solidFill>
                <a:schemeClr val="tx1"/>
              </a:solidFill>
              <a:latin typeface="Helvetica Courant (Body)"/>
            </a:endParaRPr>
          </a:p>
          <a:p>
            <a:pPr>
              <a:spcBef>
                <a:spcPts val="500"/>
              </a:spcBef>
            </a:pPr>
            <a:r>
              <a:rPr lang="es-MX" dirty="0">
                <a:solidFill>
                  <a:schemeClr val="tx1"/>
                </a:solidFill>
                <a:latin typeface="Helvetica Courant (Body)"/>
              </a:rPr>
              <a:t>APRENDE</a:t>
            </a:r>
            <a:r>
              <a:rPr lang="es-MX" baseline="0" dirty="0">
                <a:solidFill>
                  <a:schemeClr val="tx1"/>
                </a:solidFill>
                <a:latin typeface="Helvetica Courant (Body)"/>
              </a:rPr>
              <a:t> en Canadá: Canadá es un líder mundial en investigación postsecundaria y sobresale entre los países del G7 por su inversión general en I+D. Canadá gasta más en cada estudiante de nivel terciario que casi todos los países de la OCDE. </a:t>
            </a:r>
            <a:r>
              <a:rPr lang="es-ES" baseline="0" dirty="0">
                <a:solidFill>
                  <a:schemeClr val="tx1"/>
                </a:solidFill>
                <a:latin typeface="Helvetica Courant (Body)"/>
              </a:rPr>
              <a:t>9 universidades canadienses se encuentran entre las 200 principales universidades del mundo.</a:t>
            </a:r>
            <a:endParaRPr dirty="0">
              <a:solidFill>
                <a:schemeClr val="tx1"/>
              </a:solidFill>
              <a:latin typeface="Helvetica Courant (Body)"/>
            </a:endParaRPr>
          </a:p>
          <a:p>
            <a:pPr>
              <a:spcBef>
                <a:spcPts val="500"/>
              </a:spcBef>
            </a:pPr>
            <a:endParaRPr dirty="0">
              <a:solidFill>
                <a:schemeClr val="tx1"/>
              </a:solidFill>
              <a:latin typeface="Helvetica Courant (Body)"/>
            </a:endParaRPr>
          </a:p>
          <a:p>
            <a:pPr>
              <a:spcBef>
                <a:spcPts val="0"/>
              </a:spcBef>
            </a:pPr>
            <a:r>
              <a:rPr lang="es-MX" dirty="0">
                <a:solidFill>
                  <a:schemeClr val="tx1"/>
                </a:solidFill>
                <a:latin typeface="Helvetica Courant (Body)"/>
                <a:ea typeface="Netto offic"/>
                <a:cs typeface="Netto offic"/>
                <a:sym typeface="Netto offic"/>
              </a:rPr>
              <a:t>TRABAJA Y TEN ÉXITO en Canadá: como estudiante extranjero en Canadá, hay posibilidades</a:t>
            </a:r>
            <a:r>
              <a:rPr lang="es-MX" baseline="0" dirty="0">
                <a:solidFill>
                  <a:schemeClr val="tx1"/>
                </a:solidFill>
                <a:latin typeface="Helvetica Courant (Body)"/>
                <a:ea typeface="Netto offic"/>
                <a:cs typeface="Netto offic"/>
                <a:sym typeface="Netto offic"/>
              </a:rPr>
              <a:t> de </a:t>
            </a:r>
            <a:r>
              <a:rPr lang="es-MX" dirty="0">
                <a:solidFill>
                  <a:schemeClr val="tx1"/>
                </a:solidFill>
                <a:latin typeface="Helvetica Courant (Body)"/>
                <a:ea typeface="Netto offic"/>
                <a:cs typeface="Netto offic"/>
                <a:sym typeface="Netto offic"/>
              </a:rPr>
              <a:t>trabajar mientras se cursan estudios y </a:t>
            </a:r>
            <a:r>
              <a:rPr lang="es-MX" baseline="0" dirty="0">
                <a:solidFill>
                  <a:schemeClr val="tx1"/>
                </a:solidFill>
                <a:latin typeface="Helvetica Courant (Body)"/>
                <a:ea typeface="Netto offic"/>
                <a:cs typeface="Netto offic"/>
                <a:sym typeface="Netto offic"/>
              </a:rPr>
              <a:t>después. </a:t>
            </a:r>
            <a:r>
              <a:rPr lang="es-ES" baseline="0" dirty="0">
                <a:solidFill>
                  <a:schemeClr val="tx1"/>
                </a:solidFill>
                <a:latin typeface="Helvetica Courant (Body)"/>
                <a:ea typeface="Netto offic"/>
                <a:cs typeface="Netto offic"/>
                <a:sym typeface="Netto offic"/>
              </a:rPr>
              <a:t>5 universidades canadienses se sitúan entre las 100 primeras en cuanto a empleabilidad</a:t>
            </a:r>
            <a:r>
              <a:rPr lang="es-MX" baseline="0" dirty="0">
                <a:solidFill>
                  <a:schemeClr val="tx1"/>
                </a:solidFill>
                <a:latin typeface="Helvetica Courant (Body)"/>
              </a:rPr>
              <a:t>.</a:t>
            </a:r>
            <a:endParaRPr dirty="0">
              <a:solidFill>
                <a:schemeClr val="tx1"/>
              </a:solidFill>
              <a:latin typeface="Helvetica Courant (Body)"/>
            </a:endParaRPr>
          </a:p>
          <a:p>
            <a:pPr>
              <a:spcBef>
                <a:spcPts val="500"/>
              </a:spcBef>
            </a:pPr>
            <a:endParaRPr dirty="0">
              <a:solidFill>
                <a:schemeClr val="tx1"/>
              </a:solidFill>
              <a:latin typeface="Helvetica Courant (Body)"/>
            </a:endParaRPr>
          </a:p>
          <a:p>
            <a:pPr>
              <a:spcBef>
                <a:spcPts val="500"/>
              </a:spcBef>
            </a:pPr>
            <a:endParaRPr dirty="0">
              <a:solidFill>
                <a:schemeClr val="tx1"/>
              </a:solidFill>
              <a:latin typeface="Helvetica Courant (Body)"/>
            </a:endParaRPr>
          </a:p>
        </p:txBody>
      </p:sp>
    </p:spTree>
    <p:extLst>
      <p:ext uri="{BB962C8B-B14F-4D97-AF65-F5344CB8AC3E}">
        <p14:creationId xmlns:p14="http://schemas.microsoft.com/office/powerpoint/2010/main" val="1658071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Shape 485"/>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486" name="Shape 486"/>
          <p:cNvSpPr>
            <a:spLocks noGrp="1"/>
          </p:cNvSpPr>
          <p:nvPr>
            <p:ph type="body" sz="quarter" idx="1"/>
          </p:nvPr>
        </p:nvSpPr>
        <p:spPr>
          <a:prstGeom prst="rect">
            <a:avLst/>
          </a:prstGeom>
        </p:spPr>
        <p:txBody>
          <a:bodyPr/>
          <a:lstStyle/>
          <a:p>
            <a:pPr>
              <a:defRPr b="1"/>
            </a:pPr>
            <a:r>
              <a:rPr lang="es-CL" noProof="0" dirty="0">
                <a:solidFill>
                  <a:schemeClr val="tx1"/>
                </a:solidFill>
                <a:latin typeface="Helvetica Courant (Body)"/>
              </a:rPr>
              <a:t>Interacciones sugeridas: </a:t>
            </a:r>
          </a:p>
          <a:p>
            <a:pPr>
              <a:defRPr b="1"/>
            </a:pPr>
            <a:endParaRPr lang="es-CL" noProof="0" dirty="0">
              <a:solidFill>
                <a:schemeClr val="tx1"/>
              </a:solidFill>
              <a:latin typeface="Helvetica Courant (Body)"/>
            </a:endParaRPr>
          </a:p>
          <a:p>
            <a:r>
              <a:rPr lang="es-CL" b="1" noProof="0" dirty="0">
                <a:solidFill>
                  <a:schemeClr val="tx1"/>
                </a:solidFill>
                <a:latin typeface="Helvetica Courant (Body)"/>
              </a:rPr>
              <a:t>Continuación</a:t>
            </a:r>
            <a:r>
              <a:rPr lang="es-CL" b="1" baseline="0" noProof="0" dirty="0">
                <a:solidFill>
                  <a:schemeClr val="tx1"/>
                </a:solidFill>
                <a:latin typeface="Helvetica Courant (Body)"/>
              </a:rPr>
              <a:t> del primer punto: </a:t>
            </a:r>
            <a:r>
              <a:rPr lang="es-CL" b="0" baseline="0" noProof="0" dirty="0">
                <a:solidFill>
                  <a:schemeClr val="tx1"/>
                </a:solidFill>
                <a:latin typeface="Helvetica Courant (Body)"/>
              </a:rPr>
              <a:t>Canadá es el 1</a:t>
            </a:r>
            <a:r>
              <a:rPr lang="es-CL" b="0" u="sng" baseline="30000" noProof="0" dirty="0">
                <a:solidFill>
                  <a:schemeClr val="tx1"/>
                </a:solidFill>
                <a:latin typeface="Helvetica Courant (Body)"/>
              </a:rPr>
              <a:t>er</a:t>
            </a:r>
            <a:r>
              <a:rPr lang="es-CL" b="0" baseline="0" noProof="0" dirty="0">
                <a:solidFill>
                  <a:schemeClr val="tx1"/>
                </a:solidFill>
                <a:latin typeface="Helvetica Courant (Body)"/>
              </a:rPr>
              <a:t> país del mundo por su calidad de vida, el 3</a:t>
            </a:r>
            <a:r>
              <a:rPr lang="es-CL" b="0" baseline="30000" noProof="0" dirty="0">
                <a:solidFill>
                  <a:schemeClr val="tx1"/>
                </a:solidFill>
                <a:latin typeface="Helvetica Courant (Body)"/>
              </a:rPr>
              <a:t>o</a:t>
            </a:r>
            <a:r>
              <a:rPr lang="es-CL" b="0" baseline="0" noProof="0" dirty="0">
                <a:solidFill>
                  <a:schemeClr val="tx1"/>
                </a:solidFill>
                <a:latin typeface="Helvetica Courant (Body)"/>
              </a:rPr>
              <a:t> por la calidad de la educación, el 7</a:t>
            </a:r>
            <a:r>
              <a:rPr lang="es-CL" b="0" u="sng" baseline="30000" noProof="0" dirty="0">
                <a:solidFill>
                  <a:schemeClr val="tx1"/>
                </a:solidFill>
                <a:latin typeface="Helvetica Courant (Body)"/>
              </a:rPr>
              <a:t>o</a:t>
            </a:r>
            <a:r>
              <a:rPr lang="es-CL" b="0" baseline="0" noProof="0" dirty="0">
                <a:solidFill>
                  <a:schemeClr val="tx1"/>
                </a:solidFill>
                <a:latin typeface="Helvetica Courant (Body)"/>
              </a:rPr>
              <a:t> por las facilidades a los emprendedores y el 2</a:t>
            </a:r>
            <a:r>
              <a:rPr lang="es-CL" b="0" u="sng" baseline="30000" noProof="0" dirty="0">
                <a:solidFill>
                  <a:schemeClr val="tx1"/>
                </a:solidFill>
                <a:latin typeface="Helvetica Courant (Body)"/>
              </a:rPr>
              <a:t>o</a:t>
            </a:r>
            <a:r>
              <a:rPr lang="es-CL" b="0" baseline="0" noProof="0" dirty="0">
                <a:solidFill>
                  <a:schemeClr val="tx1"/>
                </a:solidFill>
                <a:latin typeface="Helvetica Courant (Body)"/>
              </a:rPr>
              <a:t> en términos generales</a:t>
            </a:r>
            <a:r>
              <a:rPr lang="es-CL" b="0" baseline="0" noProof="0" dirty="0">
                <a:solidFill>
                  <a:schemeClr val="tx1"/>
                </a:solidFill>
                <a:latin typeface="Helvetica Courant (Body)"/>
                <a:ea typeface="Wingdings"/>
                <a:cs typeface="Wingdings"/>
                <a:sym typeface="Wingdings"/>
              </a:rPr>
              <a:t>.</a:t>
            </a:r>
            <a:endParaRPr lang="es-CL" b="1" noProof="0" dirty="0">
              <a:solidFill>
                <a:schemeClr val="tx1"/>
              </a:solidFill>
              <a:latin typeface="Helvetica Courant (Body)"/>
            </a:endParaRPr>
          </a:p>
          <a:p>
            <a:endParaRPr lang="es-CL" b="1" noProof="0" dirty="0">
              <a:solidFill>
                <a:schemeClr val="tx1"/>
              </a:solidFill>
              <a:latin typeface="Helvetica Courant (Body)"/>
            </a:endParaRPr>
          </a:p>
          <a:p>
            <a:pPr>
              <a:defRPr b="1"/>
            </a:pPr>
            <a:r>
              <a:rPr lang="es-CL" b="1" noProof="0" dirty="0">
                <a:solidFill>
                  <a:schemeClr val="tx1"/>
                </a:solidFill>
                <a:latin typeface="Helvetica Courant (Body)"/>
              </a:rPr>
              <a:t>Continuación</a:t>
            </a:r>
            <a:r>
              <a:rPr lang="es-CL" b="1" baseline="0" noProof="0" dirty="0">
                <a:solidFill>
                  <a:schemeClr val="tx1"/>
                </a:solidFill>
                <a:latin typeface="Helvetica Courant (Body)"/>
              </a:rPr>
              <a:t> del segundo punto:</a:t>
            </a:r>
            <a:r>
              <a:rPr lang="es-CL" b="0" baseline="0" noProof="0" dirty="0">
                <a:solidFill>
                  <a:schemeClr val="tx1"/>
                </a:solidFill>
                <a:latin typeface="Helvetica Courant (Body)"/>
              </a:rPr>
              <a:t> aunque la población canadiense sólo constituye el 0,5 % de la población mundial, Canadá produce el 2,8 % de la investigación científica internacional.</a:t>
            </a:r>
            <a:endParaRPr lang="es-CL" b="0" noProof="0" dirty="0">
              <a:solidFill>
                <a:schemeClr val="tx1"/>
              </a:solidFill>
              <a:latin typeface="Helvetica Courant (Body)"/>
            </a:endParaRPr>
          </a:p>
          <a:p>
            <a:pPr>
              <a:spcBef>
                <a:spcPts val="0"/>
              </a:spcBef>
              <a:defRPr b="1"/>
            </a:pPr>
            <a:endParaRPr lang="es-CL" b="0" noProof="0" dirty="0">
              <a:solidFill>
                <a:schemeClr val="tx1"/>
              </a:solidFill>
              <a:latin typeface="Helvetica Courant (Body)"/>
            </a:endParaRPr>
          </a:p>
          <a:p>
            <a:pPr>
              <a:defRPr b="1"/>
            </a:pPr>
            <a:r>
              <a:rPr lang="es-CL" b="0" noProof="0" dirty="0">
                <a:solidFill>
                  <a:schemeClr val="tx1"/>
                </a:solidFill>
                <a:latin typeface="Helvetica Courant (Body)"/>
              </a:rPr>
              <a:t>Los campus postsecundarios canadienses</a:t>
            </a:r>
            <a:r>
              <a:rPr lang="es-CL" b="0" baseline="0" noProof="0" dirty="0">
                <a:solidFill>
                  <a:schemeClr val="tx1"/>
                </a:solidFill>
                <a:latin typeface="Helvetica Courant (Body)"/>
              </a:rPr>
              <a:t> (colegios, instituciones politécnicas y universidades), equipados con bibliotecas electrónicas, instalaciones deportivas de categoría olímpica, salas de concierto públicas y galerías, ofrecen enormes posibilidades de combinar estudios y ocio.</a:t>
            </a:r>
          </a:p>
          <a:p>
            <a:pPr>
              <a:defRPr b="1"/>
            </a:pPr>
            <a:endParaRPr lang="es-CL" b="0" baseline="0" noProof="0" dirty="0">
              <a:solidFill>
                <a:schemeClr val="tx1"/>
              </a:solidFill>
              <a:latin typeface="Helvetica Courant (Body)"/>
            </a:endParaRPr>
          </a:p>
          <a:p>
            <a:pPr>
              <a:defRPr b="1"/>
            </a:pPr>
            <a:r>
              <a:rPr lang="es-CL" b="0" baseline="0" noProof="0" dirty="0">
                <a:solidFill>
                  <a:schemeClr val="tx1"/>
                </a:solidFill>
                <a:latin typeface="Helvetica Courant (Body)"/>
              </a:rPr>
              <a:t>Además, existen numerosas posibilidades de conocer personas afines y de adquirir una valiosa experiencia gracias a las emisoras de radio, publicaciones y empresas estudiantiles.</a:t>
            </a:r>
          </a:p>
          <a:p>
            <a:pPr>
              <a:defRPr b="1"/>
            </a:pPr>
            <a:endParaRPr lang="es-CL" b="0" baseline="0" noProof="0" dirty="0">
              <a:solidFill>
                <a:schemeClr val="tx1"/>
              </a:solidFill>
              <a:latin typeface="Helvetica Courant (Body)"/>
            </a:endParaRPr>
          </a:p>
          <a:p>
            <a:pPr>
              <a:defRPr b="1"/>
            </a:pPr>
            <a:r>
              <a:rPr lang="es-CL" b="0" baseline="0" noProof="0" dirty="0">
                <a:solidFill>
                  <a:schemeClr val="tx1"/>
                </a:solidFill>
                <a:latin typeface="Helvetica Courant (Body)"/>
              </a:rPr>
              <a:t>Las instituciones postsecundarias están perfectamente equipadas con la tecnología informática más moderna, tanto para enseñar como para aprender. Los estudiantes tienen acceso a la tecnología más avanzada.</a:t>
            </a:r>
          </a:p>
          <a:p>
            <a:pPr>
              <a:defRPr b="1"/>
            </a:pPr>
            <a:endParaRPr lang="es-CL" b="0" baseline="0" noProof="0" dirty="0">
              <a:solidFill>
                <a:schemeClr val="tx1"/>
              </a:solidFill>
              <a:latin typeface="Helvetica Courant (Body)"/>
            </a:endParaRPr>
          </a:p>
          <a:p>
            <a:pPr marL="0" marR="0" lvl="0" indent="0" algn="l" defTabSz="914400" rtl="0" eaLnBrk="1" fontAlgn="auto" latinLnBrk="0" hangingPunct="1">
              <a:lnSpc>
                <a:spcPct val="100000"/>
              </a:lnSpc>
              <a:spcBef>
                <a:spcPts val="0"/>
              </a:spcBef>
              <a:spcAft>
                <a:spcPts val="0"/>
              </a:spcAft>
              <a:buClrTx/>
              <a:buSzTx/>
              <a:buFontTx/>
              <a:buNone/>
              <a:tabLst/>
              <a:defRPr b="1"/>
            </a:pPr>
            <a:r>
              <a:rPr lang="es-CL" b="1" noProof="0" dirty="0">
                <a:solidFill>
                  <a:schemeClr val="tx1"/>
                </a:solidFill>
                <a:latin typeface="Helvetica Courant (Body)"/>
              </a:rPr>
              <a:t>Continuación</a:t>
            </a:r>
            <a:r>
              <a:rPr lang="es-CL" b="1" baseline="0" noProof="0" dirty="0">
                <a:solidFill>
                  <a:schemeClr val="tx1"/>
                </a:solidFill>
                <a:latin typeface="Helvetica Courant (Body)"/>
              </a:rPr>
              <a:t> del tercer punto</a:t>
            </a:r>
            <a:r>
              <a:rPr lang="es-CL" dirty="0">
                <a:solidFill>
                  <a:schemeClr val="tx1"/>
                </a:solidFill>
                <a:latin typeface="Helvetica Courant (Body)"/>
              </a:rPr>
              <a:t>:</a:t>
            </a:r>
            <a:r>
              <a:rPr lang="es-CL" baseline="0" dirty="0">
                <a:solidFill>
                  <a:schemeClr val="tx1"/>
                </a:solidFill>
                <a:latin typeface="Helvetica Courant (Body)"/>
              </a:rPr>
              <a:t> </a:t>
            </a:r>
            <a:r>
              <a:rPr lang="es-CL" b="0" baseline="0" dirty="0">
                <a:solidFill>
                  <a:schemeClr val="tx1"/>
                </a:solidFill>
                <a:latin typeface="Helvetica Courant (Body)"/>
              </a:rPr>
              <a:t>El costo de la vida en las ciudades canadienses es competitivo en comparación con otros destinos de primer orden, tal y como puede verse en la clasificación Mercer sobre el costo anual de la vida (https://mobilityexchange.mercer.com/Insights/cost-of-living-rankings#rankings)</a:t>
            </a:r>
            <a:endParaRPr lang="es-CL" dirty="0">
              <a:solidFill>
                <a:schemeClr val="tx1"/>
              </a:solidFill>
              <a:latin typeface="Helvetica Courant (Body)"/>
            </a:endParaRPr>
          </a:p>
          <a:p>
            <a:pPr>
              <a:defRPr b="1"/>
            </a:pPr>
            <a:endParaRPr lang="es-CL" b="0" noProof="0" dirty="0">
              <a:solidFill>
                <a:schemeClr val="tx1"/>
              </a:solidFill>
              <a:latin typeface="Helvetica Courant (Body)"/>
            </a:endParaRPr>
          </a:p>
        </p:txBody>
      </p:sp>
    </p:spTree>
    <p:extLst>
      <p:ext uri="{BB962C8B-B14F-4D97-AF65-F5344CB8AC3E}">
        <p14:creationId xmlns:p14="http://schemas.microsoft.com/office/powerpoint/2010/main" val="651649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Shape 495"/>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496" name="Shape 496"/>
          <p:cNvSpPr>
            <a:spLocks noGrp="1"/>
          </p:cNvSpPr>
          <p:nvPr>
            <p:ph type="body" sz="quarter" idx="1"/>
          </p:nvPr>
        </p:nvSpPr>
        <p:spPr>
          <a:prstGeom prst="rect">
            <a:avLst/>
          </a:prstGeom>
        </p:spPr>
        <p:txBody>
          <a:bodyPr/>
          <a:lstStyle/>
          <a:p>
            <a:pPr>
              <a:spcBef>
                <a:spcPts val="0"/>
              </a:spcBef>
              <a:defRPr b="1"/>
            </a:pPr>
            <a:r>
              <a:rPr lang="x-none" noProof="0" dirty="0">
                <a:solidFill>
                  <a:schemeClr val="tx1"/>
                </a:solidFill>
                <a:latin typeface="Helvetica Courant (Body)"/>
              </a:rPr>
              <a:t>Interacciones sugeridas: </a:t>
            </a:r>
          </a:p>
          <a:p>
            <a:pPr>
              <a:spcBef>
                <a:spcPts val="0"/>
              </a:spcBef>
            </a:pPr>
            <a:endParaRPr lang="x-none" b="1" noProof="0" dirty="0">
              <a:solidFill>
                <a:schemeClr val="tx1"/>
              </a:solidFill>
              <a:latin typeface="Helvetica Courant (Body)"/>
            </a:endParaRPr>
          </a:p>
          <a:p>
            <a:pPr>
              <a:spcBef>
                <a:spcPts val="0"/>
              </a:spcBef>
            </a:pPr>
            <a:r>
              <a:rPr lang="x-none" noProof="0" dirty="0">
                <a:solidFill>
                  <a:schemeClr val="tx1"/>
                </a:solidFill>
                <a:latin typeface="Helvetica Courant (Body)"/>
              </a:rPr>
              <a:t>Las escuelas secundarias y las instituciones postsecundarias de Canadá</a:t>
            </a:r>
            <a:r>
              <a:rPr lang="x-none" baseline="0" noProof="0" dirty="0">
                <a:solidFill>
                  <a:schemeClr val="tx1"/>
                </a:solidFill>
                <a:latin typeface="Helvetica Courant (Body)"/>
              </a:rPr>
              <a:t> </a:t>
            </a:r>
            <a:r>
              <a:rPr lang="es-ES_tradnl" baseline="0" noProof="0" dirty="0">
                <a:solidFill>
                  <a:schemeClr val="tx1"/>
                </a:solidFill>
                <a:latin typeface="Helvetica Courant (Body)"/>
              </a:rPr>
              <a:t>ocupan</a:t>
            </a:r>
            <a:r>
              <a:rPr lang="x-none" baseline="0" noProof="0" dirty="0">
                <a:solidFill>
                  <a:schemeClr val="tx1"/>
                </a:solidFill>
                <a:latin typeface="Helvetica Courant (Body)"/>
              </a:rPr>
              <a:t> constantemente los primeros lugares de las clasificaciones internacionales y nuestros estudiantes </a:t>
            </a:r>
            <a:r>
              <a:rPr lang="es-ES_tradnl" baseline="0" noProof="0" dirty="0">
                <a:solidFill>
                  <a:schemeClr val="tx1"/>
                </a:solidFill>
                <a:latin typeface="Helvetica Courant (Body)"/>
              </a:rPr>
              <a:t>obtienen</a:t>
            </a:r>
            <a:r>
              <a:rPr lang="x-none" baseline="0" noProof="0" dirty="0">
                <a:solidFill>
                  <a:schemeClr val="tx1"/>
                </a:solidFill>
                <a:latin typeface="Helvetica Courant (Body)"/>
              </a:rPr>
              <a:t> continuamente las puntuaciones más altas en las evaluaciones internacionales. </a:t>
            </a:r>
            <a:r>
              <a:rPr lang="es-ES_tradnl" baseline="0" noProof="0" dirty="0">
                <a:solidFill>
                  <a:schemeClr val="tx1"/>
                </a:solidFill>
                <a:latin typeface="Helvetica Courant (Body)"/>
              </a:rPr>
              <a:t>La alta calificación de n</a:t>
            </a:r>
            <a:r>
              <a:rPr lang="x-none" baseline="0" noProof="0" dirty="0">
                <a:solidFill>
                  <a:schemeClr val="tx1"/>
                </a:solidFill>
                <a:latin typeface="Helvetica Courant (Body)"/>
              </a:rPr>
              <a:t>uestros educadores y </a:t>
            </a:r>
            <a:r>
              <a:rPr lang="es-ES_tradnl" baseline="0" noProof="0" dirty="0">
                <a:solidFill>
                  <a:schemeClr val="tx1"/>
                </a:solidFill>
                <a:latin typeface="Helvetica Courant (Body)"/>
              </a:rPr>
              <a:t>la eminencia de nuestros catedráticos </a:t>
            </a:r>
            <a:r>
              <a:rPr lang="x-none" baseline="0" noProof="0" dirty="0">
                <a:solidFill>
                  <a:schemeClr val="tx1"/>
                </a:solidFill>
                <a:latin typeface="Helvetica Courant (Body)"/>
              </a:rPr>
              <a:t>en su</a:t>
            </a:r>
            <a:r>
              <a:rPr lang="es-ES_tradnl" baseline="0" noProof="0" dirty="0">
                <a:solidFill>
                  <a:schemeClr val="tx1"/>
                </a:solidFill>
                <a:latin typeface="Helvetica Courant (Body)"/>
              </a:rPr>
              <a:t>s</a:t>
            </a:r>
            <a:r>
              <a:rPr lang="x-none" baseline="0" noProof="0" dirty="0">
                <a:solidFill>
                  <a:schemeClr val="tx1"/>
                </a:solidFill>
                <a:latin typeface="Helvetica Courant (Body)"/>
              </a:rPr>
              <a:t> campo</a:t>
            </a:r>
            <a:r>
              <a:rPr lang="es-ES_tradnl" baseline="0" noProof="0" dirty="0">
                <a:solidFill>
                  <a:schemeClr val="tx1"/>
                </a:solidFill>
                <a:latin typeface="Helvetica Courant (Body)"/>
              </a:rPr>
              <a:t>s</a:t>
            </a:r>
            <a:r>
              <a:rPr lang="x-none" baseline="0" noProof="0" dirty="0">
                <a:solidFill>
                  <a:schemeClr val="tx1"/>
                </a:solidFill>
                <a:latin typeface="Helvetica Courant (Body)"/>
              </a:rPr>
              <a:t> han creado condiciones de aprendizaje que fomentan la creatividad y el desarrollo intelectual.</a:t>
            </a:r>
            <a:endParaRPr lang="x-none" noProof="0" dirty="0">
              <a:solidFill>
                <a:schemeClr val="tx1"/>
              </a:solidFill>
              <a:latin typeface="Helvetica Courant (Body)"/>
            </a:endParaRPr>
          </a:p>
          <a:p>
            <a:pPr>
              <a:spcBef>
                <a:spcPts val="0"/>
              </a:spcBef>
            </a:pPr>
            <a:r>
              <a:rPr lang="x-none" noProof="0" dirty="0">
                <a:solidFill>
                  <a:schemeClr val="tx1"/>
                </a:solidFill>
                <a:latin typeface="Helvetica Courant (Body)"/>
              </a:rPr>
              <a:t> </a:t>
            </a:r>
          </a:p>
          <a:p>
            <a:pPr>
              <a:spcBef>
                <a:spcPts val="0"/>
              </a:spcBef>
            </a:pPr>
            <a:r>
              <a:rPr lang="es-ES_tradnl" noProof="0" dirty="0">
                <a:solidFill>
                  <a:schemeClr val="tx1"/>
                </a:solidFill>
                <a:latin typeface="Helvetica Courant (Body)"/>
              </a:rPr>
              <a:t>Se estima que e</a:t>
            </a:r>
            <a:r>
              <a:rPr lang="x-none" noProof="0" dirty="0">
                <a:solidFill>
                  <a:schemeClr val="tx1"/>
                </a:solidFill>
                <a:latin typeface="Helvetica Courant (Body)"/>
              </a:rPr>
              <a:t>l sector de la educación </a:t>
            </a:r>
            <a:r>
              <a:rPr lang="es-AR" noProof="0" dirty="0">
                <a:solidFill>
                  <a:schemeClr val="tx1"/>
                </a:solidFill>
                <a:latin typeface="Helvetica Courant (Body)"/>
              </a:rPr>
              <a:t>superior </a:t>
            </a:r>
            <a:r>
              <a:rPr lang="x-none" noProof="0" dirty="0">
                <a:solidFill>
                  <a:schemeClr val="tx1"/>
                </a:solidFill>
                <a:latin typeface="Helvetica Courant (Body)"/>
              </a:rPr>
              <a:t>en Canadá (</a:t>
            </a:r>
            <a:r>
              <a:rPr lang="es-ES_tradnl" noProof="0" dirty="0">
                <a:solidFill>
                  <a:schemeClr val="tx1"/>
                </a:solidFill>
                <a:latin typeface="Helvetica Courant (Body)"/>
              </a:rPr>
              <a:t>politécnicos </a:t>
            </a:r>
            <a:r>
              <a:rPr lang="x-none" noProof="0" dirty="0">
                <a:solidFill>
                  <a:schemeClr val="tx1"/>
                </a:solidFill>
                <a:latin typeface="Helvetica Courant (Body)"/>
              </a:rPr>
              <a:t>y universidades</a:t>
            </a:r>
            <a:r>
              <a:rPr lang="x-none" baseline="0" noProof="0" dirty="0">
                <a:solidFill>
                  <a:schemeClr val="tx1"/>
                </a:solidFill>
                <a:latin typeface="Helvetica Courant (Body)"/>
              </a:rPr>
              <a:t>) realizan </a:t>
            </a:r>
            <a:r>
              <a:rPr lang="es-ES_tradnl" baseline="0" noProof="0" dirty="0">
                <a:solidFill>
                  <a:schemeClr val="tx1"/>
                </a:solidFill>
                <a:latin typeface="Helvetica Courant (Body)"/>
              </a:rPr>
              <a:t>el </a:t>
            </a:r>
            <a:r>
              <a:rPr lang="x-none" baseline="0" noProof="0" dirty="0">
                <a:solidFill>
                  <a:schemeClr val="tx1"/>
                </a:solidFill>
                <a:latin typeface="Helvetica Courant (Body)"/>
              </a:rPr>
              <a:t>38 % de toda la I+D en Canadá.</a:t>
            </a:r>
            <a:endParaRPr lang="x-none" noProof="0" dirty="0">
              <a:solidFill>
                <a:schemeClr val="tx1"/>
              </a:solidFill>
              <a:latin typeface="Helvetica Courant (Body)"/>
            </a:endParaRPr>
          </a:p>
          <a:p>
            <a:pPr marL="0" marR="0" indent="0" algn="l" defTabSz="914400" rtl="0" eaLnBrk="1" fontAlgn="auto" latinLnBrk="0" hangingPunct="1">
              <a:lnSpc>
                <a:spcPct val="100000"/>
              </a:lnSpc>
              <a:spcBef>
                <a:spcPts val="0"/>
              </a:spcBef>
              <a:spcAft>
                <a:spcPts val="0"/>
              </a:spcAft>
              <a:buClrTx/>
              <a:buSzTx/>
              <a:buFontTx/>
              <a:buNone/>
              <a:tabLst/>
              <a:defRPr/>
            </a:pPr>
            <a:r>
              <a:rPr lang="x-none" sz="1200" b="0" u="sng" noProof="0" dirty="0">
                <a:solidFill>
                  <a:schemeClr val="tx1"/>
                </a:solidFill>
                <a:effectLst/>
                <a:latin typeface="Helvetica Courant (Body)"/>
                <a:ea typeface="+mn-ea"/>
                <a:cs typeface="+mn-cs"/>
                <a:sym typeface="Helvetica Courant"/>
                <a:hlinkClick r:id="rId3"/>
              </a:rPr>
              <a:t>http://stats.oecd.org/Index.aspx?DataSetCode=GERD_FUNDS</a:t>
            </a:r>
            <a:endParaRPr lang="x-none" b="0" noProof="0" dirty="0">
              <a:solidFill>
                <a:schemeClr val="tx1"/>
              </a:solidFill>
              <a:latin typeface="Helvetica Courant (Body)"/>
            </a:endParaRPr>
          </a:p>
          <a:p>
            <a:pPr>
              <a:spcBef>
                <a:spcPts val="0"/>
              </a:spcBef>
            </a:pPr>
            <a:r>
              <a:rPr lang="x-none" noProof="0" dirty="0">
                <a:solidFill>
                  <a:schemeClr val="tx1"/>
                </a:solidFill>
                <a:latin typeface="Helvetica Courant (Body)"/>
              </a:rPr>
              <a:t/>
            </a:r>
            <a:br>
              <a:rPr lang="x-none" noProof="0" dirty="0">
                <a:solidFill>
                  <a:schemeClr val="tx1"/>
                </a:solidFill>
                <a:latin typeface="Helvetica Courant (Body)"/>
              </a:rPr>
            </a:br>
            <a:r>
              <a:rPr lang="x-none" sz="1200" b="0" i="0" kern="1200" noProof="0" dirty="0">
                <a:solidFill>
                  <a:schemeClr val="tx1"/>
                </a:solidFill>
                <a:effectLst/>
                <a:latin typeface="Helvetica Courant (Body)"/>
                <a:ea typeface="+mn-ea"/>
                <a:cs typeface="+mn-cs"/>
              </a:rPr>
              <a:t>L</a:t>
            </a:r>
            <a:r>
              <a:rPr lang="es-ES_tradnl" sz="1200" b="0" i="0" kern="1200" noProof="0" dirty="0">
                <a:solidFill>
                  <a:schemeClr val="tx1"/>
                </a:solidFill>
                <a:effectLst/>
                <a:latin typeface="Helvetica Courant (Body)"/>
                <a:ea typeface="+mn-ea"/>
                <a:cs typeface="+mn-cs"/>
              </a:rPr>
              <a:t>as escuelas técnicas </a:t>
            </a:r>
            <a:r>
              <a:rPr lang="x-none" sz="1200" b="0" i="0" kern="1200" noProof="0" dirty="0">
                <a:solidFill>
                  <a:schemeClr val="tx1"/>
                </a:solidFill>
                <a:effectLst/>
                <a:latin typeface="Helvetica Courant (Body)"/>
                <a:ea typeface="+mn-ea"/>
                <a:cs typeface="+mn-cs"/>
              </a:rPr>
              <a:t>y las universidades están incluid</a:t>
            </a:r>
            <a:r>
              <a:rPr lang="en-CA" sz="1200" b="0" i="0" kern="1200" noProof="0" dirty="0">
                <a:solidFill>
                  <a:schemeClr val="tx1"/>
                </a:solidFill>
                <a:effectLst/>
                <a:latin typeface="Helvetica Courant (Body)"/>
                <a:ea typeface="+mn-ea"/>
                <a:cs typeface="+mn-cs"/>
              </a:rPr>
              <a:t>a</a:t>
            </a:r>
            <a:r>
              <a:rPr lang="x-none" sz="1200" b="0" i="0" kern="1200" noProof="0" dirty="0">
                <a:solidFill>
                  <a:schemeClr val="tx1"/>
                </a:solidFill>
                <a:effectLst/>
                <a:latin typeface="Helvetica Courant (Body)"/>
                <a:ea typeface="+mn-ea"/>
                <a:cs typeface="+mn-cs"/>
              </a:rPr>
              <a:t>s en la definición de la OCDE de "educación superior": http://stats.oecd.org/glossary/detail.asp?ID=2315 </a:t>
            </a:r>
          </a:p>
          <a:p>
            <a:pPr>
              <a:spcBef>
                <a:spcPts val="0"/>
              </a:spcBef>
            </a:pPr>
            <a:r>
              <a:rPr lang="x-none" sz="1200" b="0" i="0" kern="1200" noProof="0" dirty="0">
                <a:solidFill>
                  <a:schemeClr val="tx1"/>
                </a:solidFill>
                <a:effectLst/>
                <a:latin typeface="Helvetica Courant (Body)"/>
                <a:ea typeface="+mn-ea"/>
                <a:cs typeface="+mn-cs"/>
              </a:rPr>
              <a:t> </a:t>
            </a:r>
            <a:endParaRPr lang="x-none" noProof="0" dirty="0">
              <a:solidFill>
                <a:schemeClr val="tx1"/>
              </a:solidFill>
              <a:latin typeface="Helvetica Courant (Body)"/>
            </a:endParaRPr>
          </a:p>
          <a:p>
            <a:pPr>
              <a:spcBef>
                <a:spcPts val="0"/>
              </a:spcBef>
            </a:pPr>
            <a:r>
              <a:rPr lang="x-none" noProof="0" dirty="0">
                <a:solidFill>
                  <a:schemeClr val="tx1"/>
                </a:solidFill>
                <a:latin typeface="Helvetica Courant (Body)"/>
              </a:rPr>
              <a:t>Además, las instituciones</a:t>
            </a:r>
            <a:r>
              <a:rPr lang="x-none" baseline="0" noProof="0" dirty="0">
                <a:solidFill>
                  <a:schemeClr val="tx1"/>
                </a:solidFill>
                <a:latin typeface="Helvetica Courant (Body)"/>
              </a:rPr>
              <a:t> postsecundarias </a:t>
            </a:r>
            <a:r>
              <a:rPr lang="x-none" noProof="0" dirty="0">
                <a:solidFill>
                  <a:schemeClr val="tx1"/>
                </a:solidFill>
                <a:latin typeface="Helvetica Courant (Body)"/>
              </a:rPr>
              <a:t>canadienses</a:t>
            </a:r>
            <a:r>
              <a:rPr lang="x-none" baseline="0" noProof="0" dirty="0">
                <a:solidFill>
                  <a:schemeClr val="tx1"/>
                </a:solidFill>
                <a:latin typeface="Helvetica Courant (Body)"/>
              </a:rPr>
              <a:t> ofrecen excelentes instalaciones, desde bibliotecas en línea e instalaciones deportivas de categoría olímpica hasta salas de concierto y galerías de arte públicas.</a:t>
            </a:r>
            <a:endParaRPr lang="x-none" noProof="0" dirty="0">
              <a:solidFill>
                <a:schemeClr val="tx1"/>
              </a:solidFill>
              <a:latin typeface="Helvetica Courant (Body)"/>
            </a:endParaRPr>
          </a:p>
          <a:p>
            <a:pPr>
              <a:spcBef>
                <a:spcPts val="0"/>
              </a:spcBef>
              <a:defRPr b="1"/>
            </a:pPr>
            <a:endParaRPr lang="x-none" noProof="0" dirty="0">
              <a:solidFill>
                <a:schemeClr val="tx1"/>
              </a:solidFill>
              <a:latin typeface="Helvetica Courant (Body)"/>
            </a:endParaRPr>
          </a:p>
          <a:p>
            <a:pPr>
              <a:spcBef>
                <a:spcPts val="0"/>
              </a:spcBef>
              <a:buSzPct val="100000"/>
              <a:buChar char="•"/>
            </a:pPr>
            <a:r>
              <a:rPr lang="x-none" noProof="0" dirty="0">
                <a:solidFill>
                  <a:schemeClr val="tx1"/>
                </a:solidFill>
                <a:latin typeface="Helvetica Courant (Body)"/>
              </a:rPr>
              <a:t> </a:t>
            </a:r>
            <a:r>
              <a:rPr lang="en-CA" noProof="0" dirty="0">
                <a:solidFill>
                  <a:schemeClr val="tx1"/>
                </a:solidFill>
                <a:latin typeface="Helvetica Courant (Body)"/>
              </a:rPr>
              <a:t>3</a:t>
            </a:r>
            <a:r>
              <a:rPr lang="x-none" noProof="0" dirty="0">
                <a:solidFill>
                  <a:schemeClr val="tx1"/>
                </a:solidFill>
                <a:latin typeface="Helvetica Courant (Body)"/>
              </a:rPr>
              <a:t> universidades canadienses </a:t>
            </a:r>
            <a:r>
              <a:rPr lang="es-ES_tradnl" noProof="0" dirty="0">
                <a:solidFill>
                  <a:schemeClr val="tx1"/>
                </a:solidFill>
                <a:latin typeface="Helvetica Courant (Body)"/>
              </a:rPr>
              <a:t>estuvieron e</a:t>
            </a:r>
            <a:r>
              <a:rPr lang="x-none" noProof="0" dirty="0">
                <a:solidFill>
                  <a:schemeClr val="tx1"/>
                </a:solidFill>
                <a:latin typeface="Helvetica Courant (Body)"/>
              </a:rPr>
              <a:t>ntre</a:t>
            </a:r>
            <a:r>
              <a:rPr lang="x-none" baseline="0" noProof="0" dirty="0">
                <a:solidFill>
                  <a:schemeClr val="tx1"/>
                </a:solidFill>
                <a:latin typeface="Helvetica Courant (Body)"/>
              </a:rPr>
              <a:t> las 50 mejores en la</a:t>
            </a:r>
            <a:r>
              <a:rPr lang="es-ES_tradnl" baseline="0" noProof="0" dirty="0">
                <a:solidFill>
                  <a:schemeClr val="tx1"/>
                </a:solidFill>
                <a:latin typeface="Helvetica Courant (Body)"/>
              </a:rPr>
              <a:t> clasificación</a:t>
            </a:r>
            <a:r>
              <a:rPr lang="x-none" baseline="0" noProof="0" dirty="0">
                <a:solidFill>
                  <a:schemeClr val="tx1"/>
                </a:solidFill>
                <a:latin typeface="Helvetica Courant (Body)"/>
              </a:rPr>
              <a:t> </a:t>
            </a:r>
            <a:r>
              <a:rPr lang="en-CA" i="1" baseline="0" noProof="0" dirty="0">
                <a:solidFill>
                  <a:schemeClr val="tx1"/>
                </a:solidFill>
                <a:latin typeface="Helvetica Courant (Body)"/>
              </a:rPr>
              <a:t>QS World University Ranking </a:t>
            </a:r>
            <a:r>
              <a:rPr lang="x-none" baseline="0" noProof="0" dirty="0">
                <a:solidFill>
                  <a:schemeClr val="tx1"/>
                </a:solidFill>
                <a:latin typeface="Helvetica Courant (Body)"/>
              </a:rPr>
              <a:t>de 201</a:t>
            </a:r>
            <a:r>
              <a:rPr lang="es-AR" baseline="0" noProof="0" dirty="0">
                <a:solidFill>
                  <a:schemeClr val="tx1"/>
                </a:solidFill>
                <a:latin typeface="Helvetica Courant (Body)"/>
              </a:rPr>
              <a:t>8</a:t>
            </a:r>
            <a:r>
              <a:rPr lang="x-none" baseline="0" noProof="0" dirty="0">
                <a:solidFill>
                  <a:schemeClr val="tx1"/>
                </a:solidFill>
                <a:latin typeface="Helvetica Courant (Body)"/>
              </a:rPr>
              <a:t>.</a:t>
            </a:r>
            <a:endParaRPr lang="x-none" noProof="0" dirty="0">
              <a:solidFill>
                <a:schemeClr val="tx1"/>
              </a:solidFill>
              <a:latin typeface="Helvetica Courant (Body)"/>
            </a:endParaRPr>
          </a:p>
          <a:p>
            <a:pPr>
              <a:spcBef>
                <a:spcPts val="0"/>
              </a:spcBef>
              <a:buSzPct val="100000"/>
              <a:buChar char="•"/>
            </a:pPr>
            <a:r>
              <a:rPr lang="x-none" noProof="0" dirty="0">
                <a:solidFill>
                  <a:schemeClr val="tx1"/>
                </a:solidFill>
                <a:latin typeface="Helvetica Courant (Body)"/>
              </a:rPr>
              <a:t> 4 universidades</a:t>
            </a:r>
            <a:r>
              <a:rPr lang="x-none" baseline="0" noProof="0" dirty="0">
                <a:solidFill>
                  <a:schemeClr val="tx1"/>
                </a:solidFill>
                <a:latin typeface="Helvetica Courant (Body)"/>
              </a:rPr>
              <a:t> canadienses </a:t>
            </a:r>
            <a:r>
              <a:rPr lang="es-ES_tradnl" baseline="0" noProof="0" dirty="0">
                <a:solidFill>
                  <a:schemeClr val="tx1"/>
                </a:solidFill>
                <a:latin typeface="Helvetica Courant (Body)"/>
              </a:rPr>
              <a:t>estuvieron </a:t>
            </a:r>
            <a:r>
              <a:rPr lang="x-none" baseline="0" noProof="0" dirty="0">
                <a:solidFill>
                  <a:schemeClr val="tx1"/>
                </a:solidFill>
                <a:latin typeface="Helvetica Courant (Body)"/>
              </a:rPr>
              <a:t>entre las 100 mejores en la </a:t>
            </a:r>
            <a:r>
              <a:rPr lang="es-ES_tradnl" baseline="0" noProof="0" dirty="0">
                <a:solidFill>
                  <a:schemeClr val="tx1"/>
                </a:solidFill>
                <a:latin typeface="Helvetica Courant (Body)"/>
              </a:rPr>
              <a:t>clasificación </a:t>
            </a:r>
            <a:r>
              <a:rPr lang="x-none" i="1" baseline="0" noProof="0" dirty="0">
                <a:solidFill>
                  <a:schemeClr val="tx1"/>
                </a:solidFill>
                <a:latin typeface="Helvetica Courant (Body)"/>
              </a:rPr>
              <a:t>ARWU Shangai Ranking</a:t>
            </a:r>
            <a:r>
              <a:rPr lang="x-none" baseline="0" noProof="0" dirty="0">
                <a:solidFill>
                  <a:schemeClr val="tx1"/>
                </a:solidFill>
                <a:latin typeface="Helvetica Courant (Body)"/>
              </a:rPr>
              <a:t> de 201</a:t>
            </a:r>
            <a:r>
              <a:rPr lang="es-AR" baseline="0" noProof="0" dirty="0">
                <a:solidFill>
                  <a:schemeClr val="tx1"/>
                </a:solidFill>
                <a:latin typeface="Helvetica Courant (Body)"/>
              </a:rPr>
              <a:t>8</a:t>
            </a:r>
            <a:r>
              <a:rPr lang="x-none" baseline="0" noProof="0" dirty="0">
                <a:solidFill>
                  <a:schemeClr val="tx1"/>
                </a:solidFill>
                <a:latin typeface="Helvetica Courant (Body)"/>
              </a:rPr>
              <a:t>.</a:t>
            </a:r>
            <a:endParaRPr lang="x-none" noProof="0" dirty="0">
              <a:solidFill>
                <a:schemeClr val="tx1"/>
              </a:solidFill>
              <a:latin typeface="Helvetica Courant (Body)"/>
            </a:endParaRPr>
          </a:p>
          <a:p>
            <a:pPr>
              <a:spcBef>
                <a:spcPts val="0"/>
              </a:spcBef>
              <a:buSzPct val="100000"/>
              <a:buChar char="•"/>
            </a:pPr>
            <a:r>
              <a:rPr lang="es-AR" noProof="0" dirty="0">
                <a:solidFill>
                  <a:schemeClr val="tx1"/>
                </a:solidFill>
                <a:latin typeface="Helvetica Courant (Body)"/>
              </a:rPr>
              <a:t> 9</a:t>
            </a:r>
            <a:r>
              <a:rPr lang="x-none" noProof="0" dirty="0">
                <a:solidFill>
                  <a:schemeClr val="tx1"/>
                </a:solidFill>
                <a:latin typeface="Helvetica Courant (Body)"/>
              </a:rPr>
              <a:t> universidades canadienses </a:t>
            </a:r>
            <a:r>
              <a:rPr lang="es-ES_tradnl" noProof="0" dirty="0">
                <a:solidFill>
                  <a:schemeClr val="tx1"/>
                </a:solidFill>
                <a:latin typeface="Helvetica Courant (Body)"/>
              </a:rPr>
              <a:t>estuvieron</a:t>
            </a:r>
            <a:r>
              <a:rPr lang="es-ES_tradnl" baseline="0" noProof="0" dirty="0">
                <a:solidFill>
                  <a:schemeClr val="tx1"/>
                </a:solidFill>
                <a:latin typeface="Helvetica Courant (Body)"/>
              </a:rPr>
              <a:t> </a:t>
            </a:r>
            <a:r>
              <a:rPr lang="x-none" noProof="0" dirty="0">
                <a:solidFill>
                  <a:schemeClr val="tx1"/>
                </a:solidFill>
                <a:latin typeface="Helvetica Courant (Body)"/>
              </a:rPr>
              <a:t>entre</a:t>
            </a:r>
            <a:r>
              <a:rPr lang="x-none" baseline="0" noProof="0" dirty="0">
                <a:solidFill>
                  <a:schemeClr val="tx1"/>
                </a:solidFill>
                <a:latin typeface="Helvetica Courant (Body)"/>
              </a:rPr>
              <a:t> las </a:t>
            </a:r>
            <a:r>
              <a:rPr lang="en-CA" baseline="0" noProof="0" dirty="0">
                <a:solidFill>
                  <a:schemeClr val="tx1"/>
                </a:solidFill>
                <a:latin typeface="Helvetica Courant (Body)"/>
              </a:rPr>
              <a:t>2</a:t>
            </a:r>
            <a:r>
              <a:rPr lang="x-none" baseline="0" noProof="0" dirty="0">
                <a:solidFill>
                  <a:schemeClr val="tx1"/>
                </a:solidFill>
                <a:latin typeface="Helvetica Courant (Body)"/>
              </a:rPr>
              <a:t>00 mejores </a:t>
            </a:r>
            <a:r>
              <a:rPr lang="es-ES_tradnl" baseline="0" noProof="0" dirty="0">
                <a:solidFill>
                  <a:schemeClr val="tx1"/>
                </a:solidFill>
                <a:latin typeface="Helvetica Courant (Body)"/>
              </a:rPr>
              <a:t>según la clasificación mundial de universidades de 2018 de la</a:t>
            </a:r>
            <a:r>
              <a:rPr lang="es-MX" sz="1200" kern="0" dirty="0">
                <a:solidFill>
                  <a:schemeClr val="tx1"/>
                </a:solidFill>
                <a:latin typeface="Helvetica Courant (Body)"/>
                <a:cs typeface="Helvetica"/>
                <a:sym typeface="Helvetica"/>
              </a:rPr>
              <a:t> revista </a:t>
            </a:r>
            <a:r>
              <a:rPr lang="en-CA" sz="1200" i="1" kern="0" noProof="0" dirty="0">
                <a:solidFill>
                  <a:schemeClr val="tx1"/>
                </a:solidFill>
                <a:latin typeface="Helvetica Courant (Body)"/>
                <a:cs typeface="Helvetica"/>
                <a:sym typeface="Helvetica"/>
              </a:rPr>
              <a:t>Times</a:t>
            </a:r>
            <a:r>
              <a:rPr lang="x-none" b="0" baseline="0" noProof="0" dirty="0">
                <a:solidFill>
                  <a:schemeClr val="tx1"/>
                </a:solidFill>
                <a:latin typeface="Helvetica Courant (Body)"/>
              </a:rPr>
              <a:t>.</a:t>
            </a:r>
            <a:endParaRPr lang="x-none" b="0" noProof="0" dirty="0">
              <a:solidFill>
                <a:schemeClr val="tx1"/>
              </a:solidFill>
              <a:latin typeface="Helvetica Courant (Body)"/>
            </a:endParaRPr>
          </a:p>
          <a:p>
            <a:pPr>
              <a:spcBef>
                <a:spcPts val="0"/>
              </a:spcBef>
              <a:buSzPct val="100000"/>
              <a:buChar char="•"/>
            </a:pPr>
            <a:r>
              <a:rPr lang="x-none" noProof="0" dirty="0">
                <a:solidFill>
                  <a:schemeClr val="tx1"/>
                </a:solidFill>
                <a:latin typeface="Helvetica Courant (Body)"/>
              </a:rPr>
              <a:t> </a:t>
            </a:r>
            <a:r>
              <a:rPr lang="es-AR" noProof="0" dirty="0">
                <a:solidFill>
                  <a:schemeClr val="tx1"/>
                </a:solidFill>
                <a:latin typeface="Helvetica Courant (Body)"/>
              </a:rPr>
              <a:t>3</a:t>
            </a:r>
            <a:r>
              <a:rPr lang="x-none" noProof="0" dirty="0">
                <a:solidFill>
                  <a:schemeClr val="tx1"/>
                </a:solidFill>
                <a:latin typeface="Helvetica Courant (Body)"/>
              </a:rPr>
              <a:t> escuelas canadienses </a:t>
            </a:r>
            <a:r>
              <a:rPr lang="es-ES_tradnl" baseline="0" noProof="0" dirty="0">
                <a:solidFill>
                  <a:schemeClr val="tx1"/>
                </a:solidFill>
                <a:latin typeface="Helvetica Courant (Body)"/>
              </a:rPr>
              <a:t>estuvieron e</a:t>
            </a:r>
            <a:r>
              <a:rPr lang="x-none" baseline="0" noProof="0" dirty="0">
                <a:solidFill>
                  <a:schemeClr val="tx1"/>
                </a:solidFill>
                <a:latin typeface="Helvetica Courant (Body)"/>
              </a:rPr>
              <a:t>ntre las 100 mejores </a:t>
            </a:r>
            <a:r>
              <a:rPr lang="es-ES_tradnl" baseline="0" noProof="0" dirty="0">
                <a:solidFill>
                  <a:schemeClr val="tx1"/>
                </a:solidFill>
                <a:latin typeface="Helvetica Courant (Body)"/>
              </a:rPr>
              <a:t>escuelas de administración de empresas según </a:t>
            </a:r>
            <a:r>
              <a:rPr lang="x-none" baseline="0" noProof="0" dirty="0">
                <a:solidFill>
                  <a:schemeClr val="tx1"/>
                </a:solidFill>
                <a:latin typeface="Helvetica Courant (Body)"/>
              </a:rPr>
              <a:t>la clasificación </a:t>
            </a:r>
            <a:r>
              <a:rPr lang="es-ES_tradnl" baseline="0" noProof="0" dirty="0">
                <a:solidFill>
                  <a:schemeClr val="tx1"/>
                </a:solidFill>
                <a:latin typeface="Helvetica Courant (Body)"/>
              </a:rPr>
              <a:t>mundial </a:t>
            </a:r>
            <a:r>
              <a:rPr lang="x-none" baseline="0" noProof="0" dirty="0">
                <a:solidFill>
                  <a:schemeClr val="tx1"/>
                </a:solidFill>
                <a:latin typeface="Helvetica Courant (Body)"/>
              </a:rPr>
              <a:t>del </a:t>
            </a:r>
            <a:r>
              <a:rPr lang="x-none" i="1" baseline="0" noProof="0" dirty="0">
                <a:solidFill>
                  <a:schemeClr val="tx1"/>
                </a:solidFill>
                <a:latin typeface="Helvetica Courant (Body)"/>
              </a:rPr>
              <a:t>Financial Times</a:t>
            </a:r>
            <a:r>
              <a:rPr lang="x-none" baseline="0" noProof="0" dirty="0">
                <a:solidFill>
                  <a:schemeClr val="tx1"/>
                </a:solidFill>
                <a:latin typeface="Helvetica Courant (Body)"/>
              </a:rPr>
              <a:t> (Reino Unido) en 201</a:t>
            </a:r>
            <a:r>
              <a:rPr lang="es-AR" baseline="0" noProof="0" dirty="0">
                <a:solidFill>
                  <a:schemeClr val="tx1"/>
                </a:solidFill>
                <a:latin typeface="Helvetica Courant (Body)"/>
              </a:rPr>
              <a:t>8</a:t>
            </a:r>
            <a:r>
              <a:rPr lang="x-none" baseline="0" noProof="0" dirty="0">
                <a:solidFill>
                  <a:schemeClr val="tx1"/>
                </a:solidFill>
                <a:latin typeface="Helvetica Courant (Body)"/>
              </a:rPr>
              <a:t>.</a:t>
            </a:r>
          </a:p>
          <a:p>
            <a:pPr>
              <a:spcBef>
                <a:spcPts val="0"/>
              </a:spcBef>
              <a:buSzPct val="100000"/>
              <a:buChar char="•"/>
            </a:pPr>
            <a:r>
              <a:rPr lang="es-ES_tradnl" noProof="0" dirty="0">
                <a:solidFill>
                  <a:schemeClr val="tx1"/>
                </a:solidFill>
                <a:latin typeface="Helvetica Courant (Body)"/>
              </a:rPr>
              <a:t> </a:t>
            </a:r>
            <a:r>
              <a:rPr lang="x-none" noProof="0" dirty="0">
                <a:solidFill>
                  <a:schemeClr val="tx1"/>
                </a:solidFill>
                <a:latin typeface="Helvetica Courant (Body)"/>
              </a:rPr>
              <a:t>Los estudiantes canadienses </a:t>
            </a:r>
            <a:r>
              <a:rPr lang="es-ES_tradnl" noProof="0" dirty="0">
                <a:solidFill>
                  <a:schemeClr val="tx1"/>
                </a:solidFill>
                <a:latin typeface="Helvetica Courant (Body)"/>
              </a:rPr>
              <a:t>están constantemente </a:t>
            </a:r>
            <a:r>
              <a:rPr lang="x-none" baseline="0" noProof="0" dirty="0">
                <a:solidFill>
                  <a:schemeClr val="tx1"/>
                </a:solidFill>
                <a:latin typeface="Helvetica Courant (Body)"/>
              </a:rPr>
              <a:t>entre los mejores del mundo y </a:t>
            </a:r>
            <a:r>
              <a:rPr lang="es-ES_tradnl" baseline="0" noProof="0" dirty="0">
                <a:solidFill>
                  <a:schemeClr val="tx1"/>
                </a:solidFill>
                <a:latin typeface="Helvetica Courant (Body)"/>
              </a:rPr>
              <a:t>ocupan el</a:t>
            </a:r>
            <a:r>
              <a:rPr lang="x-none" baseline="0" noProof="0" dirty="0">
                <a:solidFill>
                  <a:schemeClr val="tx1"/>
                </a:solidFill>
                <a:latin typeface="Helvetica Courant (Body)"/>
              </a:rPr>
              <a:t> </a:t>
            </a:r>
            <a:r>
              <a:rPr lang="es-ES_tradnl" baseline="0" noProof="0" dirty="0">
                <a:solidFill>
                  <a:schemeClr val="tx1"/>
                </a:solidFill>
                <a:latin typeface="Helvetica Courant (Body)"/>
              </a:rPr>
              <a:t>7º lugar </a:t>
            </a:r>
            <a:r>
              <a:rPr lang="x-none" baseline="0" noProof="0" dirty="0">
                <a:solidFill>
                  <a:schemeClr val="tx1"/>
                </a:solidFill>
                <a:latin typeface="Helvetica Courant (Body)"/>
              </a:rPr>
              <a:t>en ciencias, </a:t>
            </a:r>
            <a:r>
              <a:rPr lang="es-ES_tradnl" baseline="0" noProof="0" dirty="0">
                <a:solidFill>
                  <a:schemeClr val="tx1"/>
                </a:solidFill>
                <a:latin typeface="Helvetica Courant (Body)"/>
              </a:rPr>
              <a:t>el</a:t>
            </a:r>
            <a:r>
              <a:rPr lang="x-none" baseline="0" noProof="0" dirty="0">
                <a:solidFill>
                  <a:schemeClr val="tx1"/>
                </a:solidFill>
                <a:latin typeface="Helvetica Courant (Body)"/>
              </a:rPr>
              <a:t> 2</a:t>
            </a:r>
            <a:r>
              <a:rPr lang="es-ES_tradnl" baseline="0" noProof="0" dirty="0">
                <a:solidFill>
                  <a:schemeClr val="tx1"/>
                </a:solidFill>
                <a:latin typeface="Helvetica Courant (Body)"/>
              </a:rPr>
              <a:t>º lugar</a:t>
            </a:r>
            <a:r>
              <a:rPr lang="x-none" baseline="0" noProof="0" dirty="0">
                <a:solidFill>
                  <a:schemeClr val="tx1"/>
                </a:solidFill>
                <a:latin typeface="Helvetica Courant (Body)"/>
              </a:rPr>
              <a:t> en lectura y </a:t>
            </a:r>
            <a:r>
              <a:rPr lang="es-ES_tradnl" baseline="0" noProof="0" dirty="0">
                <a:solidFill>
                  <a:schemeClr val="tx1"/>
                </a:solidFill>
                <a:latin typeface="Helvetica Courant (Body)"/>
              </a:rPr>
              <a:t>el </a:t>
            </a:r>
            <a:r>
              <a:rPr lang="x-none" baseline="0" noProof="0" dirty="0">
                <a:solidFill>
                  <a:schemeClr val="tx1"/>
                </a:solidFill>
                <a:latin typeface="Helvetica Courant (Body)"/>
              </a:rPr>
              <a:t>10</a:t>
            </a:r>
            <a:r>
              <a:rPr lang="es-ES_tradnl" baseline="0" noProof="0" dirty="0">
                <a:solidFill>
                  <a:schemeClr val="tx1"/>
                </a:solidFill>
                <a:latin typeface="Helvetica Courant (Body)"/>
              </a:rPr>
              <a:t>º lugar</a:t>
            </a:r>
            <a:r>
              <a:rPr lang="x-none" baseline="0" noProof="0" dirty="0">
                <a:solidFill>
                  <a:schemeClr val="tx1"/>
                </a:solidFill>
                <a:latin typeface="Helvetica Courant (Body)"/>
              </a:rPr>
              <a:t> en matemáticas</a:t>
            </a:r>
            <a:r>
              <a:rPr lang="en-CA" baseline="0" noProof="0" dirty="0">
                <a:solidFill>
                  <a:schemeClr val="tx1"/>
                </a:solidFill>
                <a:latin typeface="Helvetica Courant (Body)"/>
              </a:rPr>
              <a:t> (OCDE, PISA 2015)</a:t>
            </a:r>
            <a:r>
              <a:rPr lang="x-none" baseline="0" noProof="0" dirty="0">
                <a:solidFill>
                  <a:schemeClr val="tx1"/>
                </a:solidFill>
                <a:latin typeface="Helvetica Courant (Body)"/>
              </a:rPr>
              <a:t>.</a:t>
            </a:r>
            <a:endParaRPr lang="x-none" noProof="0" dirty="0">
              <a:solidFill>
                <a:schemeClr val="tx1"/>
              </a:solidFill>
              <a:latin typeface="Helvetica Courant (Body)"/>
            </a:endParaRPr>
          </a:p>
          <a:p>
            <a:pPr>
              <a:spcBef>
                <a:spcPts val="0"/>
              </a:spcBef>
            </a:pPr>
            <a:endParaRPr lang="x-none" noProof="0" dirty="0">
              <a:solidFill>
                <a:schemeClr val="tx1"/>
              </a:solidFill>
              <a:latin typeface="Helvetica Courant (Body)"/>
            </a:endParaRPr>
          </a:p>
          <a:p>
            <a:pPr>
              <a:spcBef>
                <a:spcPts val="0"/>
              </a:spcBef>
            </a:pPr>
            <a:endParaRPr lang="x-none" noProof="0" dirty="0">
              <a:solidFill>
                <a:schemeClr val="tx1"/>
              </a:solidFill>
              <a:latin typeface="Helvetica Courant (Body)"/>
            </a:endParaRPr>
          </a:p>
          <a:p>
            <a:pPr>
              <a:spcBef>
                <a:spcPts val="0"/>
              </a:spcBef>
            </a:pPr>
            <a:r>
              <a:rPr lang="x-none" noProof="0" dirty="0">
                <a:solidFill>
                  <a:schemeClr val="tx1"/>
                </a:solidFill>
                <a:latin typeface="Helvetica Courant (Body)"/>
              </a:rPr>
              <a:t>Es importante saber que no existen clasificaciones oficiales de las universidades canadienses. </a:t>
            </a:r>
            <a:r>
              <a:rPr lang="es-ES_tradnl" noProof="0" dirty="0">
                <a:solidFill>
                  <a:schemeClr val="tx1"/>
                </a:solidFill>
                <a:latin typeface="Helvetica Courant (Body)"/>
              </a:rPr>
              <a:t>Sin embargo, sí </a:t>
            </a:r>
            <a:r>
              <a:rPr lang="x-none" noProof="0" dirty="0">
                <a:solidFill>
                  <a:schemeClr val="tx1"/>
                </a:solidFill>
                <a:latin typeface="Helvetica Courant (Body)"/>
              </a:rPr>
              <a:t>existen algunas clasificaciones </a:t>
            </a:r>
            <a:r>
              <a:rPr lang="es-ES_tradnl" noProof="0" dirty="0">
                <a:solidFill>
                  <a:schemeClr val="tx1"/>
                </a:solidFill>
                <a:latin typeface="Helvetica Courant (Body)"/>
              </a:rPr>
              <a:t>de las facultades</a:t>
            </a:r>
            <a:r>
              <a:rPr lang="es-ES_tradnl" baseline="0" noProof="0" dirty="0">
                <a:solidFill>
                  <a:schemeClr val="tx1"/>
                </a:solidFill>
                <a:latin typeface="Helvetica Courant (Body)"/>
              </a:rPr>
              <a:t> canadienses</a:t>
            </a:r>
            <a:r>
              <a:rPr lang="x-none" noProof="0" dirty="0">
                <a:solidFill>
                  <a:schemeClr val="tx1"/>
                </a:solidFill>
                <a:latin typeface="Helvetica Courant (Body)"/>
              </a:rPr>
              <a:t> (</a:t>
            </a:r>
            <a:r>
              <a:rPr lang="es-ES_tradnl" noProof="0" dirty="0">
                <a:solidFill>
                  <a:schemeClr val="tx1"/>
                </a:solidFill>
                <a:latin typeface="Helvetica Courant (Body)"/>
              </a:rPr>
              <a:t>un ejemplo es </a:t>
            </a:r>
            <a:r>
              <a:rPr lang="x-none" noProof="0" dirty="0">
                <a:solidFill>
                  <a:schemeClr val="tx1"/>
                </a:solidFill>
                <a:latin typeface="Helvetica Courant (Body)"/>
              </a:rPr>
              <a:t>la revista </a:t>
            </a:r>
            <a:r>
              <a:rPr lang="x-none" i="1" noProof="0" dirty="0">
                <a:solidFill>
                  <a:schemeClr val="tx1"/>
                </a:solidFill>
                <a:latin typeface="Helvetica Courant (Body)"/>
              </a:rPr>
              <a:t>Canadian Lawyer</a:t>
            </a:r>
            <a:r>
              <a:rPr lang="es-ES_tradnl" i="0" noProof="0" dirty="0">
                <a:solidFill>
                  <a:schemeClr val="tx1"/>
                </a:solidFill>
                <a:latin typeface="Helvetica Courant (Body)"/>
              </a:rPr>
              <a:t>, que</a:t>
            </a:r>
            <a:r>
              <a:rPr lang="x-none" i="0" noProof="0" dirty="0">
                <a:solidFill>
                  <a:schemeClr val="tx1"/>
                </a:solidFill>
                <a:latin typeface="Helvetica Courant (Body)"/>
              </a:rPr>
              <a:t> </a:t>
            </a:r>
            <a:r>
              <a:rPr lang="x-none" noProof="0" dirty="0">
                <a:solidFill>
                  <a:schemeClr val="tx1"/>
                </a:solidFill>
                <a:latin typeface="Helvetica Courant (Body)"/>
              </a:rPr>
              <a:t>clasifica las facultades de </a:t>
            </a:r>
            <a:r>
              <a:rPr lang="es-ES_tradnl" noProof="0" dirty="0">
                <a:solidFill>
                  <a:schemeClr val="tx1"/>
                </a:solidFill>
                <a:latin typeface="Helvetica Courant (Body)"/>
              </a:rPr>
              <a:t>D</a:t>
            </a:r>
            <a:r>
              <a:rPr lang="x-none" noProof="0" dirty="0">
                <a:solidFill>
                  <a:schemeClr val="tx1"/>
                </a:solidFill>
                <a:latin typeface="Helvetica Courant (Body)"/>
              </a:rPr>
              <a:t>erecho del país)</a:t>
            </a:r>
            <a:r>
              <a:rPr lang="es-ES_tradnl" noProof="0" dirty="0">
                <a:solidFill>
                  <a:schemeClr val="tx1"/>
                </a:solidFill>
                <a:latin typeface="Helvetica Courant (Body)"/>
              </a:rPr>
              <a:t>.</a:t>
            </a:r>
            <a:endParaRPr lang="x-none" noProof="0" dirty="0">
              <a:solidFill>
                <a:schemeClr val="tx1"/>
              </a:solidFill>
              <a:latin typeface="Helvetica Courant (Body)"/>
            </a:endParaRPr>
          </a:p>
          <a:p>
            <a:pPr>
              <a:spcBef>
                <a:spcPts val="0"/>
              </a:spcBef>
              <a:defRPr b="1" i="1"/>
            </a:pPr>
            <a:r>
              <a:rPr lang="es-ES_tradnl" b="0" noProof="0" dirty="0">
                <a:solidFill>
                  <a:schemeClr val="tx1"/>
                </a:solidFill>
                <a:latin typeface="Helvetica Courant (Body)"/>
              </a:rPr>
              <a:t/>
            </a:r>
            <a:br>
              <a:rPr lang="es-ES_tradnl" b="0" noProof="0" dirty="0">
                <a:solidFill>
                  <a:schemeClr val="tx1"/>
                </a:solidFill>
                <a:latin typeface="Helvetica Courant (Body)"/>
              </a:rPr>
            </a:br>
            <a:r>
              <a:rPr lang="x-none" b="0" noProof="0" dirty="0">
                <a:solidFill>
                  <a:schemeClr val="tx1"/>
                </a:solidFill>
                <a:latin typeface="Helvetica Courant (Body)"/>
              </a:rPr>
              <a:t>Puede que se haya oído hablar de la clasificación de universidades </a:t>
            </a:r>
            <a:r>
              <a:rPr lang="es-ES_tradnl" b="0" noProof="0" dirty="0">
                <a:solidFill>
                  <a:schemeClr val="tx1"/>
                </a:solidFill>
                <a:latin typeface="Helvetica Courant (Body)"/>
              </a:rPr>
              <a:t>que</a:t>
            </a:r>
            <a:r>
              <a:rPr lang="es-ES_tradnl" b="0" baseline="0" noProof="0" dirty="0">
                <a:solidFill>
                  <a:schemeClr val="tx1"/>
                </a:solidFill>
                <a:latin typeface="Helvetica Courant (Body)"/>
              </a:rPr>
              <a:t> efectúa</a:t>
            </a:r>
            <a:r>
              <a:rPr lang="x-none" b="0" noProof="0" dirty="0">
                <a:solidFill>
                  <a:schemeClr val="tx1"/>
                </a:solidFill>
                <a:latin typeface="Helvetica Courant (Body)"/>
              </a:rPr>
              <a:t> la revista </a:t>
            </a:r>
            <a:r>
              <a:rPr lang="x-none" b="0" baseline="0" noProof="0" dirty="0">
                <a:solidFill>
                  <a:schemeClr val="tx1"/>
                </a:solidFill>
                <a:latin typeface="Helvetica Courant (Body)"/>
              </a:rPr>
              <a:t>Maclean. Las clasificaciones de Maclean constituyen puntos de vista no oficiales </a:t>
            </a:r>
            <a:r>
              <a:rPr lang="es-ES_tradnl" b="0" baseline="0" noProof="0" dirty="0">
                <a:solidFill>
                  <a:schemeClr val="tx1"/>
                </a:solidFill>
                <a:latin typeface="Helvetica Courant (Body)"/>
              </a:rPr>
              <a:t>emitidos por </a:t>
            </a:r>
            <a:r>
              <a:rPr lang="x-none" b="0" baseline="0" noProof="0" dirty="0">
                <a:solidFill>
                  <a:schemeClr val="tx1"/>
                </a:solidFill>
                <a:latin typeface="Helvetica Courant (Body)"/>
              </a:rPr>
              <a:t>una empresa de medios de comunicación privada</a:t>
            </a:r>
            <a:r>
              <a:rPr lang="es-ES_tradnl" b="0" baseline="0" noProof="0" dirty="0">
                <a:solidFill>
                  <a:schemeClr val="tx1"/>
                </a:solidFill>
                <a:latin typeface="Helvetica Courant (Body)"/>
              </a:rPr>
              <a:t>; </a:t>
            </a:r>
            <a:r>
              <a:rPr lang="x-none" b="0" baseline="0" noProof="0" dirty="0">
                <a:solidFill>
                  <a:schemeClr val="tx1"/>
                </a:solidFill>
                <a:latin typeface="Helvetica Courant (Body)"/>
              </a:rPr>
              <a:t>son de naturaleza general y no por facultades. </a:t>
            </a:r>
          </a:p>
          <a:p>
            <a:pPr>
              <a:spcBef>
                <a:spcPts val="0"/>
              </a:spcBef>
              <a:defRPr b="1" i="1"/>
            </a:pPr>
            <a:r>
              <a:rPr lang="x-none" b="0" baseline="0" noProof="0" dirty="0">
                <a:solidFill>
                  <a:schemeClr val="tx1"/>
                </a:solidFill>
                <a:latin typeface="Helvetica Courant (Body)"/>
              </a:rPr>
              <a:t>El Gobierno de Canadá no avala oficialmente la clasificación de universidades de </a:t>
            </a:r>
            <a:r>
              <a:rPr lang="es-ES_tradnl" b="0" baseline="0" noProof="0" dirty="0">
                <a:solidFill>
                  <a:schemeClr val="tx1"/>
                </a:solidFill>
                <a:latin typeface="Helvetica Courant (Body)"/>
              </a:rPr>
              <a:t>la revista </a:t>
            </a:r>
            <a:r>
              <a:rPr lang="x-none" b="0" baseline="0" noProof="0" dirty="0">
                <a:solidFill>
                  <a:schemeClr val="tx1"/>
                </a:solidFill>
                <a:latin typeface="Helvetica Courant (Body)"/>
              </a:rPr>
              <a:t>Maclean. De hecho, algunas universidades no participan debido a sus dudas </a:t>
            </a:r>
            <a:r>
              <a:rPr lang="es-ES_tradnl" b="0" baseline="0" noProof="0" dirty="0">
                <a:solidFill>
                  <a:schemeClr val="tx1"/>
                </a:solidFill>
                <a:latin typeface="Helvetica Courant (Body)"/>
              </a:rPr>
              <a:t>sobre</a:t>
            </a:r>
            <a:r>
              <a:rPr lang="x-none" b="0" baseline="0" noProof="0" dirty="0">
                <a:solidFill>
                  <a:schemeClr val="tx1"/>
                </a:solidFill>
                <a:latin typeface="Helvetica Courant (Body)"/>
              </a:rPr>
              <a:t> la recopilación y la evaluación de los datos. Es importante explicar que la calidad de la educación es alta </a:t>
            </a:r>
            <a:r>
              <a:rPr lang="es-ES_tradnl" b="0" baseline="0" noProof="0" dirty="0">
                <a:solidFill>
                  <a:schemeClr val="tx1"/>
                </a:solidFill>
                <a:latin typeface="Helvetica Courant (Body)"/>
              </a:rPr>
              <a:t>en todos los puntos del </a:t>
            </a:r>
            <a:r>
              <a:rPr lang="x-none" b="0" baseline="0" noProof="0" dirty="0">
                <a:solidFill>
                  <a:schemeClr val="tx1"/>
                </a:solidFill>
                <a:latin typeface="Helvetica Courant (Body)"/>
              </a:rPr>
              <a:t>país y que los estudiantes deben </a:t>
            </a:r>
            <a:r>
              <a:rPr lang="es-ES_tradnl" b="0" baseline="0" noProof="0" dirty="0">
                <a:solidFill>
                  <a:schemeClr val="tx1"/>
                </a:solidFill>
                <a:latin typeface="Helvetica Courant (Body)"/>
              </a:rPr>
              <a:t>hacer su elección basándose en el programa de licenciatura que </a:t>
            </a:r>
            <a:r>
              <a:rPr lang="x-none" b="0" baseline="0" noProof="0" dirty="0">
                <a:solidFill>
                  <a:schemeClr val="tx1"/>
                </a:solidFill>
                <a:latin typeface="Helvetica Courant (Body)"/>
              </a:rPr>
              <a:t>mejor respond</a:t>
            </a:r>
            <a:r>
              <a:rPr lang="es-ES_tradnl" b="0" baseline="0" noProof="0" dirty="0">
                <a:solidFill>
                  <a:schemeClr val="tx1"/>
                </a:solidFill>
                <a:latin typeface="Helvetica Courant (Body)"/>
              </a:rPr>
              <a:t>a</a:t>
            </a:r>
            <a:r>
              <a:rPr lang="x-none" b="0" baseline="0" noProof="0" dirty="0">
                <a:solidFill>
                  <a:schemeClr val="tx1"/>
                </a:solidFill>
                <a:latin typeface="Helvetica Courant (Body)"/>
              </a:rPr>
              <a:t> a sus </a:t>
            </a:r>
            <a:r>
              <a:rPr lang="es-ES_tradnl" b="0" baseline="0" noProof="0" dirty="0">
                <a:solidFill>
                  <a:schemeClr val="tx1"/>
                </a:solidFill>
                <a:latin typeface="Helvetica Courant (Body)"/>
              </a:rPr>
              <a:t>propios </a:t>
            </a:r>
            <a:r>
              <a:rPr lang="x-none" b="0" baseline="0" noProof="0" dirty="0">
                <a:solidFill>
                  <a:schemeClr val="tx1"/>
                </a:solidFill>
                <a:latin typeface="Helvetica Courant (Body)"/>
              </a:rPr>
              <a:t>intereses.</a:t>
            </a:r>
          </a:p>
          <a:p>
            <a:pPr>
              <a:spcBef>
                <a:spcPts val="0"/>
              </a:spcBef>
              <a:defRPr b="1" i="1"/>
            </a:pPr>
            <a:endParaRPr lang="x-none" b="0" baseline="0" noProof="0" dirty="0">
              <a:solidFill>
                <a:schemeClr val="tx1"/>
              </a:solidFill>
              <a:latin typeface="Helvetica Courant (Body)"/>
            </a:endParaRPr>
          </a:p>
          <a:p>
            <a:pPr>
              <a:spcBef>
                <a:spcPts val="0"/>
              </a:spcBef>
              <a:defRPr b="1" i="1"/>
            </a:pPr>
            <a:r>
              <a:rPr lang="x-none" b="0" i="0" baseline="0" noProof="0" dirty="0">
                <a:solidFill>
                  <a:schemeClr val="tx1"/>
                </a:solidFill>
                <a:latin typeface="Helvetica Courant (Body)"/>
              </a:rPr>
              <a:t>Maclean también publica anualmente una guía de los programas de l</a:t>
            </a:r>
            <a:r>
              <a:rPr lang="es-ES_tradnl" b="0" i="0" baseline="0" noProof="0" dirty="0">
                <a:solidFill>
                  <a:schemeClr val="tx1"/>
                </a:solidFill>
                <a:latin typeface="Helvetica Courant (Body)"/>
              </a:rPr>
              <a:t>as escuelas técnicas</a:t>
            </a:r>
            <a:r>
              <a:rPr lang="x-none" b="0" i="0" baseline="0" noProof="0" dirty="0">
                <a:solidFill>
                  <a:schemeClr val="tx1"/>
                </a:solidFill>
                <a:latin typeface="Helvetica Courant (Body)"/>
              </a:rPr>
              <a:t> y universidades</a:t>
            </a:r>
            <a:r>
              <a:rPr lang="es-ES_tradnl" b="0" i="0" baseline="0" noProof="0" dirty="0">
                <a:solidFill>
                  <a:schemeClr val="tx1"/>
                </a:solidFill>
                <a:latin typeface="Helvetica Courant (Body)"/>
              </a:rPr>
              <a:t>, al igual que</a:t>
            </a:r>
            <a:r>
              <a:rPr lang="x-none" b="0" i="0" baseline="0" noProof="0" dirty="0">
                <a:solidFill>
                  <a:schemeClr val="tx1"/>
                </a:solidFill>
                <a:latin typeface="Helvetica Courant (Body)"/>
              </a:rPr>
              <a:t> una </a:t>
            </a:r>
            <a:r>
              <a:rPr lang="es-AR" b="0" i="0" baseline="0" noProof="0" dirty="0">
                <a:solidFill>
                  <a:schemeClr val="tx1"/>
                </a:solidFill>
                <a:latin typeface="Helvetica Courant (Body)"/>
              </a:rPr>
              <a:t>g</a:t>
            </a:r>
            <a:r>
              <a:rPr lang="x-none" b="0" i="0" baseline="0" noProof="0" dirty="0">
                <a:solidFill>
                  <a:schemeClr val="tx1"/>
                </a:solidFill>
                <a:latin typeface="Helvetica Courant (Body)"/>
              </a:rPr>
              <a:t>uía completa de l</a:t>
            </a:r>
            <a:r>
              <a:rPr lang="es-ES_tradnl" b="0" i="0" baseline="0" noProof="0" dirty="0">
                <a:solidFill>
                  <a:schemeClr val="tx1"/>
                </a:solidFill>
                <a:latin typeface="Helvetica Courant (Body)"/>
              </a:rPr>
              <a:t>as escuelas técnicas</a:t>
            </a:r>
            <a:r>
              <a:rPr lang="x-none" b="0" i="0" baseline="0" noProof="0" dirty="0">
                <a:solidFill>
                  <a:schemeClr val="tx1"/>
                </a:solidFill>
                <a:latin typeface="Helvetica Courant (Body)"/>
              </a:rPr>
              <a:t>. En el </a:t>
            </a:r>
            <a:r>
              <a:rPr lang="es-ES_tradnl" b="0" i="0" baseline="0" noProof="0" dirty="0">
                <a:solidFill>
                  <a:schemeClr val="tx1"/>
                </a:solidFill>
                <a:latin typeface="Helvetica Courant (Body)"/>
              </a:rPr>
              <a:t>apartado sobre educación del </a:t>
            </a:r>
            <a:r>
              <a:rPr lang="x-none" b="0" i="0" baseline="0" noProof="0" dirty="0">
                <a:solidFill>
                  <a:schemeClr val="tx1"/>
                </a:solidFill>
                <a:latin typeface="Helvetica Courant (Body)"/>
              </a:rPr>
              <a:t>portal </a:t>
            </a:r>
            <a:r>
              <a:rPr lang="es-ES_tradnl" b="0" i="0" baseline="0" noProof="0" dirty="0">
                <a:solidFill>
                  <a:schemeClr val="tx1"/>
                </a:solidFill>
                <a:latin typeface="Helvetica Courant (Body)"/>
              </a:rPr>
              <a:t>en línea d</a:t>
            </a:r>
            <a:r>
              <a:rPr lang="x-none" b="0" i="0" baseline="0" noProof="0" dirty="0">
                <a:solidFill>
                  <a:schemeClr val="tx1"/>
                </a:solidFill>
                <a:latin typeface="Helvetica Courant (Body)"/>
              </a:rPr>
              <a:t>e esta publicación se </a:t>
            </a:r>
            <a:r>
              <a:rPr lang="es-ES_tradnl" b="0" i="0" baseline="0" noProof="0" dirty="0">
                <a:solidFill>
                  <a:schemeClr val="tx1"/>
                </a:solidFill>
                <a:latin typeface="Helvetica Courant (Body)"/>
              </a:rPr>
              <a:t>pueden </a:t>
            </a:r>
            <a:r>
              <a:rPr lang="x-none" b="0" i="0" baseline="0" noProof="0" dirty="0">
                <a:solidFill>
                  <a:schemeClr val="tx1"/>
                </a:solidFill>
                <a:latin typeface="Helvetica Courant (Body)"/>
              </a:rPr>
              <a:t>encontrar</a:t>
            </a:r>
            <a:r>
              <a:rPr lang="es-ES_tradnl" b="0" i="0" baseline="0" noProof="0" dirty="0">
                <a:solidFill>
                  <a:schemeClr val="tx1"/>
                </a:solidFill>
                <a:latin typeface="Helvetica Courant (Body)"/>
              </a:rPr>
              <a:t> </a:t>
            </a:r>
            <a:r>
              <a:rPr lang="x-none" b="0" i="0" baseline="0" noProof="0" dirty="0">
                <a:solidFill>
                  <a:schemeClr val="tx1"/>
                </a:solidFill>
                <a:latin typeface="Helvetica Courant (Body)"/>
              </a:rPr>
              <a:t>numerosos testimonios</a:t>
            </a:r>
            <a:r>
              <a:rPr lang="es-ES_tradnl" b="0" i="0" baseline="0" noProof="0" dirty="0">
                <a:solidFill>
                  <a:schemeClr val="tx1"/>
                </a:solidFill>
                <a:latin typeface="Helvetica Courant (Body)"/>
              </a:rPr>
              <a:t>,</a:t>
            </a:r>
            <a:r>
              <a:rPr lang="x-none" b="0" i="0" baseline="0" noProof="0" dirty="0">
                <a:solidFill>
                  <a:schemeClr val="tx1"/>
                </a:solidFill>
                <a:latin typeface="Helvetica Courant (Body)"/>
              </a:rPr>
              <a:t> así como información sobre los aspectos más destacados de los programas.</a:t>
            </a:r>
            <a:endParaRPr lang="x-none" b="0" i="0" noProof="0" dirty="0">
              <a:solidFill>
                <a:schemeClr val="tx1"/>
              </a:solidFill>
              <a:latin typeface="Helvetica Courant (Body)"/>
            </a:endParaRPr>
          </a:p>
        </p:txBody>
      </p:sp>
    </p:spTree>
    <p:extLst>
      <p:ext uri="{BB962C8B-B14F-4D97-AF65-F5344CB8AC3E}">
        <p14:creationId xmlns:p14="http://schemas.microsoft.com/office/powerpoint/2010/main" val="2584871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Shape 509"/>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510" name="Shape 510"/>
          <p:cNvSpPr>
            <a:spLocks noGrp="1"/>
          </p:cNvSpPr>
          <p:nvPr>
            <p:ph type="body" sz="quarter" idx="1"/>
          </p:nvPr>
        </p:nvSpPr>
        <p:spPr>
          <a:prstGeom prst="rect">
            <a:avLst/>
          </a:prstGeom>
        </p:spPr>
        <p:txBody>
          <a:bodyPr/>
          <a:lstStyle/>
          <a:p>
            <a:pPr>
              <a:lnSpc>
                <a:spcPct val="80000"/>
              </a:lnSpc>
              <a:spcBef>
                <a:spcPts val="0"/>
              </a:spcBef>
              <a:defRPr b="1"/>
            </a:pPr>
            <a:r>
              <a:rPr lang="x-none" noProof="0" dirty="0">
                <a:solidFill>
                  <a:schemeClr val="tx1"/>
                </a:solidFill>
                <a:latin typeface="Helvetica Courant (Body)"/>
              </a:rPr>
              <a:t>Interacciones sugeridas: </a:t>
            </a:r>
          </a:p>
          <a:p>
            <a:pPr>
              <a:lnSpc>
                <a:spcPct val="80000"/>
              </a:lnSpc>
              <a:spcBef>
                <a:spcPts val="0"/>
              </a:spcBef>
              <a:buSzPct val="100000"/>
              <a:buChar char="-"/>
            </a:pPr>
            <a:endParaRPr lang="x-none" b="1" noProof="0" dirty="0">
              <a:solidFill>
                <a:schemeClr val="tx1"/>
              </a:solidFill>
              <a:latin typeface="Helvetica Courant (Body)"/>
            </a:endParaRPr>
          </a:p>
          <a:p>
            <a:pPr>
              <a:lnSpc>
                <a:spcPct val="80000"/>
              </a:lnSpc>
              <a:spcBef>
                <a:spcPts val="0"/>
              </a:spcBef>
              <a:buSzPct val="100000"/>
              <a:buChar char="-"/>
            </a:pPr>
            <a:r>
              <a:rPr lang="x-none" noProof="0" dirty="0">
                <a:solidFill>
                  <a:schemeClr val="tx1"/>
                </a:solidFill>
                <a:latin typeface="Helvetica Courant (Body)"/>
              </a:rPr>
              <a:t> En Canadá,</a:t>
            </a:r>
            <a:r>
              <a:rPr lang="x-none" baseline="0" noProof="0" dirty="0">
                <a:solidFill>
                  <a:schemeClr val="tx1"/>
                </a:solidFill>
                <a:latin typeface="Helvetica Courant (Body)"/>
              </a:rPr>
              <a:t> la educación postsecundaria es responsabilidad de los gobiernos provinciales y territoriales. Cada provincia y territorio cuenta con sus propias </a:t>
            </a:r>
            <a:r>
              <a:rPr lang="x-none" u="sng" baseline="0" noProof="0" dirty="0">
                <a:solidFill>
                  <a:schemeClr val="tx1"/>
                </a:solidFill>
                <a:latin typeface="Helvetica Courant (Body)"/>
              </a:rPr>
              <a:t>leyes, políticas</a:t>
            </a:r>
            <a:r>
              <a:rPr lang="x-none" u="none" baseline="0" noProof="0" dirty="0">
                <a:solidFill>
                  <a:schemeClr val="tx1"/>
                </a:solidFill>
                <a:latin typeface="Helvetica Courant (Body)"/>
              </a:rPr>
              <a:t> y</a:t>
            </a:r>
            <a:r>
              <a:rPr lang="x-none" baseline="0" noProof="0" dirty="0">
                <a:solidFill>
                  <a:schemeClr val="tx1"/>
                </a:solidFill>
                <a:latin typeface="Helvetica Courant (Body)"/>
              </a:rPr>
              <a:t> mecanismos para asegurar la calidad, que también se </a:t>
            </a:r>
            <a:r>
              <a:rPr lang="es-ES_tradnl" baseline="0" noProof="0" dirty="0">
                <a:solidFill>
                  <a:schemeClr val="tx1"/>
                </a:solidFill>
                <a:latin typeface="Helvetica Courant (Body)"/>
              </a:rPr>
              <a:t>utilizan </a:t>
            </a:r>
            <a:r>
              <a:rPr lang="x-none" baseline="0" noProof="0" dirty="0">
                <a:solidFill>
                  <a:schemeClr val="tx1"/>
                </a:solidFill>
                <a:latin typeface="Helvetica Courant (Body)"/>
              </a:rPr>
              <a:t>para garantizar la calidad de la amplia gama de instituciones postsecundarias del país. </a:t>
            </a:r>
            <a:endParaRPr lang="x-none" noProof="0" dirty="0">
              <a:solidFill>
                <a:schemeClr val="tx1"/>
              </a:solidFill>
              <a:latin typeface="Helvetica Courant (Body)"/>
            </a:endParaRPr>
          </a:p>
          <a:p>
            <a:pPr>
              <a:lnSpc>
                <a:spcPct val="80000"/>
              </a:lnSpc>
              <a:spcBef>
                <a:spcPts val="0"/>
              </a:spcBef>
            </a:pPr>
            <a:endParaRPr lang="x-none" noProof="0" dirty="0">
              <a:solidFill>
                <a:schemeClr val="tx1"/>
              </a:solidFill>
              <a:latin typeface="Helvetica Courant (Body)"/>
            </a:endParaRPr>
          </a:p>
          <a:p>
            <a:pPr>
              <a:lnSpc>
                <a:spcPct val="80000"/>
              </a:lnSpc>
              <a:spcBef>
                <a:spcPts val="0"/>
              </a:spcBef>
              <a:buSzPct val="100000"/>
              <a:buChar char="-"/>
            </a:pPr>
            <a:r>
              <a:rPr lang="x-none" noProof="0" dirty="0">
                <a:solidFill>
                  <a:schemeClr val="tx1"/>
                </a:solidFill>
                <a:latin typeface="Helvetica Courant (Body)"/>
              </a:rPr>
              <a:t> </a:t>
            </a:r>
            <a:r>
              <a:rPr lang="x-none" i="0" noProof="0" dirty="0">
                <a:solidFill>
                  <a:schemeClr val="tx1"/>
                </a:solidFill>
                <a:latin typeface="Helvetica Courant (Body)"/>
              </a:rPr>
              <a:t>Los sistemas educativos descentralizados</a:t>
            </a:r>
            <a:r>
              <a:rPr lang="x-none" i="0" baseline="0" noProof="0" dirty="0">
                <a:solidFill>
                  <a:schemeClr val="tx1"/>
                </a:solidFill>
                <a:latin typeface="Helvetica Courant (Body)"/>
              </a:rPr>
              <a:t> de Canadá permiten </a:t>
            </a:r>
            <a:r>
              <a:rPr lang="es-ES_tradnl" i="0" baseline="0" noProof="0" dirty="0">
                <a:solidFill>
                  <a:schemeClr val="tx1"/>
                </a:solidFill>
                <a:latin typeface="Helvetica Courant (Body)"/>
              </a:rPr>
              <a:t>impartir </a:t>
            </a:r>
            <a:r>
              <a:rPr lang="x-none" i="0" baseline="0" noProof="0" dirty="0">
                <a:solidFill>
                  <a:schemeClr val="tx1"/>
                </a:solidFill>
                <a:latin typeface="Helvetica Courant (Body)"/>
              </a:rPr>
              <a:t>una educación </a:t>
            </a:r>
            <a:r>
              <a:rPr lang="es-ES_tradnl" i="0" baseline="0" noProof="0" dirty="0">
                <a:solidFill>
                  <a:schemeClr val="tx1"/>
                </a:solidFill>
                <a:latin typeface="Helvetica Courant (Body)"/>
              </a:rPr>
              <a:t>que se adapta </a:t>
            </a:r>
            <a:r>
              <a:rPr lang="x-none" i="0" baseline="0" noProof="0" dirty="0">
                <a:solidFill>
                  <a:schemeClr val="tx1"/>
                </a:solidFill>
                <a:latin typeface="Helvetica Courant (Body)"/>
              </a:rPr>
              <a:t>a </a:t>
            </a:r>
            <a:r>
              <a:rPr lang="es-ES_tradnl" i="0" baseline="0" noProof="0" dirty="0">
                <a:solidFill>
                  <a:schemeClr val="tx1"/>
                </a:solidFill>
                <a:latin typeface="Helvetica Courant (Body)"/>
              </a:rPr>
              <a:t>las diferentes </a:t>
            </a:r>
            <a:r>
              <a:rPr lang="x-none" i="0" baseline="0" noProof="0" dirty="0">
                <a:solidFill>
                  <a:schemeClr val="tx1"/>
                </a:solidFill>
                <a:latin typeface="Helvetica Courant (Body)"/>
              </a:rPr>
              <a:t>necesidades de</a:t>
            </a:r>
            <a:r>
              <a:rPr lang="es-ES_tradnl" i="0" baseline="0" noProof="0" dirty="0">
                <a:solidFill>
                  <a:schemeClr val="tx1"/>
                </a:solidFill>
                <a:latin typeface="Helvetica Courant (Body)"/>
              </a:rPr>
              <a:t> muy diversas poblaciones estudian</a:t>
            </a:r>
            <a:r>
              <a:rPr lang="x-none" i="0" baseline="0" noProof="0" dirty="0">
                <a:solidFill>
                  <a:schemeClr val="tx1"/>
                </a:solidFill>
                <a:latin typeface="Helvetica Courant (Body)"/>
              </a:rPr>
              <a:t>tiles</a:t>
            </a:r>
            <a:r>
              <a:rPr lang="es-ES_tradnl" i="0" baseline="0" noProof="0" dirty="0">
                <a:solidFill>
                  <a:schemeClr val="tx1"/>
                </a:solidFill>
                <a:latin typeface="Helvetica Courant (Body)"/>
              </a:rPr>
              <a:t> en </a:t>
            </a:r>
            <a:r>
              <a:rPr lang="x-none" i="0" baseline="0" noProof="0" dirty="0">
                <a:solidFill>
                  <a:schemeClr val="tx1"/>
                </a:solidFill>
                <a:latin typeface="Helvetica Courant (Body)"/>
              </a:rPr>
              <a:t>un país </a:t>
            </a:r>
            <a:r>
              <a:rPr lang="es-ES_tradnl" i="0" baseline="0" noProof="0" dirty="0">
                <a:solidFill>
                  <a:schemeClr val="tx1"/>
                </a:solidFill>
                <a:latin typeface="Helvetica Courant (Body)"/>
              </a:rPr>
              <a:t>que es </a:t>
            </a:r>
            <a:r>
              <a:rPr lang="x-none" i="0" baseline="0" noProof="0" dirty="0">
                <a:solidFill>
                  <a:schemeClr val="tx1"/>
                </a:solidFill>
                <a:latin typeface="Helvetica Courant (Body)"/>
              </a:rPr>
              <a:t>vasto y complejo.</a:t>
            </a:r>
            <a:endParaRPr lang="x-none" i="0" noProof="0" dirty="0">
              <a:solidFill>
                <a:schemeClr val="tx1"/>
              </a:solidFill>
              <a:latin typeface="Helvetica Courant (Body)"/>
            </a:endParaRPr>
          </a:p>
          <a:p>
            <a:pPr>
              <a:lnSpc>
                <a:spcPct val="80000"/>
              </a:lnSpc>
              <a:spcBef>
                <a:spcPts val="0"/>
              </a:spcBef>
              <a:defRPr i="1"/>
            </a:pPr>
            <a:endParaRPr lang="x-none" i="1" noProof="0" dirty="0">
              <a:solidFill>
                <a:schemeClr val="tx1"/>
              </a:solidFill>
              <a:latin typeface="Helvetica Courant (Body)"/>
            </a:endParaRPr>
          </a:p>
          <a:p>
            <a:pPr marL="171450" indent="-171450">
              <a:buSzPct val="100000"/>
              <a:buChar char="-"/>
            </a:pPr>
            <a:r>
              <a:rPr lang="x-none" noProof="0" dirty="0">
                <a:solidFill>
                  <a:schemeClr val="tx1"/>
                </a:solidFill>
                <a:latin typeface="Helvetica Courant (Body)"/>
              </a:rPr>
              <a:t>Las estructuras básicas</a:t>
            </a:r>
            <a:r>
              <a:rPr lang="x-none" baseline="0" noProof="0" dirty="0">
                <a:solidFill>
                  <a:schemeClr val="tx1"/>
                </a:solidFill>
                <a:latin typeface="Helvetica Courant (Body)"/>
              </a:rPr>
              <a:t> de los sistemas educativos provinciales y territoriales son similares en todo Canadá . Tod</a:t>
            </a:r>
            <a:r>
              <a:rPr lang="es-ES_tradnl" baseline="0" noProof="0" dirty="0">
                <a:solidFill>
                  <a:schemeClr val="tx1"/>
                </a:solidFill>
                <a:latin typeface="Helvetica Courant (Body)"/>
              </a:rPr>
              <a:t>a estructura básica</a:t>
            </a:r>
            <a:r>
              <a:rPr lang="x-none" baseline="0" noProof="0" dirty="0">
                <a:solidFill>
                  <a:schemeClr val="tx1"/>
                </a:solidFill>
                <a:latin typeface="Helvetica Courant (Body)"/>
              </a:rPr>
              <a:t> consta de tres niveles: primaria, secundaria y postsecundaria. La educación primaria y la </a:t>
            </a:r>
            <a:r>
              <a:rPr lang="es-ES_tradnl" baseline="0" noProof="0" dirty="0">
                <a:solidFill>
                  <a:schemeClr val="tx1"/>
                </a:solidFill>
                <a:latin typeface="Helvetica Courant (Body)"/>
              </a:rPr>
              <a:t>educación </a:t>
            </a:r>
            <a:r>
              <a:rPr lang="x-none" baseline="0" noProof="0" dirty="0">
                <a:solidFill>
                  <a:schemeClr val="tx1"/>
                </a:solidFill>
                <a:latin typeface="Helvetica Courant (Body)"/>
              </a:rPr>
              <a:t>secundaria son universales y gratuitas en todo el país. </a:t>
            </a:r>
            <a:r>
              <a:rPr lang="x-none" noProof="0" dirty="0">
                <a:solidFill>
                  <a:schemeClr val="tx1"/>
                </a:solidFill>
                <a:latin typeface="Helvetica Courant (Body)"/>
              </a:rPr>
              <a:t> </a:t>
            </a:r>
          </a:p>
          <a:p>
            <a:endParaRPr lang="x-none" noProof="0" dirty="0">
              <a:solidFill>
                <a:schemeClr val="tx1"/>
              </a:solidFill>
              <a:latin typeface="Helvetica Courant (Body)"/>
            </a:endParaRPr>
          </a:p>
          <a:p>
            <a:pPr marL="171450" indent="-171450">
              <a:buSzPct val="100000"/>
              <a:buChar char="-"/>
            </a:pPr>
            <a:r>
              <a:rPr lang="x-none" noProof="0" dirty="0">
                <a:solidFill>
                  <a:schemeClr val="tx1"/>
                </a:solidFill>
                <a:latin typeface="Helvetica Courant (Body)"/>
              </a:rPr>
              <a:t>La</a:t>
            </a:r>
            <a:r>
              <a:rPr lang="x-none" baseline="0" noProof="0" dirty="0">
                <a:solidFill>
                  <a:schemeClr val="tx1"/>
                </a:solidFill>
                <a:latin typeface="Helvetica Courant (Body)"/>
              </a:rPr>
              <a:t> e</a:t>
            </a:r>
            <a:r>
              <a:rPr lang="x-none" noProof="0" dirty="0">
                <a:solidFill>
                  <a:schemeClr val="tx1"/>
                </a:solidFill>
                <a:latin typeface="Helvetica Courant (Body)"/>
              </a:rPr>
              <a:t>ducación postsecundaria</a:t>
            </a:r>
            <a:r>
              <a:rPr lang="es-ES_tradnl" noProof="0" dirty="0">
                <a:solidFill>
                  <a:schemeClr val="tx1"/>
                </a:solidFill>
                <a:latin typeface="Helvetica Courant (Body)"/>
              </a:rPr>
              <a:t> </a:t>
            </a:r>
            <a:r>
              <a:rPr lang="en-CA" noProof="0" dirty="0">
                <a:solidFill>
                  <a:schemeClr val="tx1"/>
                </a:solidFill>
                <a:latin typeface="Helvetica Courant (Body)"/>
              </a:rPr>
              <a:t>—</a:t>
            </a:r>
            <a:r>
              <a:rPr lang="x-none" noProof="0" dirty="0">
                <a:solidFill>
                  <a:schemeClr val="tx1"/>
                </a:solidFill>
                <a:latin typeface="Helvetica Courant (Body)"/>
              </a:rPr>
              <a:t>que es la que se imparte en universidades,</a:t>
            </a:r>
            <a:r>
              <a:rPr lang="x-none" baseline="0" noProof="0" dirty="0">
                <a:solidFill>
                  <a:schemeClr val="tx1"/>
                </a:solidFill>
                <a:latin typeface="Helvetica Courant (Body)"/>
              </a:rPr>
              <a:t> </a:t>
            </a:r>
            <a:r>
              <a:rPr lang="es-ES_tradnl" baseline="0" noProof="0" dirty="0">
                <a:solidFill>
                  <a:schemeClr val="tx1"/>
                </a:solidFill>
                <a:latin typeface="Helvetica Courant (Body)"/>
              </a:rPr>
              <a:t>escuelas técnicas</a:t>
            </a:r>
            <a:r>
              <a:rPr lang="x-none" baseline="0" noProof="0" dirty="0">
                <a:solidFill>
                  <a:schemeClr val="tx1"/>
                </a:solidFill>
                <a:latin typeface="Helvetica Courant (Body)"/>
              </a:rPr>
              <a:t>, instituciones politécnicas e institutos</a:t>
            </a:r>
            <a:r>
              <a:rPr lang="es-ES_tradnl" baseline="0" noProof="0" dirty="0">
                <a:solidFill>
                  <a:schemeClr val="tx1"/>
                </a:solidFill>
                <a:latin typeface="Helvetica Courant (Body)"/>
              </a:rPr>
              <a:t>—</a:t>
            </a:r>
            <a:r>
              <a:rPr lang="x-none" baseline="0" noProof="0" dirty="0">
                <a:solidFill>
                  <a:schemeClr val="tx1"/>
                </a:solidFill>
                <a:latin typeface="Helvetica Courant (Body)"/>
              </a:rPr>
              <a:t> </a:t>
            </a:r>
            <a:r>
              <a:rPr lang="x-none" noProof="0" dirty="0">
                <a:solidFill>
                  <a:schemeClr val="tx1"/>
                </a:solidFill>
                <a:latin typeface="Helvetica Courant (Body)"/>
              </a:rPr>
              <a:t>corre por cuenta de instituciones</a:t>
            </a:r>
            <a:r>
              <a:rPr lang="x-none" baseline="0" noProof="0" dirty="0">
                <a:solidFill>
                  <a:schemeClr val="tx1"/>
                </a:solidFill>
                <a:latin typeface="Helvetica Courant (Body)"/>
              </a:rPr>
              <a:t> públicas y privadas. Estas instituciones pueden estar “reconocidas”, “autorizadas”, “registradas” o “aprobadas” por el gobierno.</a:t>
            </a:r>
            <a:endParaRPr lang="x-none" noProof="0" dirty="0">
              <a:solidFill>
                <a:schemeClr val="tx1"/>
              </a:solidFill>
              <a:latin typeface="Helvetica Courant (Body)"/>
            </a:endParaRPr>
          </a:p>
          <a:p>
            <a:pPr>
              <a:lnSpc>
                <a:spcPct val="80000"/>
              </a:lnSpc>
              <a:spcBef>
                <a:spcPts val="0"/>
              </a:spcBef>
              <a:defRPr i="1"/>
            </a:pPr>
            <a:endParaRPr lang="x-none" noProof="0" dirty="0">
              <a:solidFill>
                <a:schemeClr val="tx1"/>
              </a:solidFill>
              <a:latin typeface="Helvetica Courant (Body)"/>
            </a:endParaRPr>
          </a:p>
          <a:p>
            <a:pPr>
              <a:lnSpc>
                <a:spcPct val="80000"/>
              </a:lnSpc>
              <a:spcBef>
                <a:spcPts val="0"/>
              </a:spcBef>
              <a:defRPr b="1" i="1"/>
            </a:pPr>
            <a:endParaRPr lang="x-none" noProof="0" dirty="0">
              <a:solidFill>
                <a:schemeClr val="tx1"/>
              </a:solidFill>
              <a:latin typeface="Helvetica Courant (Body)"/>
            </a:endParaRPr>
          </a:p>
          <a:p>
            <a:pPr>
              <a:spcBef>
                <a:spcPts val="0"/>
              </a:spcBef>
            </a:pPr>
            <a:r>
              <a:rPr lang="x-none" noProof="0" dirty="0">
                <a:solidFill>
                  <a:schemeClr val="tx1"/>
                </a:solidFill>
                <a:latin typeface="Helvetica Courant (Body)"/>
              </a:rPr>
              <a:t>- </a:t>
            </a:r>
            <a:r>
              <a:rPr lang="x-none" b="1" noProof="0" dirty="0">
                <a:solidFill>
                  <a:schemeClr val="tx1"/>
                </a:solidFill>
                <a:latin typeface="Helvetica Courant (Body)"/>
              </a:rPr>
              <a:t>Canadá</a:t>
            </a:r>
            <a:r>
              <a:rPr lang="x-none" b="1" baseline="0" noProof="0" dirty="0">
                <a:solidFill>
                  <a:schemeClr val="tx1"/>
                </a:solidFill>
                <a:latin typeface="Helvetica Courant (Body)"/>
              </a:rPr>
              <a:t> </a:t>
            </a:r>
            <a:r>
              <a:rPr lang="en-CA" b="1" baseline="0" noProof="0" dirty="0">
                <a:solidFill>
                  <a:schemeClr val="tx1"/>
                </a:solidFill>
                <a:latin typeface="Helvetica Courant (Body)"/>
              </a:rPr>
              <a:t>consagra una gran parte de su gasto público a educación y gasta más en este capítulo, en porcentaje con respecto al PIB, que el promedio de </a:t>
            </a:r>
            <a:r>
              <a:rPr lang="x-none" b="1" baseline="0" noProof="0" dirty="0">
                <a:solidFill>
                  <a:schemeClr val="tx1"/>
                </a:solidFill>
                <a:latin typeface="Helvetica Courant (Body)"/>
              </a:rPr>
              <a:t>países de la OCDE.</a:t>
            </a:r>
            <a:endParaRPr lang="x-none" b="1" noProof="0" dirty="0">
              <a:solidFill>
                <a:schemeClr val="tx1"/>
              </a:solidFill>
              <a:latin typeface="Helvetica Courant (Body)"/>
            </a:endParaRPr>
          </a:p>
          <a:p>
            <a:pPr>
              <a:spcBef>
                <a:spcPts val="0"/>
              </a:spcBef>
              <a:defRPr b="1"/>
            </a:pPr>
            <a:endParaRPr lang="x-none" b="1" noProof="0" dirty="0">
              <a:solidFill>
                <a:schemeClr val="tx1"/>
              </a:solidFill>
              <a:latin typeface="Helvetica Courant (Body)"/>
            </a:endParaRPr>
          </a:p>
          <a:p>
            <a:pPr>
              <a:spcBef>
                <a:spcPts val="0"/>
              </a:spcBef>
            </a:pPr>
            <a:r>
              <a:rPr lang="x-none" noProof="0" dirty="0">
                <a:solidFill>
                  <a:schemeClr val="tx1"/>
                </a:solidFill>
                <a:latin typeface="Helvetica Courant (Body)"/>
              </a:rPr>
              <a:t>- </a:t>
            </a:r>
            <a:r>
              <a:rPr lang="x-none" b="1" noProof="0" dirty="0">
                <a:solidFill>
                  <a:schemeClr val="tx1"/>
                </a:solidFill>
                <a:latin typeface="Helvetica Courant (Body)"/>
              </a:rPr>
              <a:t>Canadá es uno de los países con mayor nivel educativo. Según la publicación</a:t>
            </a:r>
            <a:r>
              <a:rPr lang="x-none" b="1" baseline="0" noProof="0" dirty="0">
                <a:solidFill>
                  <a:schemeClr val="tx1"/>
                </a:solidFill>
                <a:latin typeface="Helvetica Courant (Body)"/>
              </a:rPr>
              <a:t> </a:t>
            </a:r>
            <a:r>
              <a:rPr lang="x-none" b="1" i="1" noProof="0" dirty="0">
                <a:solidFill>
                  <a:schemeClr val="tx1"/>
                </a:solidFill>
                <a:latin typeface="Helvetica Courant (Body)"/>
              </a:rPr>
              <a:t>Education</a:t>
            </a:r>
            <a:r>
              <a:rPr lang="x-none" b="1" i="1" baseline="0" noProof="0" dirty="0">
                <a:solidFill>
                  <a:schemeClr val="tx1"/>
                </a:solidFill>
                <a:latin typeface="Helvetica Courant (Body)"/>
              </a:rPr>
              <a:t> at a Glance 201</a:t>
            </a:r>
            <a:r>
              <a:rPr lang="en-CA" b="1" i="1" baseline="0" noProof="0" dirty="0">
                <a:solidFill>
                  <a:schemeClr val="tx1"/>
                </a:solidFill>
                <a:latin typeface="Helvetica Courant (Body)"/>
              </a:rPr>
              <a:t>8</a:t>
            </a:r>
            <a:r>
              <a:rPr lang="x-none" b="1" baseline="0" noProof="0" dirty="0">
                <a:solidFill>
                  <a:schemeClr val="tx1"/>
                </a:solidFill>
                <a:latin typeface="Helvetica Courant (Body)"/>
              </a:rPr>
              <a:t> de la OCDE,  </a:t>
            </a:r>
            <a:r>
              <a:rPr lang="en-CA" b="1" baseline="0" noProof="0" dirty="0">
                <a:solidFill>
                  <a:schemeClr val="tx1"/>
                </a:solidFill>
                <a:latin typeface="Helvetica Courant (Body)"/>
              </a:rPr>
              <a:t>el 61</a:t>
            </a:r>
            <a:r>
              <a:rPr lang="x-none" b="1" baseline="0" noProof="0" dirty="0">
                <a:solidFill>
                  <a:schemeClr val="tx1"/>
                </a:solidFill>
                <a:latin typeface="Helvetica Courant (Body)"/>
              </a:rPr>
              <a:t> % de la población canadiense </a:t>
            </a:r>
            <a:r>
              <a:rPr lang="en-CA" b="1" baseline="0" noProof="0" dirty="0">
                <a:solidFill>
                  <a:schemeClr val="tx1"/>
                </a:solidFill>
                <a:latin typeface="Helvetica Courant (Body)"/>
              </a:rPr>
              <a:t>entre 25 y 34 años </a:t>
            </a:r>
            <a:r>
              <a:rPr lang="x-none" b="1" baseline="0" noProof="0" dirty="0">
                <a:solidFill>
                  <a:schemeClr val="tx1"/>
                </a:solidFill>
                <a:latin typeface="Helvetica Courant (Body)"/>
              </a:rPr>
              <a:t>ha obtenido un título de educación superior, lo cual constituye la tasa más alta entre los países de la OCDE</a:t>
            </a:r>
            <a:r>
              <a:rPr lang="en-CA" b="1" baseline="0" noProof="0" dirty="0">
                <a:solidFill>
                  <a:schemeClr val="tx1"/>
                </a:solidFill>
                <a:latin typeface="Helvetica Courant (Body)"/>
              </a:rPr>
              <a:t> después de Corea (70 %)</a:t>
            </a:r>
            <a:endParaRPr lang="x-none" b="1" noProof="0" dirty="0">
              <a:solidFill>
                <a:schemeClr val="tx1"/>
              </a:solidFill>
              <a:latin typeface="Helvetica Courant (Body)"/>
            </a:endParaRPr>
          </a:p>
        </p:txBody>
      </p:sp>
    </p:spTree>
    <p:extLst>
      <p:ext uri="{BB962C8B-B14F-4D97-AF65-F5344CB8AC3E}">
        <p14:creationId xmlns:p14="http://schemas.microsoft.com/office/powerpoint/2010/main" val="3884299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Shape 518"/>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519" name="Shape 519"/>
          <p:cNvSpPr>
            <a:spLocks noGrp="1"/>
          </p:cNvSpPr>
          <p:nvPr>
            <p:ph type="body" sz="quarter" idx="1"/>
          </p:nvPr>
        </p:nvSpPr>
        <p:spPr>
          <a:prstGeom prst="rect">
            <a:avLst/>
          </a:prstGeom>
        </p:spPr>
        <p:txBody>
          <a:bodyPr/>
          <a:lstStyle/>
          <a:p>
            <a:pPr>
              <a:spcBef>
                <a:spcPts val="0"/>
              </a:spcBef>
              <a:defRPr b="1"/>
            </a:pPr>
            <a:r>
              <a:rPr lang="es-ES_tradnl" noProof="0" dirty="0">
                <a:solidFill>
                  <a:schemeClr val="tx1"/>
                </a:solidFill>
                <a:latin typeface="Helvetica Courant (Body)"/>
              </a:rPr>
              <a:t>Tabla:</a:t>
            </a:r>
          </a:p>
          <a:p>
            <a:pPr>
              <a:spcBef>
                <a:spcPts val="0"/>
              </a:spcBef>
              <a:defRPr b="1"/>
            </a:pPr>
            <a:endParaRPr lang="es-ES_tradnl" noProof="0" dirty="0">
              <a:solidFill>
                <a:schemeClr val="tx1"/>
              </a:solidFill>
              <a:latin typeface="Helvetica Courant (Body)"/>
            </a:endParaRPr>
          </a:p>
          <a:p>
            <a:r>
              <a:rPr lang="es-ES_tradnl" sz="1200" kern="1200" noProof="0" dirty="0">
                <a:solidFill>
                  <a:schemeClr val="tx1"/>
                </a:solidFill>
                <a:latin typeface="Helvetica Courant (Body)"/>
                <a:ea typeface="+mn-ea"/>
                <a:cs typeface="+mn-cs"/>
              </a:rPr>
              <a:t> </a:t>
            </a:r>
          </a:p>
          <a:p>
            <a:r>
              <a:rPr lang="es-ES_tradnl" sz="1200" b="1" kern="1200" noProof="0" dirty="0">
                <a:solidFill>
                  <a:schemeClr val="tx1"/>
                </a:solidFill>
                <a:latin typeface="Helvetica Courant (Body)"/>
                <a:ea typeface="+mn-ea"/>
                <a:cs typeface="+mn-cs"/>
              </a:rPr>
              <a:t>				TÍTULOS</a:t>
            </a:r>
            <a:endParaRPr lang="es-ES_tradnl" sz="1200" kern="1200" noProof="0" dirty="0">
              <a:solidFill>
                <a:schemeClr val="tx1"/>
              </a:solidFill>
              <a:latin typeface="Helvetica Courant (Body)"/>
              <a:ea typeface="+mn-ea"/>
              <a:cs typeface="+mn-cs"/>
            </a:endParaRPr>
          </a:p>
          <a:p>
            <a:r>
              <a:rPr lang="es-ES_tradnl" sz="1200" kern="1200" noProof="0" dirty="0">
                <a:solidFill>
                  <a:schemeClr val="tx1"/>
                </a:solidFill>
                <a:latin typeface="Helvetica Courant (Body)"/>
                <a:ea typeface="+mn-ea"/>
                <a:cs typeface="+mn-cs"/>
              </a:rPr>
              <a:t> </a:t>
            </a:r>
          </a:p>
          <a:p>
            <a:r>
              <a:rPr lang="es-ES_tradnl" sz="1200" kern="1200" noProof="0" dirty="0">
                <a:solidFill>
                  <a:schemeClr val="tx1"/>
                </a:solidFill>
                <a:latin typeface="Helvetica Courant (Body)"/>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noProof="0" dirty="0">
                <a:solidFill>
                  <a:schemeClr val="tx1"/>
                </a:solidFill>
                <a:latin typeface="Helvetica Courant (Body)"/>
                <a:ea typeface="+mn-ea"/>
                <a:cs typeface="+mn-cs"/>
              </a:rPr>
              <a:t>		DOCTORADO	MAESTRÍA	LICENCIATURA	CERTIFICADO	DIPLOMA	IDIOMA</a:t>
            </a:r>
            <a:endParaRPr lang="es-ES_tradnl" sz="1200" kern="1200" noProof="0" dirty="0">
              <a:solidFill>
                <a:schemeClr val="tx1"/>
              </a:solidFill>
              <a:latin typeface="Helvetica Courant (Body)"/>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noProof="0" dirty="0">
                <a:solidFill>
                  <a:schemeClr val="tx1"/>
                </a:solidFill>
                <a:latin typeface="Helvetica Courant (Body)"/>
                <a:ea typeface="+mn-ea"/>
                <a:cs typeface="+mn-cs"/>
              </a:rPr>
              <a:t>UNIVERSIDADES	</a:t>
            </a:r>
            <a:r>
              <a:rPr lang="es-ES_tradnl" sz="1200" kern="1200" noProof="0" dirty="0">
                <a:solidFill>
                  <a:schemeClr val="tx1"/>
                </a:solidFill>
                <a:latin typeface="Helvetica Courant (Body)"/>
                <a:ea typeface="+mn-ea"/>
                <a:cs typeface="+mn-cs"/>
              </a:rPr>
              <a:t>SÍ		SÍ	SÍ		SÍ		SÍ	SÍ</a:t>
            </a: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latin typeface="Helvetica Courant (Body)"/>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latin typeface="Helvetica Courant (Body)"/>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noProof="0" dirty="0">
                <a:solidFill>
                  <a:schemeClr val="tx1"/>
                </a:solidFill>
                <a:latin typeface="Helvetica Courant (Body)"/>
                <a:ea typeface="+mn-ea"/>
                <a:cs typeface="+mn-cs"/>
              </a:rPr>
              <a:t>INSTITUTOS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noProof="0" dirty="0">
                <a:solidFill>
                  <a:schemeClr val="tx1"/>
                </a:solidFill>
                <a:latin typeface="Helvetica Courant (Body)"/>
                <a:ea typeface="+mn-ea"/>
                <a:cs typeface="+mn-cs"/>
              </a:rPr>
              <a:t>POLITÉCNICOS</a:t>
            </a:r>
            <a:r>
              <a:rPr lang="es-ES_tradnl" sz="1200" b="1" kern="1200" baseline="0" noProof="0" dirty="0">
                <a:solidFill>
                  <a:schemeClr val="tx1"/>
                </a:solidFill>
                <a:latin typeface="Helvetica Courant (Body)"/>
                <a:ea typeface="+mn-ea"/>
                <a:cs typeface="+mn-cs"/>
              </a:rPr>
              <a:t> </a:t>
            </a:r>
            <a:r>
              <a:rPr lang="es-ES_tradnl" sz="1200" b="1" kern="1200" noProof="0" dirty="0">
                <a:solidFill>
                  <a:schemeClr val="tx1"/>
                </a:solidFill>
                <a:latin typeface="Helvetica Courant (Body)"/>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noProof="0" dirty="0">
                <a:solidFill>
                  <a:schemeClr val="tx1"/>
                </a:solidFill>
                <a:latin typeface="Helvetica Courant (Body)"/>
                <a:ea typeface="+mn-ea"/>
                <a:cs typeface="+mn-cs"/>
              </a:rPr>
              <a:t>COMUNITARIOS/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noProof="0" dirty="0">
                <a:solidFill>
                  <a:schemeClr val="tx1"/>
                </a:solidFill>
                <a:latin typeface="Helvetica Courant (Body)"/>
                <a:ea typeface="+mn-ea"/>
                <a:cs typeface="+mn-cs"/>
              </a:rPr>
              <a:t>CEGEPS		</a:t>
            </a:r>
            <a:r>
              <a:rPr lang="es-ES_tradnl" sz="1200" kern="1200" noProof="0" dirty="0">
                <a:solidFill>
                  <a:schemeClr val="tx1"/>
                </a:solidFill>
                <a:latin typeface="Helvetica Courant (Body)"/>
                <a:ea typeface="+mn-ea"/>
                <a:cs typeface="+mn-cs"/>
              </a:rPr>
              <a:t>NO		NO	SÍ		SÍ		SÍ	SÍ</a:t>
            </a: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latin typeface="Helvetica Courant (Body)"/>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latin typeface="Helvetica Courant (Body)"/>
              <a:ea typeface="+mn-ea"/>
              <a:cs typeface="+mn-cs"/>
            </a:endParaRPr>
          </a:p>
          <a:p>
            <a:r>
              <a:rPr lang="es-ES_tradnl" sz="1200" b="1" kern="1200" noProof="0" dirty="0">
                <a:solidFill>
                  <a:schemeClr val="tx1"/>
                </a:solidFill>
                <a:latin typeface="Helvetica Courant (Body)"/>
                <a:ea typeface="+mn-ea"/>
                <a:cs typeface="+mn-cs"/>
              </a:rPr>
              <a:t>INSTITUCIONES </a:t>
            </a:r>
          </a:p>
          <a:p>
            <a:r>
              <a:rPr lang="es-ES_tradnl" sz="1200" b="1" kern="1200" noProof="0" dirty="0">
                <a:solidFill>
                  <a:schemeClr val="tx1"/>
                </a:solidFill>
                <a:latin typeface="Helvetica Courant (Body)"/>
                <a:ea typeface="+mn-ea"/>
                <a:cs typeface="+mn-cs"/>
              </a:rPr>
              <a:t>PRIVADAS </a:t>
            </a:r>
          </a:p>
          <a:p>
            <a:r>
              <a:rPr lang="es-ES_tradnl" sz="1200" b="1" kern="1200" noProof="0" dirty="0">
                <a:solidFill>
                  <a:schemeClr val="tx1"/>
                </a:solidFill>
                <a:latin typeface="Helvetica Courant (Body)"/>
                <a:ea typeface="+mn-ea"/>
                <a:cs typeface="+mn-cs"/>
              </a:rPr>
              <a:t>AUTORIZADAS PARA </a:t>
            </a:r>
          </a:p>
          <a:p>
            <a:r>
              <a:rPr lang="es-ES_tradnl" sz="1200" b="1" kern="1200" noProof="0" dirty="0">
                <a:solidFill>
                  <a:schemeClr val="tx1"/>
                </a:solidFill>
                <a:latin typeface="Helvetica Courant (Body)"/>
                <a:ea typeface="+mn-ea"/>
                <a:cs typeface="+mn-cs"/>
              </a:rPr>
              <a:t>OTORGAR TÍTULOS</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noProof="0" dirty="0">
                <a:solidFill>
                  <a:schemeClr val="tx1"/>
                </a:solidFill>
                <a:latin typeface="Helvetica Courant (Body)"/>
                <a:ea typeface="+mn-ea"/>
                <a:cs typeface="+mn-cs"/>
              </a:rPr>
              <a:t>UNIVERSITARIOS	</a:t>
            </a:r>
            <a:r>
              <a:rPr lang="es-ES_tradnl" sz="1200" kern="1200" noProof="0" dirty="0">
                <a:solidFill>
                  <a:schemeClr val="tx1"/>
                </a:solidFill>
                <a:latin typeface="Helvetica Courant (Body)"/>
                <a:ea typeface="+mn-ea"/>
                <a:cs typeface="+mn-cs"/>
              </a:rPr>
              <a:t>NO		NO	SÍ		SÍ		SÍ	SÍ</a:t>
            </a: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latin typeface="Helvetica Courant (Body)"/>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noProof="0" dirty="0">
                <a:solidFill>
                  <a:schemeClr val="tx1"/>
                </a:solidFill>
                <a:latin typeface="Helvetica Courant (Body)"/>
                <a:ea typeface="+mn-ea"/>
                <a:cs typeface="+mn-cs"/>
              </a:rPr>
              <a:t>ESCUELAS DE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noProof="0" dirty="0">
                <a:solidFill>
                  <a:schemeClr val="tx1"/>
                </a:solidFill>
                <a:latin typeface="Helvetica Courant (Body)"/>
                <a:ea typeface="+mn-ea"/>
                <a:cs typeface="+mn-cs"/>
              </a:rPr>
              <a:t>ENSEÑANZA</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noProof="0" dirty="0">
                <a:solidFill>
                  <a:schemeClr val="tx1"/>
                </a:solidFill>
                <a:latin typeface="Helvetica Courant (Body)"/>
                <a:ea typeface="+mn-ea"/>
                <a:cs typeface="+mn-cs"/>
              </a:rPr>
              <a:t>SUPERIOR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noProof="0" dirty="0">
                <a:solidFill>
                  <a:schemeClr val="tx1"/>
                </a:solidFill>
                <a:latin typeface="Helvetica Courant (Body)"/>
                <a:ea typeface="+mn-ea"/>
                <a:cs typeface="+mn-cs"/>
              </a:rPr>
              <a:t>PRIVADAS		</a:t>
            </a:r>
            <a:r>
              <a:rPr lang="es-ES_tradnl" sz="1200" kern="1200" noProof="0" dirty="0">
                <a:solidFill>
                  <a:schemeClr val="tx1"/>
                </a:solidFill>
                <a:latin typeface="Helvetica Courant (Body)"/>
                <a:ea typeface="+mn-ea"/>
                <a:cs typeface="+mn-cs"/>
              </a:rPr>
              <a:t>NO		NO	NO		SÍ		SÍ	SÍ</a:t>
            </a: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latin typeface="Helvetica Courant (Body)"/>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noProof="0" dirty="0">
                <a:solidFill>
                  <a:schemeClr val="tx1"/>
                </a:solidFill>
                <a:latin typeface="Helvetica Courant (Body)"/>
                <a:ea typeface="+mn-ea"/>
                <a:cs typeface="+mn-cs"/>
              </a:rPr>
              <a:t>ESCUELAS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noProof="0" dirty="0">
                <a:solidFill>
                  <a:schemeClr val="tx1"/>
                </a:solidFill>
                <a:latin typeface="Helvetica Courant (Body)"/>
                <a:ea typeface="+mn-ea"/>
                <a:cs typeface="+mn-cs"/>
              </a:rPr>
              <a:t>PRIMARIAS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noProof="0" dirty="0">
                <a:solidFill>
                  <a:schemeClr val="tx1"/>
                </a:solidFill>
                <a:latin typeface="Helvetica Courant (Body)"/>
                <a:ea typeface="+mn-ea"/>
                <a:cs typeface="+mn-cs"/>
              </a:rPr>
              <a:t>Y SECUNDARIAS	</a:t>
            </a:r>
            <a:r>
              <a:rPr lang="es-ES_tradnl" sz="1200" kern="1200" noProof="0" dirty="0">
                <a:solidFill>
                  <a:schemeClr val="tx1"/>
                </a:solidFill>
                <a:latin typeface="Helvetica Courant (Body)"/>
                <a:ea typeface="+mn-ea"/>
                <a:cs typeface="+mn-cs"/>
              </a:rPr>
              <a:t>NO		NO	NO		NO		SÍ	SÍ</a:t>
            </a: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latin typeface="Helvetica Courant (Body)"/>
              <a:ea typeface="+mn-ea"/>
              <a:cs typeface="+mn-cs"/>
            </a:endParaRPr>
          </a:p>
          <a:p>
            <a:r>
              <a:rPr lang="es-ES_tradnl" sz="1200" b="1" kern="1200" noProof="0" dirty="0">
                <a:solidFill>
                  <a:schemeClr val="tx1"/>
                </a:solidFill>
                <a:latin typeface="Helvetica Courant (Body)"/>
                <a:ea typeface="+mn-ea"/>
                <a:cs typeface="+mn-cs"/>
              </a:rPr>
              <a:t>ESCUELAS DE</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noProof="0" dirty="0">
                <a:solidFill>
                  <a:schemeClr val="tx1"/>
                </a:solidFill>
                <a:latin typeface="Helvetica Courant (Body)"/>
                <a:ea typeface="+mn-ea"/>
                <a:cs typeface="+mn-cs"/>
              </a:rPr>
              <a:t>IDIOMAS		</a:t>
            </a:r>
            <a:r>
              <a:rPr lang="es-ES_tradnl" sz="1200" kern="1200" noProof="0" dirty="0">
                <a:solidFill>
                  <a:schemeClr val="tx1"/>
                </a:solidFill>
                <a:latin typeface="Helvetica Courant (Body)"/>
                <a:ea typeface="+mn-ea"/>
                <a:cs typeface="+mn-cs"/>
              </a:rPr>
              <a:t>NO		NO	NO		NO		NO	SÍ</a:t>
            </a: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latin typeface="Helvetica Courant (Body)"/>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latin typeface="Helvetica Courant (Body)"/>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latin typeface="Helvetica Courant (Body)"/>
              <a:ea typeface="+mn-ea"/>
              <a:cs typeface="+mn-cs"/>
            </a:endParaRPr>
          </a:p>
          <a:p>
            <a:pPr>
              <a:spcBef>
                <a:spcPts val="0"/>
              </a:spcBef>
              <a:defRPr b="1"/>
            </a:pPr>
            <a:endParaRPr lang="es-ES_tradnl" noProof="0" dirty="0">
              <a:solidFill>
                <a:schemeClr val="tx1"/>
              </a:solidFill>
              <a:latin typeface="Helvetica Courant (Body)"/>
            </a:endParaRPr>
          </a:p>
          <a:p>
            <a:pPr>
              <a:spcBef>
                <a:spcPts val="0"/>
              </a:spcBef>
              <a:defRPr b="1"/>
            </a:pPr>
            <a:r>
              <a:rPr lang="es-ES_tradnl" noProof="0" dirty="0">
                <a:solidFill>
                  <a:schemeClr val="tx1"/>
                </a:solidFill>
                <a:latin typeface="Helvetica Courant (Body)"/>
              </a:rPr>
              <a:t>Interacciones sugeridas: </a:t>
            </a:r>
          </a:p>
          <a:p>
            <a:pPr>
              <a:spcBef>
                <a:spcPts val="0"/>
              </a:spcBef>
            </a:pPr>
            <a:endParaRPr lang="es-ES_tradnl" b="1" noProof="0" dirty="0">
              <a:solidFill>
                <a:schemeClr val="tx1"/>
              </a:solidFill>
              <a:latin typeface="Helvetica Courant (Body)"/>
            </a:endParaRPr>
          </a:p>
          <a:p>
            <a:r>
              <a:rPr lang="es-ES_tradnl" noProof="0" dirty="0">
                <a:solidFill>
                  <a:schemeClr val="tx1"/>
                </a:solidFill>
                <a:latin typeface="Helvetica Courant (Body)"/>
              </a:rPr>
              <a:t>Las instituciones</a:t>
            </a:r>
            <a:r>
              <a:rPr lang="es-ES_tradnl" baseline="0" noProof="0" dirty="0">
                <a:solidFill>
                  <a:schemeClr val="tx1"/>
                </a:solidFill>
                <a:latin typeface="Helvetica Courant (Body)"/>
              </a:rPr>
              <a:t> postsecundarias emiten títulos, diplomas y certificados, dependiendo de la naturaleza de dichas instituciones y de la duración de los programas. </a:t>
            </a:r>
            <a:r>
              <a:rPr lang="es-ES_tradnl" noProof="0" dirty="0">
                <a:solidFill>
                  <a:schemeClr val="tx1"/>
                </a:solidFill>
                <a:latin typeface="Helvetica Courant (Body)"/>
              </a:rPr>
              <a:t/>
            </a:r>
            <a:br>
              <a:rPr lang="es-ES_tradnl" noProof="0" dirty="0">
                <a:solidFill>
                  <a:schemeClr val="tx1"/>
                </a:solidFill>
                <a:latin typeface="Helvetica Courant (Body)"/>
              </a:rPr>
            </a:br>
            <a:endParaRPr lang="es-ES_tradnl" noProof="0" dirty="0">
              <a:solidFill>
                <a:schemeClr val="tx1"/>
              </a:solidFill>
              <a:latin typeface="Helvetica Courant (Body)"/>
            </a:endParaRPr>
          </a:p>
          <a:p>
            <a:r>
              <a:rPr lang="es-ES_tradnl" noProof="0" dirty="0">
                <a:solidFill>
                  <a:schemeClr val="tx1"/>
                </a:solidFill>
                <a:latin typeface="Helvetica Courant (Body)"/>
              </a:rPr>
              <a:t>En las universidades y en los institutos universitarios</a:t>
            </a:r>
            <a:r>
              <a:rPr lang="es-ES_tradnl" baseline="0" noProof="0" dirty="0">
                <a:solidFill>
                  <a:schemeClr val="tx1"/>
                </a:solidFill>
                <a:latin typeface="Helvetica Courant (Body)"/>
              </a:rPr>
              <a:t> de educación superior, se pone el énfasis en los programas de licenciatura. Los institutos de educación superior, los institutos y otras instituciones ofrecen una amplia gama de titulaciones, desde los diplomas y certificados hasta los programas de postgrado. Asimismo, muchos institutos de educación superior e institutos ofrecen títulos en áreas de especialización particulares; tales títulos pueden ser títulos de dos años con título asociado, tres o cuatro años de licenciatura o cuatro años con título de licenciatura aplicada. </a:t>
            </a:r>
            <a:endParaRPr lang="es-ES_tradnl" noProof="0" dirty="0">
              <a:solidFill>
                <a:schemeClr val="tx1"/>
              </a:solidFill>
              <a:latin typeface="Helvetica Courant (Body)"/>
            </a:endParaRPr>
          </a:p>
          <a:p>
            <a:pPr>
              <a:lnSpc>
                <a:spcPct val="80000"/>
              </a:lnSpc>
              <a:spcBef>
                <a:spcPts val="0"/>
              </a:spcBef>
              <a:defRPr i="1"/>
            </a:pPr>
            <a:endParaRPr lang="es-ES_tradnl" noProof="0" dirty="0">
              <a:solidFill>
                <a:schemeClr val="tx1"/>
              </a:solidFill>
              <a:latin typeface="Helvetica Courant (Body)"/>
            </a:endParaRPr>
          </a:p>
          <a:p>
            <a:pPr>
              <a:spcBef>
                <a:spcPts val="0"/>
              </a:spcBef>
            </a:pPr>
            <a:r>
              <a:rPr lang="es-ES_tradnl" noProof="0" dirty="0">
                <a:solidFill>
                  <a:schemeClr val="tx1"/>
                </a:solidFill>
                <a:latin typeface="Helvetica Courant (Body)"/>
              </a:rPr>
              <a:t>Ahora, veremos más de cerca</a:t>
            </a:r>
            <a:r>
              <a:rPr lang="es-ES_tradnl" baseline="0" noProof="0" dirty="0">
                <a:solidFill>
                  <a:schemeClr val="tx1"/>
                </a:solidFill>
                <a:latin typeface="Helvetica Courant (Body)"/>
              </a:rPr>
              <a:t> cada uno de los sectores.</a:t>
            </a:r>
            <a:endParaRPr lang="es-ES_tradnl" noProof="0" dirty="0">
              <a:solidFill>
                <a:schemeClr val="tx1"/>
              </a:solidFill>
              <a:latin typeface="Helvetica Courant (Body)"/>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latin typeface="Helvetica Courant (Body)"/>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latin typeface="Helvetica Courant (Body)"/>
              <a:ea typeface="+mn-ea"/>
              <a:cs typeface="+mn-cs"/>
            </a:endParaRPr>
          </a:p>
          <a:p>
            <a:endParaRPr lang="es-ES_tradnl" sz="1200" kern="1200" noProof="0" dirty="0">
              <a:solidFill>
                <a:schemeClr val="tx1"/>
              </a:solidFill>
              <a:latin typeface="Helvetica Courant (Body)"/>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latin typeface="Helvetica Courant (Body)"/>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latin typeface="Helvetica Courant (Body)"/>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latin typeface="Helvetica Courant (Body)"/>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latin typeface="Helvetica Courant (Body)"/>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latin typeface="Helvetica Courant (Body)"/>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latin typeface="Helvetica Courant (Body)"/>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latin typeface="Helvetica Courant (Body)"/>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latin typeface="Helvetica Courant (Body)"/>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latin typeface="Helvetica Courant (Body)"/>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latin typeface="Helvetica Courant (Body)"/>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latin typeface="Helvetica Courant (Body)"/>
              <a:ea typeface="+mn-ea"/>
              <a:cs typeface="+mn-cs"/>
            </a:endParaRPr>
          </a:p>
          <a:p>
            <a:endParaRPr lang="es-ES_tradnl" sz="1200" kern="1200" noProof="0" dirty="0">
              <a:solidFill>
                <a:schemeClr val="tx1"/>
              </a:solidFill>
              <a:latin typeface="Helvetica Courant (Body)"/>
              <a:ea typeface="+mn-ea"/>
              <a:cs typeface="+mn-cs"/>
            </a:endParaRPr>
          </a:p>
          <a:p>
            <a:endParaRPr lang="es-ES_tradnl" sz="1200" kern="1200" noProof="0" dirty="0">
              <a:solidFill>
                <a:schemeClr val="tx1"/>
              </a:solidFill>
              <a:latin typeface="Helvetica Courant (Body)"/>
              <a:ea typeface="+mn-ea"/>
              <a:cs typeface="+mn-cs"/>
            </a:endParaRPr>
          </a:p>
          <a:p>
            <a:r>
              <a:rPr lang="es-ES_tradnl" sz="1200" kern="1200" noProof="0" dirty="0">
                <a:solidFill>
                  <a:schemeClr val="tx1"/>
                </a:solidFill>
                <a:latin typeface="Helvetica Courant (Body)"/>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latin typeface="Helvetica Courant (Body)"/>
              <a:ea typeface="+mn-ea"/>
              <a:cs typeface="+mn-cs"/>
            </a:endParaRPr>
          </a:p>
          <a:p>
            <a:endParaRPr lang="es-ES_tradnl" sz="1200" kern="1200" noProof="0" dirty="0">
              <a:solidFill>
                <a:schemeClr val="tx1"/>
              </a:solidFill>
              <a:latin typeface="Helvetica Courant (Body)"/>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latin typeface="Helvetica Courant (Body)"/>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latin typeface="Helvetica Courant (Body)"/>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latin typeface="Helvetica Courant (Body)"/>
              <a:ea typeface="+mn-ea"/>
              <a:cs typeface="+mn-cs"/>
            </a:endParaRPr>
          </a:p>
          <a:p>
            <a:endParaRPr lang="es-ES_tradnl" sz="1200" kern="1200" noProof="0" dirty="0">
              <a:solidFill>
                <a:schemeClr val="tx1"/>
              </a:solidFill>
              <a:latin typeface="Helvetica Courant (Body)"/>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latin typeface="Helvetica Courant (Body)"/>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latin typeface="Helvetica Courant (Body)"/>
              <a:ea typeface="+mn-ea"/>
              <a:cs typeface="+mn-cs"/>
            </a:endParaRPr>
          </a:p>
        </p:txBody>
      </p:sp>
    </p:spTree>
    <p:extLst>
      <p:ext uri="{BB962C8B-B14F-4D97-AF65-F5344CB8AC3E}">
        <p14:creationId xmlns:p14="http://schemas.microsoft.com/office/powerpoint/2010/main" val="38901440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Shape 529"/>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530" name="Shape 530"/>
          <p:cNvSpPr>
            <a:spLocks noGrp="1"/>
          </p:cNvSpPr>
          <p:nvPr>
            <p:ph type="body" sz="quarter" idx="1"/>
          </p:nvPr>
        </p:nvSpPr>
        <p:spPr>
          <a:prstGeom prst="rect">
            <a:avLst/>
          </a:prstGeom>
        </p:spPr>
        <p:txBody>
          <a:bodyPr/>
          <a:lstStyle/>
          <a:p>
            <a:pPr>
              <a:spcBef>
                <a:spcPts val="0"/>
              </a:spcBef>
              <a:defRPr b="1"/>
            </a:pPr>
            <a:r>
              <a:rPr lang="es-MX" dirty="0">
                <a:solidFill>
                  <a:schemeClr val="tx1"/>
                </a:solidFill>
                <a:latin typeface="Helvetica Courant (Body)"/>
              </a:rPr>
              <a:t>Interacciones sugeridas</a:t>
            </a:r>
            <a:r>
              <a:rPr dirty="0">
                <a:solidFill>
                  <a:schemeClr val="tx1"/>
                </a:solidFill>
                <a:latin typeface="Helvetica Courant (Body)"/>
              </a:rPr>
              <a:t>: </a:t>
            </a:r>
          </a:p>
          <a:p>
            <a:pPr>
              <a:spcBef>
                <a:spcPts val="0"/>
              </a:spcBef>
            </a:pPr>
            <a:endParaRPr b="1" dirty="0">
              <a:solidFill>
                <a:schemeClr val="tx1"/>
              </a:solidFill>
              <a:latin typeface="Helvetica Courant (Body)"/>
            </a:endParaRPr>
          </a:p>
          <a:p>
            <a:pPr>
              <a:spcBef>
                <a:spcPts val="0"/>
              </a:spcBef>
              <a:buSzPct val="100000"/>
              <a:buChar char="-"/>
            </a:pPr>
            <a:r>
              <a:rPr lang="es-MX" dirty="0">
                <a:solidFill>
                  <a:schemeClr val="tx1"/>
                </a:solidFill>
                <a:latin typeface="Helvetica Courant (Body)"/>
              </a:rPr>
              <a:t> El hecho de que Canadá sea un país bilingüe,</a:t>
            </a:r>
            <a:r>
              <a:rPr lang="es-MX" baseline="0" dirty="0">
                <a:solidFill>
                  <a:schemeClr val="tx1"/>
                </a:solidFill>
                <a:latin typeface="Helvetica Courant (Body)"/>
              </a:rPr>
              <a:t> que </a:t>
            </a:r>
            <a:r>
              <a:rPr lang="es-MX" dirty="0">
                <a:solidFill>
                  <a:schemeClr val="tx1"/>
                </a:solidFill>
                <a:latin typeface="Helvetica Courant (Body)"/>
              </a:rPr>
              <a:t>sea tradicionalmente </a:t>
            </a:r>
            <a:r>
              <a:rPr lang="es-MX" baseline="0" dirty="0">
                <a:solidFill>
                  <a:schemeClr val="tx1"/>
                </a:solidFill>
                <a:latin typeface="Helvetica Courant (Body)"/>
              </a:rPr>
              <a:t>un país de inmigrantes y que cuente con una política que fomenta la diversidad multicultural le proporciona una amplia experiencia en la enseñanza de inglés y francés.</a:t>
            </a:r>
            <a:endParaRPr dirty="0">
              <a:solidFill>
                <a:schemeClr val="tx1"/>
              </a:solidFill>
              <a:latin typeface="Helvetica Courant (Body)"/>
            </a:endParaRPr>
          </a:p>
          <a:p>
            <a:pPr>
              <a:spcBef>
                <a:spcPts val="0"/>
              </a:spcBef>
              <a:buSzPct val="100000"/>
              <a:buChar char="-"/>
            </a:pPr>
            <a:r>
              <a:rPr dirty="0">
                <a:solidFill>
                  <a:schemeClr val="tx1"/>
                </a:solidFill>
                <a:latin typeface="Helvetica Courant (Body)"/>
              </a:rPr>
              <a:t> </a:t>
            </a:r>
            <a:r>
              <a:rPr lang="es-MX" dirty="0">
                <a:solidFill>
                  <a:schemeClr val="tx1"/>
                </a:solidFill>
                <a:latin typeface="Helvetica Courant (Body)"/>
              </a:rPr>
              <a:t>De hecho, el idioma es una</a:t>
            </a:r>
            <a:r>
              <a:rPr lang="es-MX" baseline="0" dirty="0">
                <a:solidFill>
                  <a:schemeClr val="tx1"/>
                </a:solidFill>
                <a:latin typeface="Helvetica Courant (Body)"/>
              </a:rPr>
              <a:t> de las piedras angulares de la identidad nacional de Canadá.</a:t>
            </a:r>
            <a:endParaRPr dirty="0">
              <a:solidFill>
                <a:schemeClr val="tx1"/>
              </a:solidFill>
              <a:latin typeface="Helvetica Courant (Body)"/>
            </a:endParaRPr>
          </a:p>
          <a:p>
            <a:pPr>
              <a:spcBef>
                <a:spcPts val="0"/>
              </a:spcBef>
              <a:buSzPct val="100000"/>
              <a:buChar char="-"/>
            </a:pPr>
            <a:r>
              <a:rPr lang="es-MX" dirty="0">
                <a:solidFill>
                  <a:schemeClr val="tx1"/>
                </a:solidFill>
                <a:latin typeface="Helvetica Courant (Body)"/>
              </a:rPr>
              <a:t> En lo que respecta al idioma, somos mucho más exigentes que cualquier otro país en el mundo. Para ingresar a una universidad o institución de educación</a:t>
            </a:r>
            <a:r>
              <a:rPr lang="es-MX" baseline="0" dirty="0">
                <a:solidFill>
                  <a:schemeClr val="tx1"/>
                </a:solidFill>
                <a:latin typeface="Helvetica Courant (Body)"/>
              </a:rPr>
              <a:t> superior, </a:t>
            </a:r>
            <a:r>
              <a:rPr lang="es-MX" dirty="0">
                <a:solidFill>
                  <a:schemeClr val="tx1"/>
                </a:solidFill>
                <a:latin typeface="Helvetica Courant (Body)"/>
              </a:rPr>
              <a:t>necesitas tener una puntuación alta en idiomas,</a:t>
            </a:r>
            <a:r>
              <a:rPr lang="es-MX" baseline="0" dirty="0">
                <a:solidFill>
                  <a:schemeClr val="tx1"/>
                </a:solidFill>
                <a:latin typeface="Helvetica Courant (Body)"/>
              </a:rPr>
              <a:t> de modo que nuestros programas de idiomas son de primerísima categoría.</a:t>
            </a:r>
            <a:endParaRPr dirty="0">
              <a:solidFill>
                <a:schemeClr val="tx1"/>
              </a:solidFill>
              <a:latin typeface="Helvetica Courant (Body)"/>
            </a:endParaRPr>
          </a:p>
          <a:p>
            <a:pPr>
              <a:spcBef>
                <a:spcPts val="0"/>
              </a:spcBef>
              <a:buSzPct val="100000"/>
              <a:buChar char="-"/>
            </a:pPr>
            <a:endParaRPr dirty="0">
              <a:solidFill>
                <a:schemeClr val="tx1"/>
              </a:solidFill>
              <a:latin typeface="Helvetica Courant (Body)"/>
            </a:endParaRPr>
          </a:p>
          <a:p>
            <a:pPr>
              <a:spcBef>
                <a:spcPts val="0"/>
              </a:spcBef>
            </a:pPr>
            <a:r>
              <a:rPr dirty="0">
                <a:solidFill>
                  <a:schemeClr val="tx1"/>
                </a:solidFill>
                <a:latin typeface="Helvetica Courant (Body)"/>
              </a:rPr>
              <a:t>-</a:t>
            </a:r>
            <a:r>
              <a:rPr lang="es-ES" dirty="0">
                <a:solidFill>
                  <a:schemeClr val="tx1"/>
                </a:solidFill>
                <a:latin typeface="Helvetica Courant (Body)"/>
              </a:rPr>
              <a:t> </a:t>
            </a:r>
            <a:r>
              <a:rPr lang="es-MX" dirty="0">
                <a:solidFill>
                  <a:schemeClr val="tx1"/>
                </a:solidFill>
                <a:latin typeface="Helvetica Courant (Body)"/>
              </a:rPr>
              <a:t>Las escuelas de idiomas ofrecen diferentes tipos de programas, incluyendo</a:t>
            </a:r>
            <a:r>
              <a:rPr dirty="0">
                <a:solidFill>
                  <a:schemeClr val="tx1"/>
                </a:solidFill>
                <a:latin typeface="Helvetica Courant (Body)"/>
              </a:rPr>
              <a:t>: </a:t>
            </a:r>
          </a:p>
          <a:p>
            <a:pPr>
              <a:spcBef>
                <a:spcPts val="0"/>
              </a:spcBef>
            </a:pPr>
            <a:r>
              <a:rPr dirty="0">
                <a:solidFill>
                  <a:schemeClr val="tx1"/>
                </a:solidFill>
                <a:latin typeface="Helvetica Courant (Body)"/>
              </a:rPr>
              <a:t>ESL/FSL</a:t>
            </a:r>
            <a:r>
              <a:rPr lang="es-ES" dirty="0">
                <a:solidFill>
                  <a:schemeClr val="tx1"/>
                </a:solidFill>
                <a:latin typeface="Helvetica Courant (Body)"/>
              </a:rPr>
              <a:t> general</a:t>
            </a:r>
            <a:endParaRPr dirty="0">
              <a:solidFill>
                <a:schemeClr val="tx1"/>
              </a:solidFill>
              <a:latin typeface="Helvetica Courant (Body)"/>
            </a:endParaRPr>
          </a:p>
          <a:p>
            <a:pPr>
              <a:spcBef>
                <a:spcPts val="0"/>
              </a:spcBef>
            </a:pPr>
            <a:r>
              <a:rPr lang="es-MX" dirty="0">
                <a:solidFill>
                  <a:schemeClr val="tx1"/>
                </a:solidFill>
                <a:latin typeface="Helvetica Courant (Body)"/>
              </a:rPr>
              <a:t>Académico, negocios,</a:t>
            </a:r>
            <a:r>
              <a:rPr lang="es-MX" baseline="0" dirty="0">
                <a:solidFill>
                  <a:schemeClr val="tx1"/>
                </a:solidFill>
                <a:latin typeface="Helvetica Courant (Body)"/>
              </a:rPr>
              <a:t> turismo/verano/invierno</a:t>
            </a:r>
            <a:endParaRPr dirty="0">
              <a:solidFill>
                <a:schemeClr val="tx1"/>
              </a:solidFill>
              <a:latin typeface="Helvetica Courant (Body)"/>
            </a:endParaRPr>
          </a:p>
          <a:p>
            <a:pPr>
              <a:spcBef>
                <a:spcPts val="0"/>
              </a:spcBef>
            </a:pPr>
            <a:endParaRPr dirty="0">
              <a:solidFill>
                <a:schemeClr val="tx1"/>
              </a:solidFill>
              <a:latin typeface="Helvetica Courant (Body)"/>
            </a:endParaRPr>
          </a:p>
          <a:p>
            <a:pPr>
              <a:spcBef>
                <a:spcPts val="0"/>
              </a:spcBef>
            </a:pPr>
            <a:endParaRPr dirty="0">
              <a:solidFill>
                <a:schemeClr val="tx1"/>
              </a:solidFill>
              <a:latin typeface="Helvetica Courant (Body)"/>
            </a:endParaRPr>
          </a:p>
          <a:p>
            <a:pPr>
              <a:spcBef>
                <a:spcPts val="0"/>
              </a:spcBef>
            </a:pPr>
            <a:r>
              <a:rPr dirty="0">
                <a:solidFill>
                  <a:schemeClr val="tx1"/>
                </a:solidFill>
                <a:latin typeface="Helvetica Courant (Body)"/>
              </a:rPr>
              <a:t>-</a:t>
            </a:r>
            <a:r>
              <a:rPr lang="es-ES" dirty="0">
                <a:solidFill>
                  <a:schemeClr val="tx1"/>
                </a:solidFill>
                <a:latin typeface="Helvetica Courant (Body)"/>
              </a:rPr>
              <a:t> </a:t>
            </a:r>
            <a:r>
              <a:rPr lang="es-MX" dirty="0">
                <a:solidFill>
                  <a:schemeClr val="tx1"/>
                </a:solidFill>
                <a:latin typeface="Helvetica Courant (Body)"/>
              </a:rPr>
              <a:t>El gobierno de Canadá prefiere a las instituciones</a:t>
            </a:r>
            <a:r>
              <a:rPr lang="es-MX" baseline="0" dirty="0">
                <a:solidFill>
                  <a:schemeClr val="tx1"/>
                </a:solidFill>
                <a:latin typeface="Helvetica Courant (Body)"/>
              </a:rPr>
              <a:t> privadas de idiomas que han sido acreditadas por la asociación Languages Canada. Para encontrar un programa en el sitio web LC, busca en la opción APPROVED PROGRAMS (</a:t>
            </a:r>
            <a:r>
              <a:rPr lang="es-MX" dirty="0">
                <a:solidFill>
                  <a:schemeClr val="tx1"/>
                </a:solidFill>
                <a:latin typeface="Helvetica Courant (Body)"/>
              </a:rPr>
              <a:t>(</a:t>
            </a:r>
            <a:r>
              <a:rPr lang="es-MX" u="sng" dirty="0">
                <a:solidFill>
                  <a:schemeClr val="tx1"/>
                </a:solidFill>
                <a:uFill>
                  <a:solidFill>
                    <a:srgbClr val="0000FF"/>
                  </a:solidFill>
                </a:uFill>
                <a:latin typeface="Helvetica Courant (Body)"/>
                <a:hlinkClick r:id="rId3"/>
              </a:rPr>
              <a:t>http://www.languagescanada.ca/en/study</a:t>
            </a:r>
            <a:r>
              <a:rPr lang="es-MX" u="none" dirty="0">
                <a:solidFill>
                  <a:schemeClr val="tx1"/>
                </a:solidFill>
                <a:uFill>
                  <a:solidFill>
                    <a:srgbClr val="0000FF"/>
                  </a:solidFill>
                </a:uFill>
                <a:latin typeface="Helvetica Courant (Body)"/>
              </a:rPr>
              <a:t>). Si un programa NO está en esta página, quiere decir</a:t>
            </a:r>
            <a:r>
              <a:rPr lang="es-MX" u="none" baseline="0" dirty="0">
                <a:solidFill>
                  <a:schemeClr val="tx1"/>
                </a:solidFill>
                <a:uFill>
                  <a:solidFill>
                    <a:srgbClr val="0000FF"/>
                  </a:solidFill>
                </a:uFill>
                <a:latin typeface="Helvetica Courant (Body)"/>
              </a:rPr>
              <a:t> que no está acreditado y que no está protegido.</a:t>
            </a:r>
            <a:endParaRPr u="none" dirty="0">
              <a:solidFill>
                <a:schemeClr val="tx1"/>
              </a:solidFill>
              <a:latin typeface="Helvetica Courant (Body)"/>
            </a:endParaRPr>
          </a:p>
          <a:p>
            <a:pPr>
              <a:spcBef>
                <a:spcPts val="0"/>
              </a:spcBef>
            </a:pPr>
            <a:endParaRPr dirty="0">
              <a:solidFill>
                <a:schemeClr val="tx1"/>
              </a:solidFill>
              <a:latin typeface="Helvetica Courant (Body)"/>
            </a:endParaRPr>
          </a:p>
          <a:p>
            <a:pPr>
              <a:spcBef>
                <a:spcPts val="0"/>
              </a:spcBef>
            </a:pPr>
            <a:r>
              <a:rPr dirty="0">
                <a:solidFill>
                  <a:schemeClr val="tx1"/>
                </a:solidFill>
                <a:latin typeface="Helvetica Courant (Body)"/>
              </a:rPr>
              <a:t>	</a:t>
            </a:r>
            <a:endParaRPr lang="es-MX" dirty="0">
              <a:solidFill>
                <a:schemeClr val="tx1"/>
              </a:solidFill>
              <a:latin typeface="Helvetica Courant (Body)"/>
            </a:endParaRPr>
          </a:p>
          <a:p>
            <a:pPr>
              <a:spcBef>
                <a:spcPts val="0"/>
              </a:spcBef>
            </a:pPr>
            <a:r>
              <a:rPr lang="es-MX" dirty="0">
                <a:solidFill>
                  <a:schemeClr val="tx1"/>
                </a:solidFill>
                <a:latin typeface="Helvetica Courant (Body)"/>
              </a:rPr>
              <a:t>Para responder preguntas acerca</a:t>
            </a:r>
            <a:r>
              <a:rPr lang="es-MX" baseline="0" dirty="0">
                <a:solidFill>
                  <a:schemeClr val="tx1"/>
                </a:solidFill>
                <a:latin typeface="Helvetica Courant (Body)"/>
              </a:rPr>
              <a:t> de</a:t>
            </a:r>
            <a:r>
              <a:rPr lang="es-MX" dirty="0">
                <a:solidFill>
                  <a:schemeClr val="tx1"/>
                </a:solidFill>
                <a:latin typeface="Helvetica Courant (Body)"/>
              </a:rPr>
              <a:t> la acreditación:</a:t>
            </a:r>
            <a:r>
              <a:rPr lang="es-MX" baseline="0" dirty="0">
                <a:solidFill>
                  <a:schemeClr val="tx1"/>
                </a:solidFill>
                <a:latin typeface="Helvetica Courant (Body)"/>
              </a:rPr>
              <a:t> el sistema de acreditación comprende exámenes en las siguientes áreas</a:t>
            </a:r>
            <a:r>
              <a:rPr dirty="0">
                <a:solidFill>
                  <a:schemeClr val="tx1"/>
                </a:solidFill>
                <a:latin typeface="Helvetica Courant (Body)"/>
              </a:rPr>
              <a:t>: </a:t>
            </a:r>
          </a:p>
          <a:p>
            <a:pPr>
              <a:spcBef>
                <a:spcPts val="0"/>
              </a:spcBef>
            </a:pPr>
            <a:r>
              <a:rPr dirty="0">
                <a:solidFill>
                  <a:schemeClr val="tx1"/>
                </a:solidFill>
                <a:latin typeface="Helvetica Courant (Body)"/>
              </a:rPr>
              <a:t>	</a:t>
            </a:r>
            <a:endParaRPr lang="es-MX" dirty="0">
              <a:solidFill>
                <a:schemeClr val="tx1"/>
              </a:solidFill>
              <a:latin typeface="Helvetica Courant (Body)"/>
            </a:endParaRPr>
          </a:p>
          <a:p>
            <a:pPr>
              <a:spcBef>
                <a:spcPts val="0"/>
              </a:spcBef>
            </a:pPr>
            <a:r>
              <a:rPr lang="es-MX" dirty="0">
                <a:solidFill>
                  <a:schemeClr val="tx1"/>
                </a:solidFill>
                <a:latin typeface="Helvetica Courant (Body)"/>
              </a:rPr>
              <a:t>Servicios a estudiantes, profesores,</a:t>
            </a:r>
            <a:r>
              <a:rPr lang="es-MX" baseline="0" dirty="0">
                <a:solidFill>
                  <a:schemeClr val="tx1"/>
                </a:solidFill>
                <a:latin typeface="Helvetica Courant (Body)"/>
              </a:rPr>
              <a:t> programa de estudios, mercadotecnia y promoción, administración, admisión de estudiantes. Las políticas y directrices de los programas de familias anfitrionas también son examinadas durante el proceso de acreditación. Éstas deben estar claramente expuestas.</a:t>
            </a:r>
            <a:endParaRPr dirty="0">
              <a:solidFill>
                <a:schemeClr val="tx1"/>
              </a:solidFill>
              <a:latin typeface="Helvetica Courant (Body)"/>
            </a:endParaRPr>
          </a:p>
          <a:p>
            <a:pPr>
              <a:spcBef>
                <a:spcPts val="0"/>
              </a:spcBef>
            </a:pPr>
            <a:endParaRPr dirty="0">
              <a:solidFill>
                <a:schemeClr val="tx1"/>
              </a:solidFill>
              <a:latin typeface="Helvetica Courant (Body)"/>
            </a:endParaRPr>
          </a:p>
          <a:p>
            <a:pPr>
              <a:spcBef>
                <a:spcPts val="0"/>
              </a:spcBef>
            </a:pPr>
            <a:endParaRPr dirty="0">
              <a:solidFill>
                <a:schemeClr val="tx1"/>
              </a:solidFill>
              <a:latin typeface="Helvetica Courant (Body)"/>
            </a:endParaRPr>
          </a:p>
          <a:p>
            <a:pPr>
              <a:spcBef>
                <a:spcPts val="0"/>
              </a:spcBef>
            </a:pPr>
            <a:endParaRPr dirty="0">
              <a:solidFill>
                <a:schemeClr val="tx1"/>
              </a:solidFill>
              <a:latin typeface="Helvetica Courant (Body)"/>
            </a:endParaRPr>
          </a:p>
          <a:p>
            <a:pPr>
              <a:spcBef>
                <a:spcPts val="0"/>
              </a:spcBef>
            </a:pPr>
            <a:r>
              <a:rPr lang="es-MX" dirty="0">
                <a:solidFill>
                  <a:schemeClr val="tx1"/>
                </a:solidFill>
                <a:latin typeface="Helvetica Courant (Body)"/>
              </a:rPr>
              <a:t>Los exámenes incluidos en los programas de preparación </a:t>
            </a:r>
            <a:r>
              <a:rPr lang="es-MX" baseline="0" dirty="0">
                <a:solidFill>
                  <a:schemeClr val="tx1"/>
                </a:solidFill>
                <a:latin typeface="Helvetica Courant (Body)"/>
              </a:rPr>
              <a:t>incluyen</a:t>
            </a:r>
            <a:r>
              <a:rPr dirty="0">
                <a:solidFill>
                  <a:schemeClr val="tx1"/>
                </a:solidFill>
                <a:latin typeface="Helvetica Courant (Body)"/>
              </a:rPr>
              <a:t>: </a:t>
            </a:r>
          </a:p>
          <a:p>
            <a:pPr>
              <a:spcBef>
                <a:spcPts val="0"/>
              </a:spcBef>
            </a:pPr>
            <a:r>
              <a:rPr dirty="0">
                <a:solidFill>
                  <a:schemeClr val="tx1"/>
                </a:solidFill>
                <a:latin typeface="Helvetica Courant (Body)"/>
              </a:rPr>
              <a:t>Cambridge Test</a:t>
            </a:r>
          </a:p>
          <a:p>
            <a:pPr>
              <a:spcBef>
                <a:spcPts val="0"/>
              </a:spcBef>
            </a:pPr>
            <a:r>
              <a:rPr dirty="0">
                <a:solidFill>
                  <a:schemeClr val="tx1"/>
                </a:solidFill>
                <a:latin typeface="Helvetica Courant (Body)"/>
              </a:rPr>
              <a:t>•</a:t>
            </a:r>
            <a:r>
              <a:rPr dirty="0" err="1">
                <a:solidFill>
                  <a:schemeClr val="tx1"/>
                </a:solidFill>
                <a:latin typeface="Helvetica Courant (Body)"/>
              </a:rPr>
              <a:t>CanTEST</a:t>
            </a:r>
            <a:endParaRPr dirty="0">
              <a:solidFill>
                <a:schemeClr val="tx1"/>
              </a:solidFill>
              <a:latin typeface="Helvetica Courant (Body)"/>
            </a:endParaRPr>
          </a:p>
          <a:p>
            <a:pPr>
              <a:spcBef>
                <a:spcPts val="0"/>
              </a:spcBef>
            </a:pPr>
            <a:r>
              <a:rPr dirty="0">
                <a:solidFill>
                  <a:schemeClr val="tx1"/>
                </a:solidFill>
                <a:latin typeface="Helvetica Courant (Body)"/>
              </a:rPr>
              <a:t>•CAEL</a:t>
            </a:r>
          </a:p>
          <a:p>
            <a:pPr>
              <a:spcBef>
                <a:spcPts val="0"/>
              </a:spcBef>
            </a:pPr>
            <a:r>
              <a:rPr dirty="0">
                <a:solidFill>
                  <a:schemeClr val="tx1"/>
                </a:solidFill>
                <a:latin typeface="Helvetica Courant (Body)"/>
              </a:rPr>
              <a:t>•IELTS</a:t>
            </a:r>
          </a:p>
          <a:p>
            <a:pPr>
              <a:spcBef>
                <a:spcPts val="0"/>
              </a:spcBef>
            </a:pPr>
            <a:r>
              <a:rPr dirty="0">
                <a:solidFill>
                  <a:schemeClr val="tx1"/>
                </a:solidFill>
                <a:latin typeface="Helvetica Courant (Body)"/>
              </a:rPr>
              <a:t>•TOEFL</a:t>
            </a:r>
          </a:p>
          <a:p>
            <a:pPr>
              <a:spcBef>
                <a:spcPts val="0"/>
              </a:spcBef>
            </a:pPr>
            <a:r>
              <a:rPr dirty="0">
                <a:solidFill>
                  <a:schemeClr val="tx1"/>
                </a:solidFill>
                <a:latin typeface="Helvetica Courant (Body)"/>
              </a:rPr>
              <a:t>•TOEIC</a:t>
            </a:r>
          </a:p>
        </p:txBody>
      </p:sp>
    </p:spTree>
    <p:extLst>
      <p:ext uri="{BB962C8B-B14F-4D97-AF65-F5344CB8AC3E}">
        <p14:creationId xmlns:p14="http://schemas.microsoft.com/office/powerpoint/2010/main" val="28890847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 name="Shape 539"/>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540" name="Shape 540"/>
          <p:cNvSpPr>
            <a:spLocks noGrp="1"/>
          </p:cNvSpPr>
          <p:nvPr>
            <p:ph type="body" sz="quarter" idx="1"/>
          </p:nvPr>
        </p:nvSpPr>
        <p:spPr>
          <a:prstGeom prst="rect">
            <a:avLst/>
          </a:prstGeom>
        </p:spPr>
        <p:txBody>
          <a:bodyPr/>
          <a:lstStyle/>
          <a:p>
            <a:pPr>
              <a:spcBef>
                <a:spcPts val="0"/>
              </a:spcBef>
              <a:defRPr b="1"/>
            </a:pPr>
            <a:r>
              <a:rPr lang="es-MX" dirty="0">
                <a:solidFill>
                  <a:schemeClr val="tx1"/>
                </a:solidFill>
                <a:latin typeface="Helvetica Courant (Body)"/>
              </a:rPr>
              <a:t>Interacciones sugeridas</a:t>
            </a:r>
            <a:r>
              <a:rPr dirty="0">
                <a:solidFill>
                  <a:schemeClr val="tx1"/>
                </a:solidFill>
                <a:latin typeface="Helvetica Courant (Body)"/>
              </a:rPr>
              <a:t>: </a:t>
            </a:r>
          </a:p>
          <a:p>
            <a:pPr>
              <a:spcBef>
                <a:spcPts val="0"/>
              </a:spcBef>
              <a:defRPr b="1"/>
            </a:pPr>
            <a:endParaRPr dirty="0">
              <a:solidFill>
                <a:schemeClr val="tx1"/>
              </a:solidFill>
              <a:latin typeface="Helvetica Courant (Body)"/>
            </a:endParaRPr>
          </a:p>
          <a:p>
            <a:pPr>
              <a:spcBef>
                <a:spcPts val="0"/>
              </a:spcBef>
              <a:defRPr b="1"/>
            </a:pPr>
            <a:endParaRPr lang="es-MX" dirty="0">
              <a:solidFill>
                <a:schemeClr val="tx1"/>
              </a:solidFill>
              <a:latin typeface="Helvetica Courant (Body)"/>
            </a:endParaRPr>
          </a:p>
          <a:p>
            <a:pPr>
              <a:spcBef>
                <a:spcPts val="0"/>
              </a:spcBef>
              <a:defRPr b="1"/>
            </a:pPr>
            <a:r>
              <a:rPr lang="es-MX" dirty="0">
                <a:solidFill>
                  <a:schemeClr val="tx1"/>
                </a:solidFill>
                <a:latin typeface="Helvetica Courant (Body)"/>
              </a:rPr>
              <a:t>Algunos hechos</a:t>
            </a:r>
            <a:endParaRPr dirty="0">
              <a:solidFill>
                <a:schemeClr val="tx1"/>
              </a:solidFill>
              <a:latin typeface="Helvetica Courant (Body)"/>
            </a:endParaRPr>
          </a:p>
          <a:p>
            <a:pPr>
              <a:spcBef>
                <a:spcPts val="0"/>
              </a:spcBef>
            </a:pPr>
            <a:r>
              <a:rPr dirty="0">
                <a:solidFill>
                  <a:schemeClr val="tx1"/>
                </a:solidFill>
                <a:latin typeface="Helvetica Courant (Body)"/>
              </a:rPr>
              <a:t>-</a:t>
            </a:r>
            <a:r>
              <a:rPr lang="es-ES" dirty="0">
                <a:solidFill>
                  <a:schemeClr val="tx1"/>
                </a:solidFill>
                <a:latin typeface="Helvetica Courant (Body)"/>
              </a:rPr>
              <a:t> </a:t>
            </a:r>
            <a:r>
              <a:rPr lang="es-MX" dirty="0">
                <a:solidFill>
                  <a:schemeClr val="tx1"/>
                </a:solidFill>
                <a:latin typeface="Helvetica Courant (Body)"/>
              </a:rPr>
              <a:t>La educación primaria y secundaria sigue un programa de estudios aprobado</a:t>
            </a:r>
            <a:r>
              <a:rPr lang="es-MX" baseline="0" dirty="0">
                <a:solidFill>
                  <a:schemeClr val="tx1"/>
                </a:solidFill>
                <a:latin typeface="Helvetica Courant (Body)"/>
              </a:rPr>
              <a:t> por el gobierno y emplea sólo a maestros certificados por el gobierno (muchos de los cuales cuentan con licenciaturas)</a:t>
            </a:r>
            <a:endParaRPr dirty="0">
              <a:solidFill>
                <a:schemeClr val="tx1"/>
              </a:solidFill>
              <a:latin typeface="Helvetica Courant (Body)"/>
            </a:endParaRPr>
          </a:p>
          <a:p>
            <a:pPr>
              <a:spcBef>
                <a:spcPts val="0"/>
              </a:spcBef>
            </a:pPr>
            <a:r>
              <a:rPr dirty="0">
                <a:solidFill>
                  <a:schemeClr val="tx1"/>
                </a:solidFill>
                <a:latin typeface="Helvetica Courant (Body)"/>
              </a:rPr>
              <a:t>-</a:t>
            </a:r>
            <a:r>
              <a:rPr lang="es-ES" dirty="0">
                <a:solidFill>
                  <a:schemeClr val="tx1"/>
                </a:solidFill>
                <a:latin typeface="Helvetica Courant (Body)"/>
              </a:rPr>
              <a:t> </a:t>
            </a:r>
            <a:r>
              <a:rPr lang="es-MX" baseline="0" dirty="0">
                <a:solidFill>
                  <a:schemeClr val="tx1"/>
                </a:solidFill>
                <a:latin typeface="Helvetica Courant (Body)"/>
              </a:rPr>
              <a:t>En la mayoría de las provincias, l</a:t>
            </a:r>
            <a:r>
              <a:rPr lang="es-MX" dirty="0">
                <a:solidFill>
                  <a:schemeClr val="tx1"/>
                </a:solidFill>
                <a:latin typeface="Helvetica Courant (Body)"/>
              </a:rPr>
              <a:t>a educación abarca un </a:t>
            </a:r>
            <a:r>
              <a:rPr lang="es-MX" baseline="0" dirty="0">
                <a:solidFill>
                  <a:schemeClr val="tx1"/>
                </a:solidFill>
                <a:latin typeface="Helvetica Courant (Body)"/>
              </a:rPr>
              <a:t>programa de primaria-secundaria de 12 años.</a:t>
            </a:r>
            <a:endParaRPr dirty="0">
              <a:solidFill>
                <a:schemeClr val="tx1"/>
              </a:solidFill>
              <a:latin typeface="Helvetica Courant (Body)"/>
            </a:endParaRPr>
          </a:p>
          <a:p>
            <a:pPr>
              <a:spcBef>
                <a:spcPts val="0"/>
              </a:spcBef>
            </a:pPr>
            <a:r>
              <a:rPr dirty="0">
                <a:solidFill>
                  <a:schemeClr val="tx1"/>
                </a:solidFill>
                <a:latin typeface="Helvetica Courant (Body)"/>
              </a:rPr>
              <a:t>-</a:t>
            </a:r>
            <a:r>
              <a:rPr lang="es-ES" dirty="0">
                <a:solidFill>
                  <a:schemeClr val="tx1"/>
                </a:solidFill>
                <a:latin typeface="Helvetica Courant (Body)"/>
              </a:rPr>
              <a:t> </a:t>
            </a:r>
            <a:r>
              <a:rPr lang="es-MX" dirty="0">
                <a:solidFill>
                  <a:schemeClr val="tx1"/>
                </a:solidFill>
                <a:latin typeface="Helvetica Courant (Body)"/>
              </a:rPr>
              <a:t>En Quebec,</a:t>
            </a:r>
            <a:r>
              <a:rPr lang="es-MX" baseline="0" dirty="0">
                <a:solidFill>
                  <a:schemeClr val="tx1"/>
                </a:solidFill>
                <a:latin typeface="Helvetica Courant (Body)"/>
              </a:rPr>
              <a:t> el programa de primaria-secundaria tiene una duración de 11 años, seguidos por el CÉGEP.</a:t>
            </a:r>
            <a:endParaRPr dirty="0">
              <a:solidFill>
                <a:schemeClr val="tx1"/>
              </a:solidFill>
              <a:latin typeface="Helvetica Courant (Body)"/>
            </a:endParaRPr>
          </a:p>
          <a:p>
            <a:pPr>
              <a:spcBef>
                <a:spcPts val="0"/>
              </a:spcBef>
            </a:pPr>
            <a:r>
              <a:rPr dirty="0">
                <a:solidFill>
                  <a:schemeClr val="tx1"/>
                </a:solidFill>
                <a:latin typeface="Helvetica Courant (Body)"/>
              </a:rPr>
              <a:t>-</a:t>
            </a:r>
            <a:r>
              <a:rPr lang="es-ES" dirty="0">
                <a:solidFill>
                  <a:schemeClr val="tx1"/>
                </a:solidFill>
                <a:latin typeface="Helvetica Courant (Body)"/>
              </a:rPr>
              <a:t> </a:t>
            </a:r>
            <a:r>
              <a:rPr lang="es-MX" baseline="0" dirty="0">
                <a:solidFill>
                  <a:schemeClr val="tx1"/>
                </a:solidFill>
                <a:latin typeface="Helvetica Courant (Body)"/>
              </a:rPr>
              <a:t>Por lo general, e</a:t>
            </a:r>
            <a:r>
              <a:rPr lang="es-MX" dirty="0">
                <a:solidFill>
                  <a:schemeClr val="tx1"/>
                </a:solidFill>
                <a:latin typeface="Helvetica Courant (Body)"/>
              </a:rPr>
              <a:t>l</a:t>
            </a:r>
            <a:r>
              <a:rPr lang="es-MX" baseline="0" dirty="0">
                <a:solidFill>
                  <a:schemeClr val="tx1"/>
                </a:solidFill>
                <a:latin typeface="Helvetica Courant (Body)"/>
              </a:rPr>
              <a:t> año escolar va de septiembre a junio (sistemas público y privado)</a:t>
            </a:r>
            <a:endParaRPr dirty="0">
              <a:solidFill>
                <a:schemeClr val="tx1"/>
              </a:solidFill>
              <a:latin typeface="Helvetica Courant (Body)"/>
            </a:endParaRPr>
          </a:p>
          <a:p>
            <a:pPr>
              <a:spcBef>
                <a:spcPts val="0"/>
              </a:spcBef>
              <a:buSzPct val="100000"/>
              <a:buChar char="-"/>
            </a:pPr>
            <a:r>
              <a:rPr lang="es-MX" dirty="0">
                <a:solidFill>
                  <a:schemeClr val="tx1"/>
                </a:solidFill>
                <a:latin typeface="Helvetica Courant (Body)"/>
              </a:rPr>
              <a:t> La admisión </a:t>
            </a:r>
            <a:r>
              <a:rPr lang="es-MX" i="1" dirty="0">
                <a:solidFill>
                  <a:schemeClr val="tx1"/>
                </a:solidFill>
                <a:latin typeface="Helvetica Courant (Body)"/>
              </a:rPr>
              <a:t>puede</a:t>
            </a:r>
            <a:r>
              <a:rPr lang="es-MX" baseline="0" dirty="0">
                <a:solidFill>
                  <a:schemeClr val="tx1"/>
                </a:solidFill>
                <a:latin typeface="Helvetica Courant (Body)"/>
              </a:rPr>
              <a:t> requerir un examen de ingreso, expedientes y, algunas veces, un examen de idioma.</a:t>
            </a:r>
            <a:endParaRPr dirty="0">
              <a:solidFill>
                <a:schemeClr val="tx1"/>
              </a:solidFill>
              <a:latin typeface="Helvetica Courant (Body)"/>
            </a:endParaRPr>
          </a:p>
          <a:p>
            <a:pPr>
              <a:spcBef>
                <a:spcPts val="0"/>
              </a:spcBef>
              <a:buSzPct val="100000"/>
              <a:buChar char="-"/>
            </a:pPr>
            <a:endParaRPr dirty="0">
              <a:solidFill>
                <a:schemeClr val="tx1"/>
              </a:solidFill>
              <a:latin typeface="Helvetica Courant (Body)"/>
            </a:endParaRPr>
          </a:p>
          <a:p>
            <a:pPr>
              <a:spcBef>
                <a:spcPts val="0"/>
              </a:spcBef>
              <a:defRPr b="1"/>
            </a:pPr>
            <a:r>
              <a:rPr lang="es-MX" dirty="0">
                <a:solidFill>
                  <a:schemeClr val="tx1"/>
                </a:solidFill>
                <a:latin typeface="Helvetica Courant (Body)"/>
              </a:rPr>
              <a:t>Características clave</a:t>
            </a:r>
            <a:r>
              <a:rPr dirty="0">
                <a:solidFill>
                  <a:schemeClr val="tx1"/>
                </a:solidFill>
                <a:latin typeface="Helvetica Courant (Body)"/>
              </a:rPr>
              <a:t>: </a:t>
            </a:r>
          </a:p>
          <a:p>
            <a:pPr>
              <a:spcBef>
                <a:spcPts val="0"/>
              </a:spcBef>
            </a:pPr>
            <a:r>
              <a:rPr dirty="0">
                <a:solidFill>
                  <a:schemeClr val="tx1"/>
                </a:solidFill>
                <a:latin typeface="Helvetica Courant (Body)"/>
              </a:rPr>
              <a:t>-</a:t>
            </a:r>
            <a:r>
              <a:rPr lang="es-ES" dirty="0">
                <a:solidFill>
                  <a:schemeClr val="tx1"/>
                </a:solidFill>
                <a:latin typeface="Helvetica Courant (Body)"/>
              </a:rPr>
              <a:t> </a:t>
            </a:r>
            <a:r>
              <a:rPr lang="es-MX" dirty="0">
                <a:solidFill>
                  <a:schemeClr val="tx1"/>
                </a:solidFill>
                <a:latin typeface="Helvetica Courant (Body)"/>
              </a:rPr>
              <a:t>El</a:t>
            </a:r>
            <a:r>
              <a:rPr lang="es-MX" baseline="0" dirty="0">
                <a:solidFill>
                  <a:schemeClr val="tx1"/>
                </a:solidFill>
                <a:latin typeface="Helvetica Courant (Body)"/>
              </a:rPr>
              <a:t> enfoque de enseñanza está centrado en el estudiante, de modo que se hace todo lo posible para apoyar al estudiante en sus logros y éxitos.</a:t>
            </a:r>
            <a:endParaRPr dirty="0">
              <a:solidFill>
                <a:schemeClr val="tx1"/>
              </a:solidFill>
              <a:latin typeface="Helvetica Courant (Body)"/>
            </a:endParaRPr>
          </a:p>
          <a:p>
            <a:pPr>
              <a:spcBef>
                <a:spcPts val="0"/>
              </a:spcBef>
            </a:pPr>
            <a:r>
              <a:rPr dirty="0">
                <a:solidFill>
                  <a:schemeClr val="tx1"/>
                </a:solidFill>
                <a:latin typeface="Helvetica Courant (Body)"/>
              </a:rPr>
              <a:t>-</a:t>
            </a:r>
            <a:r>
              <a:rPr lang="es-ES" dirty="0">
                <a:solidFill>
                  <a:schemeClr val="tx1"/>
                </a:solidFill>
                <a:latin typeface="Helvetica Courant (Body)"/>
              </a:rPr>
              <a:t> </a:t>
            </a:r>
            <a:r>
              <a:rPr lang="es-MX" dirty="0">
                <a:solidFill>
                  <a:schemeClr val="tx1"/>
                </a:solidFill>
                <a:latin typeface="Helvetica Courant (Body)"/>
              </a:rPr>
              <a:t>Las escuelas ofrecen un entorno </a:t>
            </a:r>
            <a:r>
              <a:rPr lang="es-MX" baseline="0" dirty="0">
                <a:solidFill>
                  <a:schemeClr val="tx1"/>
                </a:solidFill>
                <a:latin typeface="Helvetica Courant (Body)"/>
              </a:rPr>
              <a:t>propicio, centrado en las necesidades del estudiante, por medio de servicios estudiantiles y pedagógicos tales como: asesoramiento, asesores académicos y profesionales, participación de la comunidad, aprendizaje para necesidades especiales, sesiones de tutoría, etc.</a:t>
            </a:r>
            <a:endParaRPr dirty="0">
              <a:solidFill>
                <a:schemeClr val="tx1"/>
              </a:solidFill>
              <a:latin typeface="Helvetica Courant (Body)"/>
            </a:endParaRPr>
          </a:p>
          <a:p>
            <a:pPr>
              <a:spcBef>
                <a:spcPts val="0"/>
              </a:spcBef>
              <a:buSzPct val="100000"/>
              <a:buChar char="-"/>
            </a:pPr>
            <a:r>
              <a:rPr dirty="0">
                <a:solidFill>
                  <a:schemeClr val="tx1"/>
                </a:solidFill>
                <a:latin typeface="Helvetica Courant (Body)"/>
              </a:rPr>
              <a:t> </a:t>
            </a:r>
            <a:r>
              <a:rPr lang="es-MX" dirty="0">
                <a:solidFill>
                  <a:schemeClr val="tx1"/>
                </a:solidFill>
                <a:latin typeface="Helvetica Courant (Body)"/>
              </a:rPr>
              <a:t>Las escuelas canadienses están</a:t>
            </a:r>
            <a:r>
              <a:rPr lang="es-MX" baseline="0" dirty="0">
                <a:solidFill>
                  <a:schemeClr val="tx1"/>
                </a:solidFill>
                <a:latin typeface="Helvetica Courant (Body)"/>
              </a:rPr>
              <a:t> plenamente conscientes de que el apoyo constante es esencial para maximizar el éxito de los estudiantes extranjeros, tanto en la escuela y con las familias anfitrionas, como en la vida en los internados. </a:t>
            </a:r>
            <a:endParaRPr dirty="0">
              <a:solidFill>
                <a:schemeClr val="tx1"/>
              </a:solidFill>
              <a:latin typeface="Helvetica Courant (Body)"/>
            </a:endParaRPr>
          </a:p>
          <a:p>
            <a:pPr>
              <a:spcBef>
                <a:spcPts val="0"/>
              </a:spcBef>
              <a:buSzPct val="100000"/>
              <a:buChar char="-"/>
            </a:pPr>
            <a:r>
              <a:rPr lang="es-MX" dirty="0">
                <a:solidFill>
                  <a:schemeClr val="tx1"/>
                </a:solidFill>
                <a:latin typeface="Helvetica Courant (Body)"/>
              </a:rPr>
              <a:t>Las escuelas primarias y secundarias</a:t>
            </a:r>
            <a:r>
              <a:rPr lang="es-MX" baseline="0" dirty="0">
                <a:solidFill>
                  <a:schemeClr val="tx1"/>
                </a:solidFill>
                <a:latin typeface="Helvetica Courant (Body)"/>
              </a:rPr>
              <a:t> suelen ofrecer apoyo para los estudiantes extranjeros: inglés como segunda lengua (ESL) o francés  como segunda lengua (FSL).</a:t>
            </a:r>
            <a:r>
              <a:rPr dirty="0">
                <a:solidFill>
                  <a:schemeClr val="tx1"/>
                </a:solidFill>
                <a:latin typeface="Helvetica Courant (Body)"/>
              </a:rPr>
              <a:t> </a:t>
            </a:r>
          </a:p>
        </p:txBody>
      </p:sp>
    </p:spTree>
    <p:extLst>
      <p:ext uri="{BB962C8B-B14F-4D97-AF65-F5344CB8AC3E}">
        <p14:creationId xmlns:p14="http://schemas.microsoft.com/office/powerpoint/2010/main" val="12292442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Shape 549"/>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550" name="Shape 550"/>
          <p:cNvSpPr>
            <a:spLocks noGrp="1"/>
          </p:cNvSpPr>
          <p:nvPr>
            <p:ph type="body" sz="quarter" idx="1"/>
          </p:nvPr>
        </p:nvSpPr>
        <p:spPr>
          <a:prstGeom prst="rect">
            <a:avLst/>
          </a:prstGeom>
        </p:spPr>
        <p:txBody>
          <a:bodyPr/>
          <a:lstStyle/>
          <a:p>
            <a:pPr>
              <a:spcBef>
                <a:spcPts val="0"/>
              </a:spcBef>
              <a:defRPr b="1"/>
            </a:pPr>
            <a:r>
              <a:rPr lang="es-MX" dirty="0">
                <a:solidFill>
                  <a:schemeClr val="tx1"/>
                </a:solidFill>
                <a:latin typeface="Helvetica Courant (Body)"/>
              </a:rPr>
              <a:t>Interacciones sugeridas</a:t>
            </a:r>
            <a:r>
              <a:rPr dirty="0">
                <a:solidFill>
                  <a:schemeClr val="tx1"/>
                </a:solidFill>
                <a:latin typeface="Helvetica Courant (Body)"/>
              </a:rPr>
              <a:t>: </a:t>
            </a:r>
          </a:p>
          <a:p>
            <a:pPr>
              <a:spcBef>
                <a:spcPts val="0"/>
              </a:spcBef>
              <a:defRPr b="1"/>
            </a:pPr>
            <a:endParaRPr dirty="0">
              <a:solidFill>
                <a:schemeClr val="tx1"/>
              </a:solidFill>
              <a:latin typeface="Helvetica Courant (Body)"/>
            </a:endParaRPr>
          </a:p>
          <a:p>
            <a:pPr>
              <a:spcBef>
                <a:spcPts val="0"/>
              </a:spcBef>
              <a:defRPr b="1"/>
            </a:pPr>
            <a:r>
              <a:rPr lang="es-MX" dirty="0">
                <a:solidFill>
                  <a:schemeClr val="tx1"/>
                </a:solidFill>
                <a:latin typeface="Helvetica Courant (Body)"/>
              </a:rPr>
              <a:t>Algunas características clave del sector K</a:t>
            </a:r>
            <a:r>
              <a:rPr lang="es-MX" b="1" dirty="0">
                <a:solidFill>
                  <a:schemeClr val="tx1"/>
                </a:solidFill>
                <a:latin typeface="Helvetica Courant (Body)"/>
              </a:rPr>
              <a:t>-</a:t>
            </a:r>
            <a:r>
              <a:rPr lang="es-MX" dirty="0">
                <a:solidFill>
                  <a:schemeClr val="tx1"/>
                </a:solidFill>
                <a:latin typeface="Helvetica Courant (Body)"/>
              </a:rPr>
              <a:t>12</a:t>
            </a:r>
            <a:r>
              <a:rPr dirty="0">
                <a:solidFill>
                  <a:schemeClr val="tx1"/>
                </a:solidFill>
                <a:latin typeface="Helvetica Courant (Body)"/>
              </a:rPr>
              <a:t>: </a:t>
            </a:r>
          </a:p>
          <a:p>
            <a:pPr>
              <a:spcBef>
                <a:spcPts val="0"/>
              </a:spcBef>
            </a:pPr>
            <a:r>
              <a:rPr lang="es-MX" dirty="0">
                <a:solidFill>
                  <a:schemeClr val="tx1"/>
                </a:solidFill>
                <a:latin typeface="Helvetica Courant (Body)"/>
              </a:rPr>
              <a:t>Las escuelas</a:t>
            </a:r>
            <a:r>
              <a:rPr lang="es-MX" baseline="0" dirty="0">
                <a:solidFill>
                  <a:schemeClr val="tx1"/>
                </a:solidFill>
                <a:latin typeface="Helvetica Courant (Body)"/>
              </a:rPr>
              <a:t> públicas ofrecen programas diurnos de educación mixta (niños y niñas).</a:t>
            </a:r>
            <a:endParaRPr dirty="0">
              <a:solidFill>
                <a:schemeClr val="tx1"/>
              </a:solidFill>
              <a:latin typeface="Helvetica Courant (Body)"/>
            </a:endParaRPr>
          </a:p>
          <a:p>
            <a:pPr>
              <a:spcBef>
                <a:spcPts val="0"/>
              </a:spcBef>
            </a:pPr>
            <a:r>
              <a:rPr lang="es-MX" dirty="0">
                <a:solidFill>
                  <a:schemeClr val="tx1"/>
                </a:solidFill>
                <a:latin typeface="Helvetica Courant (Body)"/>
              </a:rPr>
              <a:t>Las escuelas privadas también ofrecen educación</a:t>
            </a:r>
            <a:r>
              <a:rPr lang="es-MX" baseline="0" dirty="0">
                <a:solidFill>
                  <a:schemeClr val="tx1"/>
                </a:solidFill>
                <a:latin typeface="Helvetica Courant (Body)"/>
              </a:rPr>
              <a:t> mixta (niños y niñas), pero algunas sólo ofrecen educación para niños o niñas</a:t>
            </a:r>
            <a:r>
              <a:rPr dirty="0">
                <a:solidFill>
                  <a:schemeClr val="tx1"/>
                </a:solidFill>
                <a:latin typeface="Helvetica Courant (Body)"/>
              </a:rPr>
              <a:t>. </a:t>
            </a:r>
          </a:p>
          <a:p>
            <a:pPr>
              <a:spcBef>
                <a:spcPts val="0"/>
              </a:spcBef>
            </a:pPr>
            <a:r>
              <a:rPr lang="es-MX" dirty="0">
                <a:solidFill>
                  <a:schemeClr val="tx1"/>
                </a:solidFill>
                <a:latin typeface="Helvetica Courant (Body)"/>
              </a:rPr>
              <a:t>Las escuelas públicas tienen programas</a:t>
            </a:r>
            <a:r>
              <a:rPr lang="es-MX" baseline="0" dirty="0">
                <a:solidFill>
                  <a:schemeClr val="tx1"/>
                </a:solidFill>
                <a:latin typeface="Helvetica Courant (Body)"/>
              </a:rPr>
              <a:t> de familias anfitrionas para estudiantes extranjeros</a:t>
            </a:r>
            <a:r>
              <a:rPr dirty="0">
                <a:solidFill>
                  <a:schemeClr val="tx1"/>
                </a:solidFill>
                <a:latin typeface="Helvetica Courant (Body)"/>
              </a:rPr>
              <a:t>. </a:t>
            </a:r>
          </a:p>
          <a:p>
            <a:pPr>
              <a:spcBef>
                <a:spcPts val="0"/>
              </a:spcBef>
            </a:pPr>
            <a:r>
              <a:rPr lang="es-MX" dirty="0">
                <a:solidFill>
                  <a:schemeClr val="tx1"/>
                </a:solidFill>
                <a:latin typeface="Helvetica Courant (Body)"/>
              </a:rPr>
              <a:t>Las escuelas privadas</a:t>
            </a:r>
            <a:r>
              <a:rPr lang="es-MX" baseline="0" dirty="0">
                <a:solidFill>
                  <a:schemeClr val="tx1"/>
                </a:solidFill>
                <a:latin typeface="Helvetica Courant (Body)"/>
              </a:rPr>
              <a:t> tienen programas de familias anfitrionas, pero algunas ofrecen sistema de internado de tiempo completo</a:t>
            </a:r>
            <a:r>
              <a:rPr dirty="0">
                <a:solidFill>
                  <a:schemeClr val="tx1"/>
                </a:solidFill>
                <a:latin typeface="Helvetica Courant (Body)"/>
              </a:rPr>
              <a:t>.  </a:t>
            </a:r>
          </a:p>
          <a:p>
            <a:pPr>
              <a:spcBef>
                <a:spcPts val="0"/>
              </a:spcBef>
              <a:defRPr b="1"/>
            </a:pPr>
            <a:endParaRPr dirty="0">
              <a:solidFill>
                <a:schemeClr val="tx1"/>
              </a:solidFill>
              <a:latin typeface="Helvetica Courant (Body)"/>
            </a:endParaRPr>
          </a:p>
          <a:p>
            <a:pPr>
              <a:spcBef>
                <a:spcPts val="0"/>
              </a:spcBef>
              <a:defRPr b="1"/>
            </a:pPr>
            <a:r>
              <a:rPr lang="es-MX" dirty="0">
                <a:solidFill>
                  <a:schemeClr val="tx1"/>
                </a:solidFill>
                <a:latin typeface="Helvetica Courant (Body)"/>
              </a:rPr>
              <a:t>Ventajas de vivir</a:t>
            </a:r>
            <a:r>
              <a:rPr lang="es-MX" baseline="0" dirty="0">
                <a:solidFill>
                  <a:schemeClr val="tx1"/>
                </a:solidFill>
                <a:latin typeface="Helvetica Courant (Body)"/>
              </a:rPr>
              <a:t> con una familia anfitriona. El estudiante</a:t>
            </a:r>
            <a:r>
              <a:rPr dirty="0">
                <a:solidFill>
                  <a:schemeClr val="tx1"/>
                </a:solidFill>
                <a:latin typeface="Helvetica Courant (Body)"/>
              </a:rPr>
              <a:t>:</a:t>
            </a:r>
          </a:p>
          <a:p>
            <a:pPr>
              <a:spcBef>
                <a:spcPts val="0"/>
              </a:spcBef>
            </a:pPr>
            <a:r>
              <a:rPr dirty="0">
                <a:solidFill>
                  <a:schemeClr val="tx1"/>
                </a:solidFill>
                <a:latin typeface="Helvetica Courant (Body)"/>
              </a:rPr>
              <a:t>-</a:t>
            </a:r>
            <a:r>
              <a:rPr lang="es-ES" dirty="0">
                <a:solidFill>
                  <a:schemeClr val="tx1"/>
                </a:solidFill>
                <a:latin typeface="Helvetica Courant (Body)"/>
              </a:rPr>
              <a:t> e</a:t>
            </a:r>
            <a:r>
              <a:rPr lang="es-MX" b="0" dirty="0">
                <a:solidFill>
                  <a:schemeClr val="tx1"/>
                </a:solidFill>
                <a:latin typeface="Helvetica Courant (Body)"/>
              </a:rPr>
              <a:t>stá</a:t>
            </a:r>
            <a:r>
              <a:rPr lang="es-MX" b="0" baseline="0" dirty="0">
                <a:solidFill>
                  <a:schemeClr val="tx1"/>
                </a:solidFill>
                <a:latin typeface="Helvetica Courant (Body)"/>
              </a:rPr>
              <a:t> completamente inmerso en la cultura local,</a:t>
            </a:r>
            <a:endParaRPr b="0" dirty="0">
              <a:solidFill>
                <a:schemeClr val="tx1"/>
              </a:solidFill>
              <a:latin typeface="Helvetica Courant (Body)"/>
            </a:endParaRPr>
          </a:p>
          <a:p>
            <a:pPr>
              <a:spcBef>
                <a:spcPts val="0"/>
              </a:spcBef>
            </a:pPr>
            <a:r>
              <a:rPr dirty="0">
                <a:solidFill>
                  <a:schemeClr val="tx1"/>
                </a:solidFill>
                <a:latin typeface="Helvetica Courant (Body)"/>
              </a:rPr>
              <a:t>-</a:t>
            </a:r>
            <a:r>
              <a:rPr lang="es-ES" dirty="0">
                <a:solidFill>
                  <a:schemeClr val="tx1"/>
                </a:solidFill>
                <a:latin typeface="Helvetica Courant (Body)"/>
              </a:rPr>
              <a:t> t</a:t>
            </a:r>
            <a:r>
              <a:rPr lang="es-MX" dirty="0">
                <a:solidFill>
                  <a:schemeClr val="tx1"/>
                </a:solidFill>
                <a:latin typeface="Helvetica Courant (Body)"/>
              </a:rPr>
              <a:t>iene más posibilidades</a:t>
            </a:r>
            <a:r>
              <a:rPr lang="es-MX" baseline="0" dirty="0">
                <a:solidFill>
                  <a:schemeClr val="tx1"/>
                </a:solidFill>
                <a:latin typeface="Helvetica Courant (Body)"/>
              </a:rPr>
              <a:t> </a:t>
            </a:r>
            <a:r>
              <a:rPr lang="es-MX" dirty="0">
                <a:solidFill>
                  <a:schemeClr val="tx1"/>
                </a:solidFill>
                <a:latin typeface="Helvetica Courant (Body)"/>
              </a:rPr>
              <a:t>de </a:t>
            </a:r>
            <a:r>
              <a:rPr lang="es-MX" baseline="0" dirty="0">
                <a:solidFill>
                  <a:schemeClr val="tx1"/>
                </a:solidFill>
                <a:latin typeface="Helvetica Courant (Body)"/>
              </a:rPr>
              <a:t>escuchar a hablantes nativos de inglés y/o francés y de hablar con ellos,</a:t>
            </a:r>
            <a:endParaRPr dirty="0">
              <a:solidFill>
                <a:schemeClr val="tx1"/>
              </a:solidFill>
              <a:latin typeface="Helvetica Courant (Body)"/>
            </a:endParaRPr>
          </a:p>
          <a:p>
            <a:pPr>
              <a:spcBef>
                <a:spcPts val="0"/>
              </a:spcBef>
              <a:buSzPct val="100000"/>
              <a:buChar char="-"/>
            </a:pPr>
            <a:r>
              <a:rPr dirty="0">
                <a:solidFill>
                  <a:schemeClr val="tx1"/>
                </a:solidFill>
                <a:latin typeface="Helvetica Courant (Body)"/>
              </a:rPr>
              <a:t> </a:t>
            </a:r>
            <a:r>
              <a:rPr lang="es-MX" dirty="0">
                <a:solidFill>
                  <a:schemeClr val="tx1"/>
                </a:solidFill>
                <a:latin typeface="Helvetica Courant (Body)"/>
              </a:rPr>
              <a:t>es</a:t>
            </a:r>
            <a:r>
              <a:rPr lang="es-MX" baseline="0" dirty="0">
                <a:solidFill>
                  <a:schemeClr val="tx1"/>
                </a:solidFill>
                <a:latin typeface="Helvetica Courant (Body)"/>
              </a:rPr>
              <a:t> atendido, supervisado y apoyado en todos los aspectos de la escuela/vida hogareña,</a:t>
            </a:r>
            <a:endParaRPr dirty="0">
              <a:solidFill>
                <a:schemeClr val="tx1"/>
              </a:solidFill>
              <a:latin typeface="Helvetica Courant (Body)"/>
            </a:endParaRPr>
          </a:p>
          <a:p>
            <a:pPr>
              <a:spcBef>
                <a:spcPts val="0"/>
              </a:spcBef>
              <a:buSzPct val="100000"/>
              <a:buChar char="-"/>
            </a:pPr>
            <a:r>
              <a:rPr dirty="0">
                <a:solidFill>
                  <a:schemeClr val="tx1"/>
                </a:solidFill>
                <a:latin typeface="Helvetica Courant (Body)"/>
              </a:rPr>
              <a:t> </a:t>
            </a:r>
            <a:r>
              <a:rPr lang="es-ES" baseline="0" dirty="0">
                <a:solidFill>
                  <a:schemeClr val="tx1"/>
                </a:solidFill>
                <a:latin typeface="Helvetica Courant (Body)"/>
              </a:rPr>
              <a:t>tendrá garantizada su alimentación diaria,</a:t>
            </a:r>
            <a:endParaRPr dirty="0">
              <a:solidFill>
                <a:schemeClr val="tx1"/>
              </a:solidFill>
              <a:latin typeface="Helvetica Courant (Body)"/>
            </a:endParaRPr>
          </a:p>
          <a:p>
            <a:pPr>
              <a:spcBef>
                <a:spcPts val="0"/>
              </a:spcBef>
              <a:buSzPct val="100000"/>
              <a:buChar char="-"/>
            </a:pPr>
            <a:r>
              <a:rPr dirty="0">
                <a:solidFill>
                  <a:schemeClr val="tx1"/>
                </a:solidFill>
                <a:latin typeface="Helvetica Courant (Body)"/>
              </a:rPr>
              <a:t> </a:t>
            </a:r>
            <a:r>
              <a:rPr lang="es-MX" dirty="0">
                <a:solidFill>
                  <a:schemeClr val="tx1"/>
                </a:solidFill>
                <a:latin typeface="Helvetica Courant (Body)"/>
              </a:rPr>
              <a:t>vivirá con una familia canadiense y así tendrá la posibilidad de mejorar sus competencias</a:t>
            </a:r>
            <a:r>
              <a:rPr lang="es-MX" baseline="0" dirty="0">
                <a:solidFill>
                  <a:schemeClr val="tx1"/>
                </a:solidFill>
                <a:latin typeface="Helvetica Courant (Body)"/>
              </a:rPr>
              <a:t> </a:t>
            </a:r>
            <a:r>
              <a:rPr lang="es-MX" dirty="0">
                <a:solidFill>
                  <a:schemeClr val="tx1"/>
                </a:solidFill>
                <a:latin typeface="Helvetica Courant (Body)"/>
              </a:rPr>
              <a:t>de conversación en inglés y experimentará la vida de una familia canadiense típica.</a:t>
            </a:r>
            <a:endParaRPr dirty="0">
              <a:solidFill>
                <a:schemeClr val="tx1"/>
              </a:solidFill>
              <a:latin typeface="Helvetica Courant (Body)"/>
            </a:endParaRPr>
          </a:p>
        </p:txBody>
      </p:sp>
    </p:spTree>
    <p:extLst>
      <p:ext uri="{BB962C8B-B14F-4D97-AF65-F5344CB8AC3E}">
        <p14:creationId xmlns:p14="http://schemas.microsoft.com/office/powerpoint/2010/main" val="15758534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 name="Shape 558"/>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559" name="Shape 559"/>
          <p:cNvSpPr>
            <a:spLocks noGrp="1"/>
          </p:cNvSpPr>
          <p:nvPr>
            <p:ph type="body" sz="quarter" idx="1"/>
          </p:nvPr>
        </p:nvSpPr>
        <p:spPr>
          <a:prstGeom prst="rect">
            <a:avLst/>
          </a:prstGeom>
        </p:spPr>
        <p:txBody>
          <a:bodyPr/>
          <a:lstStyle/>
          <a:p>
            <a:pPr>
              <a:spcBef>
                <a:spcPts val="0"/>
              </a:spcBef>
              <a:defRPr b="1"/>
            </a:pPr>
            <a:r>
              <a:rPr lang="es-MX" dirty="0">
                <a:solidFill>
                  <a:schemeClr val="tx1"/>
                </a:solidFill>
                <a:latin typeface="Helvetica Courant (Body)"/>
              </a:rPr>
              <a:t>Interacciones sugeridas</a:t>
            </a:r>
            <a:r>
              <a:rPr dirty="0">
                <a:solidFill>
                  <a:schemeClr val="tx1"/>
                </a:solidFill>
                <a:latin typeface="Helvetica Courant (Body)"/>
              </a:rPr>
              <a:t>: </a:t>
            </a:r>
          </a:p>
          <a:p>
            <a:pPr>
              <a:spcBef>
                <a:spcPts val="0"/>
              </a:spcBef>
              <a:defRPr b="1"/>
            </a:pPr>
            <a:endParaRPr dirty="0">
              <a:solidFill>
                <a:schemeClr val="tx1"/>
              </a:solidFill>
              <a:latin typeface="Helvetica Courant (Body)"/>
            </a:endParaRPr>
          </a:p>
          <a:p>
            <a:pPr lvl="1" indent="177800">
              <a:spcBef>
                <a:spcPts val="0"/>
              </a:spcBef>
            </a:pPr>
            <a:r>
              <a:rPr lang="es-MX" dirty="0">
                <a:solidFill>
                  <a:schemeClr val="tx1"/>
                </a:solidFill>
                <a:latin typeface="Helvetica Courant (Body)"/>
              </a:rPr>
              <a:t>Las universidades canadienses están vinculadas con la comunidad internacional por medio de numerosos acuerdos</a:t>
            </a:r>
            <a:r>
              <a:rPr lang="es-MX" baseline="0" dirty="0">
                <a:solidFill>
                  <a:schemeClr val="tx1"/>
                </a:solidFill>
                <a:latin typeface="Helvetica Courant (Body)"/>
              </a:rPr>
              <a:t> activos, lo cual facilita el intercambio de estudiantes, profesores, personal y planes de estudios, así como programas de investigación conjunta y títulos conjuntos.</a:t>
            </a:r>
            <a:endParaRPr dirty="0">
              <a:solidFill>
                <a:schemeClr val="tx1"/>
              </a:solidFill>
              <a:latin typeface="Helvetica Courant (Body)"/>
            </a:endParaRPr>
          </a:p>
          <a:p>
            <a:pPr lvl="1" indent="177800">
              <a:spcBef>
                <a:spcPts val="0"/>
              </a:spcBef>
            </a:pPr>
            <a:endParaRPr dirty="0">
              <a:solidFill>
                <a:schemeClr val="tx1"/>
              </a:solidFill>
              <a:latin typeface="Helvetica Courant (Body)"/>
            </a:endParaRPr>
          </a:p>
          <a:p>
            <a:pPr lvl="1" indent="177800">
              <a:spcBef>
                <a:spcPts val="0"/>
              </a:spcBef>
            </a:pPr>
            <a:r>
              <a:rPr lang="es-MX" dirty="0">
                <a:solidFill>
                  <a:schemeClr val="tx1"/>
                </a:solidFill>
                <a:latin typeface="Helvetica Courant (Body)"/>
                <a:ea typeface="Calibri"/>
                <a:cs typeface="Calibri"/>
                <a:sym typeface="Calibri"/>
              </a:rPr>
              <a:t>Los diversos programas van desde</a:t>
            </a:r>
            <a:r>
              <a:rPr lang="es-MX" baseline="0" dirty="0">
                <a:solidFill>
                  <a:schemeClr val="tx1"/>
                </a:solidFill>
                <a:latin typeface="Helvetica Courant (Body)"/>
                <a:ea typeface="Calibri"/>
                <a:cs typeface="Calibri"/>
                <a:sym typeface="Calibri"/>
              </a:rPr>
              <a:t> biotecnología, negocios, ciencia de la computación, humanidades, estudio de los medios y enfermería, hasta ingeniería, agricultura, títulos de primer ciclo, bellas artes y artes escénicas y, con frecuencia, una combinación de dos o tres intereses.</a:t>
            </a:r>
            <a:endParaRPr dirty="0">
              <a:solidFill>
                <a:schemeClr val="tx1"/>
              </a:solidFill>
              <a:latin typeface="Helvetica Courant (Body)"/>
              <a:ea typeface="Calibri"/>
              <a:cs typeface="Calibri"/>
              <a:sym typeface="Calibri"/>
            </a:endParaRPr>
          </a:p>
          <a:p>
            <a:pPr lvl="1" indent="177800">
              <a:spcBef>
                <a:spcPts val="0"/>
              </a:spcBef>
              <a:defRPr>
                <a:latin typeface="Calibri"/>
                <a:ea typeface="Calibri"/>
                <a:cs typeface="Calibri"/>
                <a:sym typeface="Calibri"/>
              </a:defRPr>
            </a:pPr>
            <a:endParaRPr dirty="0">
              <a:solidFill>
                <a:schemeClr val="tx1"/>
              </a:solidFill>
              <a:latin typeface="Helvetica Courant (Body)"/>
              <a:ea typeface="Calibri"/>
              <a:cs typeface="Calibri"/>
              <a:sym typeface="Calibri"/>
            </a:endParaRPr>
          </a:p>
          <a:p>
            <a:pPr lvl="1" indent="177800">
              <a:spcBef>
                <a:spcPts val="0"/>
              </a:spcBef>
            </a:pPr>
            <a:r>
              <a:rPr lang="es-MX" dirty="0">
                <a:solidFill>
                  <a:schemeClr val="tx1"/>
                </a:solidFill>
                <a:latin typeface="Helvetica Courant (Body)"/>
                <a:ea typeface="Calibri"/>
                <a:cs typeface="Calibri"/>
                <a:sym typeface="Calibri"/>
              </a:rPr>
              <a:t>Ejemplos: Investigación y gestión de los ecosistemas de los crustáceos (Vancouver</a:t>
            </a:r>
            <a:r>
              <a:rPr lang="es-MX" baseline="0" dirty="0">
                <a:solidFill>
                  <a:schemeClr val="tx1"/>
                </a:solidFill>
                <a:latin typeface="Helvetica Courant (Body)"/>
                <a:ea typeface="Calibri"/>
                <a:cs typeface="Calibri"/>
                <a:sym typeface="Calibri"/>
              </a:rPr>
              <a:t> Island University); Instituto Marino (Memorial University); Producción de cultivos (Saskatchewan); curso en línea de odontología forense (McGill)</a:t>
            </a:r>
            <a:endParaRPr dirty="0">
              <a:solidFill>
                <a:schemeClr val="tx1"/>
              </a:solidFill>
              <a:latin typeface="Helvetica Courant (Body)"/>
              <a:ea typeface="Calibri"/>
              <a:cs typeface="Calibri"/>
              <a:sym typeface="Calibri"/>
            </a:endParaRPr>
          </a:p>
          <a:p>
            <a:pPr lvl="1" indent="177800">
              <a:spcBef>
                <a:spcPts val="0"/>
              </a:spcBef>
              <a:defRPr>
                <a:latin typeface="Calibri"/>
                <a:ea typeface="Calibri"/>
                <a:cs typeface="Calibri"/>
                <a:sym typeface="Calibri"/>
              </a:defRPr>
            </a:pPr>
            <a:endParaRPr dirty="0">
              <a:solidFill>
                <a:schemeClr val="tx1"/>
              </a:solidFill>
              <a:latin typeface="Helvetica Courant (Body)"/>
              <a:ea typeface="Calibri"/>
              <a:cs typeface="Calibri"/>
              <a:sym typeface="Calibri"/>
            </a:endParaRPr>
          </a:p>
        </p:txBody>
      </p:sp>
    </p:spTree>
    <p:extLst>
      <p:ext uri="{BB962C8B-B14F-4D97-AF65-F5344CB8AC3E}">
        <p14:creationId xmlns:p14="http://schemas.microsoft.com/office/powerpoint/2010/main" val="3953687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 name="Shape 575"/>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576" name="Shape 576"/>
          <p:cNvSpPr>
            <a:spLocks noGrp="1"/>
          </p:cNvSpPr>
          <p:nvPr>
            <p:ph type="body" sz="quarter" idx="1"/>
          </p:nvPr>
        </p:nvSpPr>
        <p:spPr>
          <a:prstGeom prst="rect">
            <a:avLst/>
          </a:prstGeom>
        </p:spPr>
        <p:txBody>
          <a:bodyPr/>
          <a:lstStyle/>
          <a:p>
            <a:pPr>
              <a:spcBef>
                <a:spcPts val="0"/>
              </a:spcBef>
              <a:defRPr b="1"/>
            </a:pPr>
            <a:r>
              <a:rPr lang="es-MX" dirty="0">
                <a:solidFill>
                  <a:schemeClr val="tx1"/>
                </a:solidFill>
                <a:latin typeface="Helvetica Courant (Body)"/>
              </a:rPr>
              <a:t>Interacciones sugeridas</a:t>
            </a:r>
            <a:r>
              <a:rPr dirty="0">
                <a:solidFill>
                  <a:schemeClr val="tx1"/>
                </a:solidFill>
                <a:latin typeface="Helvetica Courant (Body)"/>
              </a:rPr>
              <a:t>: </a:t>
            </a:r>
          </a:p>
          <a:p>
            <a:pPr>
              <a:lnSpc>
                <a:spcPct val="90000"/>
              </a:lnSpc>
              <a:spcBef>
                <a:spcPts val="0"/>
              </a:spcBef>
            </a:pPr>
            <a:endParaRPr b="1" dirty="0">
              <a:solidFill>
                <a:schemeClr val="tx1"/>
              </a:solidFill>
              <a:latin typeface="Helvetica Courant (Body)"/>
            </a:endParaRPr>
          </a:p>
          <a:p>
            <a:pPr>
              <a:lnSpc>
                <a:spcPct val="90000"/>
              </a:lnSpc>
              <a:spcBef>
                <a:spcPts val="0"/>
              </a:spcBef>
            </a:pPr>
            <a:r>
              <a:rPr lang="es-MX" dirty="0">
                <a:solidFill>
                  <a:schemeClr val="tx1"/>
                </a:solidFill>
                <a:latin typeface="Helvetica Courant (Body)"/>
              </a:rPr>
              <a:t>Los títulos siguen el sistema</a:t>
            </a:r>
            <a:r>
              <a:rPr lang="es-MX" baseline="0" dirty="0">
                <a:solidFill>
                  <a:schemeClr val="tx1"/>
                </a:solidFill>
                <a:latin typeface="Helvetica Courant (Body)"/>
              </a:rPr>
              <a:t> de licenciatura/maestría/doctorado y son equivalentes a los de Estados Unidos y los países de la Commonwealth. Para ser admitido, por lo general, es necesario contar con el título del grado anterior. </a:t>
            </a:r>
            <a:endParaRPr dirty="0">
              <a:solidFill>
                <a:schemeClr val="tx1"/>
              </a:solidFill>
              <a:latin typeface="Helvetica Courant (Body)"/>
            </a:endParaRPr>
          </a:p>
          <a:p>
            <a:pPr>
              <a:lnSpc>
                <a:spcPct val="90000"/>
              </a:lnSpc>
              <a:spcBef>
                <a:spcPts val="0"/>
              </a:spcBef>
            </a:pPr>
            <a:endParaRPr dirty="0">
              <a:solidFill>
                <a:schemeClr val="tx1"/>
              </a:solidFill>
              <a:latin typeface="Helvetica Courant (Body)"/>
            </a:endParaRPr>
          </a:p>
          <a:p>
            <a:pPr>
              <a:lnSpc>
                <a:spcPct val="90000"/>
              </a:lnSpc>
              <a:spcBef>
                <a:spcPts val="0"/>
              </a:spcBef>
            </a:pPr>
            <a:r>
              <a:rPr lang="es-MX" dirty="0">
                <a:solidFill>
                  <a:schemeClr val="tx1"/>
                </a:solidFill>
                <a:latin typeface="Helvetica Courant (Body)"/>
              </a:rPr>
              <a:t>Muchas universidades también ofrecen cursos con</a:t>
            </a:r>
            <a:r>
              <a:rPr lang="es-MX" baseline="0" dirty="0">
                <a:solidFill>
                  <a:schemeClr val="tx1"/>
                </a:solidFill>
                <a:latin typeface="Helvetica Courant (Body)"/>
              </a:rPr>
              <a:t> </a:t>
            </a:r>
            <a:r>
              <a:rPr lang="es-MX" dirty="0">
                <a:solidFill>
                  <a:schemeClr val="tx1"/>
                </a:solidFill>
                <a:latin typeface="Helvetica Courant (Body)"/>
              </a:rPr>
              <a:t>certificados y diplomas,</a:t>
            </a:r>
            <a:r>
              <a:rPr lang="es-MX" baseline="0" dirty="0">
                <a:solidFill>
                  <a:schemeClr val="tx1"/>
                </a:solidFill>
                <a:latin typeface="Helvetica Courant (Body)"/>
              </a:rPr>
              <a:t> con nivel de licenciatura y postgrado, así como programas cortos centrados en la carrera. </a:t>
            </a:r>
          </a:p>
          <a:p>
            <a:pPr>
              <a:lnSpc>
                <a:spcPct val="90000"/>
              </a:lnSpc>
              <a:spcBef>
                <a:spcPts val="0"/>
              </a:spcBef>
            </a:pPr>
            <a:r>
              <a:rPr lang="es-MX" dirty="0">
                <a:solidFill>
                  <a:schemeClr val="tx1"/>
                </a:solidFill>
                <a:latin typeface="Helvetica Courant (Body)"/>
              </a:rPr>
              <a:t>-Los sitios web de las universidades son la mejor fuente de información acerca de los programas</a:t>
            </a:r>
            <a:r>
              <a:rPr lang="es-MX" baseline="0" dirty="0">
                <a:solidFill>
                  <a:schemeClr val="tx1"/>
                </a:solidFill>
                <a:latin typeface="Helvetica Courant (Body)"/>
              </a:rPr>
              <a:t> y los </a:t>
            </a:r>
            <a:r>
              <a:rPr lang="es-MX" dirty="0">
                <a:solidFill>
                  <a:schemeClr val="tx1"/>
                </a:solidFill>
                <a:latin typeface="Helvetica Courant (Body)"/>
              </a:rPr>
              <a:t>cursos impartidos</a:t>
            </a:r>
            <a:r>
              <a:rPr lang="es-MX" baseline="0" dirty="0">
                <a:solidFill>
                  <a:schemeClr val="tx1"/>
                </a:solidFill>
                <a:latin typeface="Helvetica Courant (Body)"/>
              </a:rPr>
              <a:t> </a:t>
            </a:r>
            <a:r>
              <a:rPr lang="es-MX" dirty="0">
                <a:solidFill>
                  <a:schemeClr val="tx1"/>
                </a:solidFill>
                <a:latin typeface="Helvetica Courant (Body)"/>
              </a:rPr>
              <a:t>en las universidades.</a:t>
            </a:r>
            <a:endParaRPr dirty="0">
              <a:solidFill>
                <a:schemeClr val="tx1"/>
              </a:solidFill>
              <a:latin typeface="Helvetica Courant (Body)"/>
            </a:endParaRPr>
          </a:p>
          <a:p>
            <a:pPr>
              <a:lnSpc>
                <a:spcPct val="90000"/>
              </a:lnSpc>
              <a:spcBef>
                <a:spcPts val="0"/>
              </a:spcBef>
            </a:pPr>
            <a:endParaRPr dirty="0">
              <a:solidFill>
                <a:schemeClr val="tx1"/>
              </a:solidFill>
              <a:latin typeface="Helvetica Courant (Body)"/>
            </a:endParaRPr>
          </a:p>
          <a:p>
            <a:pPr>
              <a:lnSpc>
                <a:spcPct val="90000"/>
              </a:lnSpc>
              <a:spcBef>
                <a:spcPts val="0"/>
              </a:spcBef>
            </a:pPr>
            <a:r>
              <a:rPr dirty="0">
                <a:solidFill>
                  <a:schemeClr val="tx1"/>
                </a:solidFill>
                <a:latin typeface="Helvetica Courant (Body)"/>
              </a:rPr>
              <a:t>-</a:t>
            </a:r>
            <a:r>
              <a:rPr lang="es-ES" dirty="0">
                <a:solidFill>
                  <a:schemeClr val="tx1"/>
                </a:solidFill>
                <a:latin typeface="Helvetica Courant (Body)"/>
              </a:rPr>
              <a:t> </a:t>
            </a:r>
            <a:r>
              <a:rPr lang="es-MX" dirty="0">
                <a:solidFill>
                  <a:schemeClr val="tx1"/>
                </a:solidFill>
                <a:latin typeface="Helvetica Courant (Body)"/>
              </a:rPr>
              <a:t>A</a:t>
            </a:r>
            <a:r>
              <a:rPr lang="es-MX" baseline="0" dirty="0">
                <a:solidFill>
                  <a:schemeClr val="tx1"/>
                </a:solidFill>
                <a:latin typeface="Helvetica Courant (Body)"/>
              </a:rPr>
              <a:t> l</a:t>
            </a:r>
            <a:r>
              <a:rPr lang="es-MX" dirty="0">
                <a:solidFill>
                  <a:schemeClr val="tx1"/>
                </a:solidFill>
                <a:latin typeface="Helvetica Courant (Body)"/>
              </a:rPr>
              <a:t>os estudiantes con</a:t>
            </a:r>
            <a:r>
              <a:rPr lang="es-MX" baseline="0" dirty="0">
                <a:solidFill>
                  <a:schemeClr val="tx1"/>
                </a:solidFill>
                <a:latin typeface="Helvetica Courant (Body)"/>
              </a:rPr>
              <a:t> nivel de bachillerato (baccaluareate) o licenciatura (bachelor) se los conoce como estudiantes no licenciados.</a:t>
            </a:r>
            <a:endParaRPr dirty="0">
              <a:solidFill>
                <a:schemeClr val="tx1"/>
              </a:solidFill>
              <a:latin typeface="Helvetica Courant (Body)"/>
            </a:endParaRPr>
          </a:p>
          <a:p>
            <a:pPr>
              <a:lnSpc>
                <a:spcPct val="90000"/>
              </a:lnSpc>
              <a:spcBef>
                <a:spcPts val="0"/>
              </a:spcBef>
            </a:pPr>
            <a:r>
              <a:rPr lang="es-MX" dirty="0">
                <a:solidFill>
                  <a:schemeClr val="tx1"/>
                </a:solidFill>
                <a:latin typeface="Helvetica Courant (Body)"/>
              </a:rPr>
              <a:t>Se</a:t>
            </a:r>
            <a:r>
              <a:rPr lang="es-MX" baseline="0" dirty="0">
                <a:solidFill>
                  <a:schemeClr val="tx1"/>
                </a:solidFill>
                <a:latin typeface="Helvetica Courant (Body)"/>
              </a:rPr>
              <a:t> asiste a las universidades después de, al menos, 12 años de asistir a la escuela o después de haber concluido con éxito el programa de escuelas secundarias (o, en el caso de Quebec, dos años en un CÉGEP (instituto de enseñanza general y profesional)). Éste es el requisito normal para ser admitido en un programa de estudios de licenciatura. </a:t>
            </a:r>
            <a:endParaRPr dirty="0">
              <a:solidFill>
                <a:schemeClr val="tx1"/>
              </a:solidFill>
              <a:latin typeface="Helvetica Courant (Body)"/>
            </a:endParaRPr>
          </a:p>
          <a:p>
            <a:pPr>
              <a:lnSpc>
                <a:spcPct val="90000"/>
              </a:lnSpc>
              <a:spcBef>
                <a:spcPts val="0"/>
              </a:spcBef>
            </a:pPr>
            <a:endParaRPr dirty="0">
              <a:solidFill>
                <a:schemeClr val="tx1"/>
              </a:solidFill>
              <a:latin typeface="Helvetica Courant (Body)"/>
            </a:endParaRPr>
          </a:p>
          <a:p>
            <a:pPr>
              <a:lnSpc>
                <a:spcPct val="90000"/>
              </a:lnSpc>
              <a:spcBef>
                <a:spcPts val="0"/>
              </a:spcBef>
            </a:pPr>
            <a:r>
              <a:rPr lang="es-MX" dirty="0">
                <a:solidFill>
                  <a:schemeClr val="tx1"/>
                </a:solidFill>
                <a:latin typeface="Helvetica Courant (Body)"/>
              </a:rPr>
              <a:t>Ten en cuenta que algunas universidades son denominadas institutos de educación superior y que unos pocos son llamados</a:t>
            </a:r>
            <a:r>
              <a:rPr lang="es-MX" baseline="0" dirty="0">
                <a:solidFill>
                  <a:schemeClr val="tx1"/>
                </a:solidFill>
                <a:latin typeface="Helvetica Courant (Body)"/>
              </a:rPr>
              <a:t> institutos universitarios o escuelas. </a:t>
            </a:r>
            <a:endParaRPr dirty="0">
              <a:solidFill>
                <a:schemeClr val="tx1"/>
              </a:solidFill>
              <a:latin typeface="Helvetica Courant (Body)"/>
            </a:endParaRPr>
          </a:p>
          <a:p>
            <a:pPr>
              <a:lnSpc>
                <a:spcPct val="90000"/>
              </a:lnSpc>
              <a:spcBef>
                <a:spcPts val="0"/>
              </a:spcBef>
            </a:pPr>
            <a:endParaRPr dirty="0">
              <a:solidFill>
                <a:schemeClr val="tx1"/>
              </a:solidFill>
              <a:latin typeface="Helvetica Courant (Body)"/>
            </a:endParaRPr>
          </a:p>
          <a:p>
            <a:pPr>
              <a:lnSpc>
                <a:spcPct val="90000"/>
              </a:lnSpc>
              <a:spcBef>
                <a:spcPts val="0"/>
              </a:spcBef>
            </a:pPr>
            <a:r>
              <a:rPr lang="es-MX" dirty="0">
                <a:solidFill>
                  <a:schemeClr val="tx1"/>
                </a:solidFill>
                <a:latin typeface="Helvetica Courant (Body)"/>
              </a:rPr>
              <a:t>Por lo general, los títulos de licenciatura requieren</a:t>
            </a:r>
            <a:r>
              <a:rPr lang="es-MX" baseline="0" dirty="0">
                <a:solidFill>
                  <a:schemeClr val="tx1"/>
                </a:solidFill>
                <a:latin typeface="Helvetica Courant (Body)"/>
              </a:rPr>
              <a:t> de tres a cuatro años de estudio a tiempo completo, dependiendo de la provincia o de si el programa es general o especializado (títulos de bachillerato especializados). En algunas universidades, los títulos con especialización pueden requerir un año más de estudio.</a:t>
            </a:r>
            <a:endParaRPr dirty="0">
              <a:solidFill>
                <a:schemeClr val="tx1"/>
              </a:solidFill>
              <a:latin typeface="Helvetica Courant (Body)"/>
            </a:endParaRPr>
          </a:p>
        </p:txBody>
      </p:sp>
    </p:spTree>
    <p:extLst>
      <p:ext uri="{BB962C8B-B14F-4D97-AF65-F5344CB8AC3E}">
        <p14:creationId xmlns:p14="http://schemas.microsoft.com/office/powerpoint/2010/main" val="42151980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Shape 584"/>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585" name="Shape 585"/>
          <p:cNvSpPr>
            <a:spLocks noGrp="1"/>
          </p:cNvSpPr>
          <p:nvPr>
            <p:ph type="body" sz="quarter" idx="1"/>
          </p:nvPr>
        </p:nvSpPr>
        <p:spPr>
          <a:prstGeom prst="rect">
            <a:avLst/>
          </a:prstGeom>
        </p:spPr>
        <p:txBody>
          <a:bodyPr/>
          <a:lstStyle/>
          <a:p>
            <a:pPr>
              <a:spcBef>
                <a:spcPts val="0"/>
              </a:spcBef>
              <a:defRPr b="1"/>
            </a:pPr>
            <a:r>
              <a:rPr lang="x-none" sz="1200" noProof="0" dirty="0">
                <a:solidFill>
                  <a:schemeClr val="tx1"/>
                </a:solidFill>
                <a:latin typeface="Helvetica Courant (Body)"/>
              </a:rPr>
              <a:t>Interacciones sugeridas:</a:t>
            </a:r>
          </a:p>
          <a:p>
            <a:pPr>
              <a:spcBef>
                <a:spcPts val="0"/>
              </a:spcBef>
            </a:pPr>
            <a:endParaRPr lang="x-none" sz="1200" noProof="0" dirty="0">
              <a:solidFill>
                <a:schemeClr val="tx1"/>
              </a:solidFill>
              <a:latin typeface="Helvetica Courant (Body)"/>
            </a:endParaRPr>
          </a:p>
          <a:p>
            <a:pPr marL="0" marR="0" lvl="0" indent="0" defTabSz="914400" eaLnBrk="1" fontAlgn="auto" latinLnBrk="0" hangingPunct="1">
              <a:lnSpc>
                <a:spcPct val="100000"/>
              </a:lnSpc>
              <a:spcBef>
                <a:spcPts val="0"/>
              </a:spcBef>
              <a:spcAft>
                <a:spcPts val="0"/>
              </a:spcAft>
              <a:buClrTx/>
              <a:buSzTx/>
              <a:buFontTx/>
              <a:buNone/>
              <a:tabLst/>
              <a:defRPr/>
            </a:pPr>
            <a:r>
              <a:rPr lang="es-ES_tradnl" sz="1200" b="1" baseline="0" noProof="0" dirty="0">
                <a:solidFill>
                  <a:schemeClr val="tx1"/>
                </a:solidFill>
                <a:latin typeface="Helvetica Courant (Body)"/>
              </a:rPr>
              <a:t>Entre los </a:t>
            </a:r>
            <a:r>
              <a:rPr lang="x-none" sz="1200" b="1" baseline="0" noProof="0" dirty="0">
                <a:solidFill>
                  <a:schemeClr val="tx1"/>
                </a:solidFill>
                <a:latin typeface="Helvetica Courant (Body)"/>
              </a:rPr>
              <a:t>países de la OCDE</a:t>
            </a:r>
            <a:r>
              <a:rPr lang="es-ES_tradnl" sz="1200" b="1" baseline="0" noProof="0" dirty="0">
                <a:solidFill>
                  <a:schemeClr val="tx1"/>
                </a:solidFill>
                <a:latin typeface="Helvetica Courant (Body)"/>
              </a:rPr>
              <a:t>, </a:t>
            </a:r>
            <a:r>
              <a:rPr lang="x-none" sz="1200" b="1" noProof="0" dirty="0">
                <a:solidFill>
                  <a:schemeClr val="tx1"/>
                </a:solidFill>
                <a:latin typeface="Helvetica Courant (Body)"/>
              </a:rPr>
              <a:t>Canadá</a:t>
            </a:r>
            <a:r>
              <a:rPr lang="es-ES_tradnl" sz="1200" b="1" noProof="0" dirty="0">
                <a:solidFill>
                  <a:schemeClr val="tx1"/>
                </a:solidFill>
                <a:latin typeface="Helvetica Courant (Body)"/>
              </a:rPr>
              <a:t> es donde el</a:t>
            </a:r>
            <a:r>
              <a:rPr lang="x-none" sz="1200" b="1" noProof="0" dirty="0">
                <a:solidFill>
                  <a:schemeClr val="tx1"/>
                </a:solidFill>
                <a:latin typeface="Helvetica Courant (Body)"/>
              </a:rPr>
              <a:t> sector de la educación superior (</a:t>
            </a:r>
            <a:r>
              <a:rPr lang="es-ES_tradnl" sz="1200" b="1" noProof="0" dirty="0">
                <a:solidFill>
                  <a:schemeClr val="tx1"/>
                </a:solidFill>
                <a:latin typeface="Helvetica Courant (Body)"/>
              </a:rPr>
              <a:t>escuelas técnicas </a:t>
            </a:r>
            <a:r>
              <a:rPr lang="x-none" sz="1200" b="1" noProof="0" dirty="0">
                <a:solidFill>
                  <a:schemeClr val="tx1"/>
                </a:solidFill>
                <a:latin typeface="Helvetica Courant (Body)"/>
              </a:rPr>
              <a:t>y universidades)</a:t>
            </a:r>
            <a:r>
              <a:rPr lang="x-none" sz="1200" b="1" baseline="0" noProof="0" dirty="0">
                <a:solidFill>
                  <a:schemeClr val="tx1"/>
                </a:solidFill>
                <a:latin typeface="Helvetica Courant (Body)"/>
              </a:rPr>
              <a:t> </a:t>
            </a:r>
            <a:r>
              <a:rPr lang="es-ES_tradnl" sz="1200" b="1" baseline="0" noProof="0" dirty="0">
                <a:solidFill>
                  <a:schemeClr val="tx1"/>
                </a:solidFill>
                <a:latin typeface="Helvetica Courant (Body)"/>
              </a:rPr>
              <a:t>realiza</a:t>
            </a:r>
            <a:r>
              <a:rPr lang="x-none" sz="1200" b="1" baseline="0" noProof="0" dirty="0">
                <a:solidFill>
                  <a:schemeClr val="tx1"/>
                </a:solidFill>
                <a:latin typeface="Helvetica Courant (Body)"/>
              </a:rPr>
              <a:t> el </a:t>
            </a:r>
            <a:r>
              <a:rPr lang="es-ES_tradnl" sz="1200" b="1" baseline="0" noProof="0" dirty="0">
                <a:solidFill>
                  <a:schemeClr val="tx1"/>
                </a:solidFill>
                <a:latin typeface="Helvetica Courant (Body)"/>
              </a:rPr>
              <a:t>más alto </a:t>
            </a:r>
            <a:r>
              <a:rPr lang="x-none" sz="1200" b="1" baseline="0" noProof="0" dirty="0">
                <a:solidFill>
                  <a:schemeClr val="tx1"/>
                </a:solidFill>
                <a:latin typeface="Helvetica Courant (Body)"/>
              </a:rPr>
              <a:t>porcentaje de la investigación nacional</a:t>
            </a:r>
            <a:r>
              <a:rPr lang="x-none" sz="1200" b="1" noProof="0" dirty="0">
                <a:solidFill>
                  <a:schemeClr val="tx1"/>
                </a:solidFill>
                <a:latin typeface="Helvetica Courant (Body)"/>
              </a:rPr>
              <a:t>: </a:t>
            </a:r>
            <a:r>
              <a:rPr lang="x-none" sz="1200" b="1" u="sng" noProof="0" dirty="0">
                <a:solidFill>
                  <a:schemeClr val="tx1"/>
                </a:solidFill>
                <a:effectLst/>
                <a:latin typeface="Helvetica Courant (Body)"/>
                <a:ea typeface="+mn-ea"/>
                <a:cs typeface="+mn-cs"/>
                <a:sym typeface="Helvetica Courant"/>
                <a:hlinkClick r:id="rId3"/>
              </a:rPr>
              <a:t>http://stats.oecd.org/Index.aspx?DataSetCode=GERD_FUNDS</a:t>
            </a:r>
            <a:r>
              <a:rPr lang="es-ES_tradnl" sz="1200" b="1" u="none" noProof="0" dirty="0">
                <a:solidFill>
                  <a:schemeClr val="tx1"/>
                </a:solidFill>
                <a:effectLst/>
                <a:latin typeface="Helvetica Courant (Body)"/>
                <a:ea typeface="+mn-ea"/>
                <a:cs typeface="+mn-cs"/>
                <a:sym typeface="Helvetica Courant"/>
              </a:rPr>
              <a:t>. </a:t>
            </a:r>
            <a:r>
              <a:rPr lang="x-none" sz="1200" b="1" noProof="0" dirty="0">
                <a:solidFill>
                  <a:schemeClr val="tx1"/>
                </a:solidFill>
                <a:latin typeface="Helvetica Courant (Body)"/>
              </a:rPr>
              <a:t>Esto incluye tanto a </a:t>
            </a:r>
            <a:r>
              <a:rPr lang="es-ES_tradnl" sz="1200" b="1" noProof="0" dirty="0">
                <a:solidFill>
                  <a:schemeClr val="tx1"/>
                </a:solidFill>
                <a:latin typeface="Helvetica Courant (Body)"/>
              </a:rPr>
              <a:t>escuelas técnicas</a:t>
            </a:r>
            <a:r>
              <a:rPr lang="x-none" sz="1200" b="1" noProof="0" dirty="0">
                <a:solidFill>
                  <a:schemeClr val="tx1"/>
                </a:solidFill>
                <a:latin typeface="Helvetica Courant (Body)"/>
              </a:rPr>
              <a:t> como a universidades: http://stats.oecd.org/glossary/detail.asp?ID=2315</a:t>
            </a:r>
          </a:p>
          <a:p>
            <a:pPr>
              <a:spcBef>
                <a:spcPts val="0"/>
              </a:spcBef>
            </a:pPr>
            <a:endParaRPr lang="x-none" sz="1200" b="1" noProof="0" dirty="0">
              <a:solidFill>
                <a:schemeClr val="tx1"/>
              </a:solidFill>
              <a:latin typeface="Helvetica Courant (Body)"/>
            </a:endParaRPr>
          </a:p>
          <a:p>
            <a:pPr>
              <a:spcBef>
                <a:spcPts val="0"/>
              </a:spcBef>
            </a:pPr>
            <a:r>
              <a:rPr lang="es-ES_tradnl" sz="1200" b="1" baseline="0" noProof="0" dirty="0">
                <a:solidFill>
                  <a:schemeClr val="tx1"/>
                </a:solidFill>
                <a:latin typeface="Helvetica Courant (Body)"/>
              </a:rPr>
              <a:t>E</a:t>
            </a:r>
            <a:r>
              <a:rPr lang="x-none" sz="1200" b="1" baseline="0" noProof="0" dirty="0">
                <a:solidFill>
                  <a:schemeClr val="tx1"/>
                </a:solidFill>
                <a:latin typeface="Helvetica Courant (Body)"/>
              </a:rPr>
              <a:t>n el campo de la investigación en Canadá</a:t>
            </a:r>
            <a:r>
              <a:rPr lang="es-ES_tradnl" sz="1200" b="1" baseline="0" noProof="0" dirty="0">
                <a:solidFill>
                  <a:schemeClr val="tx1"/>
                </a:solidFill>
                <a:latin typeface="Helvetica Courant (Body)"/>
              </a:rPr>
              <a:t>, e</a:t>
            </a:r>
            <a:r>
              <a:rPr lang="x-none" sz="1200" b="1" noProof="0" dirty="0">
                <a:solidFill>
                  <a:schemeClr val="tx1"/>
                </a:solidFill>
                <a:latin typeface="Helvetica Courant (Body)"/>
              </a:rPr>
              <a:t>l sector postsecundario es el segundo</a:t>
            </a:r>
            <a:r>
              <a:rPr lang="x-none" sz="1200" b="1" baseline="0" noProof="0" dirty="0">
                <a:solidFill>
                  <a:schemeClr val="tx1"/>
                </a:solidFill>
                <a:latin typeface="Helvetica Courant (Body)"/>
              </a:rPr>
              <a:t> en importancia. En </a:t>
            </a:r>
            <a:r>
              <a:rPr lang="x-none" sz="1200" b="1" noProof="0" dirty="0">
                <a:solidFill>
                  <a:schemeClr val="tx1"/>
                </a:solidFill>
                <a:latin typeface="Helvetica Courant (Body)"/>
              </a:rPr>
              <a:t>2015, las instituciones</a:t>
            </a:r>
            <a:r>
              <a:rPr lang="x-none" sz="1200" b="1" baseline="0" noProof="0" dirty="0">
                <a:solidFill>
                  <a:schemeClr val="tx1"/>
                </a:solidFill>
                <a:latin typeface="Helvetica Courant (Body)"/>
              </a:rPr>
              <a:t> de educación superior realiza</a:t>
            </a:r>
            <a:r>
              <a:rPr lang="es-ES_tradnl" sz="1200" b="1" baseline="0" noProof="0" dirty="0">
                <a:solidFill>
                  <a:schemeClr val="tx1"/>
                </a:solidFill>
                <a:latin typeface="Helvetica Courant (Body)"/>
              </a:rPr>
              <a:t>ron cerca</a:t>
            </a:r>
            <a:r>
              <a:rPr lang="x-none" sz="1200" b="1" baseline="0" noProof="0" dirty="0">
                <a:solidFill>
                  <a:schemeClr val="tx1"/>
                </a:solidFill>
                <a:latin typeface="Helvetica Courant (Body)"/>
              </a:rPr>
              <a:t> del 38 % de las actividades de I+D, según la publicación </a:t>
            </a:r>
            <a:r>
              <a:rPr lang="x-none" sz="1200" b="1" i="1" noProof="0" dirty="0">
                <a:solidFill>
                  <a:schemeClr val="tx1"/>
                </a:solidFill>
                <a:latin typeface="Helvetica Courant (Body)"/>
              </a:rPr>
              <a:t>Education at a Glance 2016</a:t>
            </a:r>
            <a:r>
              <a:rPr lang="x-none" sz="1200" b="1" noProof="0" dirty="0">
                <a:solidFill>
                  <a:schemeClr val="tx1"/>
                </a:solidFill>
                <a:latin typeface="Helvetica Courant (Body)"/>
              </a:rPr>
              <a:t> de la OCDE. </a:t>
            </a:r>
            <a:r>
              <a:rPr lang="es-ES_tradnl" sz="1200" b="1" noProof="0" dirty="0">
                <a:solidFill>
                  <a:schemeClr val="tx1"/>
                </a:solidFill>
                <a:latin typeface="Helvetica Courant (Body)"/>
              </a:rPr>
              <a:t>E</a:t>
            </a:r>
            <a:r>
              <a:rPr lang="x-none" sz="1200" b="1" noProof="0" dirty="0">
                <a:solidFill>
                  <a:schemeClr val="tx1"/>
                </a:solidFill>
                <a:latin typeface="Helvetica Courant (Body)"/>
              </a:rPr>
              <a:t>n Canadá</a:t>
            </a:r>
            <a:r>
              <a:rPr lang="es-ES_tradnl" sz="1200" b="1" noProof="0" dirty="0">
                <a:solidFill>
                  <a:schemeClr val="tx1"/>
                </a:solidFill>
                <a:latin typeface="Helvetica Courant (Body)"/>
              </a:rPr>
              <a:t>, m</a:t>
            </a:r>
            <a:r>
              <a:rPr lang="x-none" sz="1200" b="1" noProof="0" dirty="0">
                <a:solidFill>
                  <a:schemeClr val="tx1"/>
                </a:solidFill>
                <a:latin typeface="Helvetica Courant (Body)"/>
              </a:rPr>
              <a:t>ás de un tercio de la investigación se lleva a cabo en las universidades</a:t>
            </a:r>
            <a:r>
              <a:rPr lang="x-none" sz="1200" b="1" kern="1200" noProof="0" dirty="0">
                <a:solidFill>
                  <a:schemeClr val="tx1"/>
                </a:solidFill>
                <a:latin typeface="Helvetica Courant (Body)"/>
                <a:ea typeface="+mn-ea"/>
                <a:cs typeface="+mn-cs"/>
                <a:sym typeface="Helvetica"/>
              </a:rPr>
              <a:t>. </a:t>
            </a:r>
            <a:endParaRPr lang="x-none" sz="1200" noProof="0" dirty="0">
              <a:solidFill>
                <a:schemeClr val="tx1"/>
              </a:solidFill>
              <a:latin typeface="Helvetica Courant (Body)"/>
            </a:endParaRPr>
          </a:p>
          <a:p>
            <a:pPr>
              <a:spcBef>
                <a:spcPts val="0"/>
              </a:spcBef>
            </a:pPr>
            <a:endParaRPr lang="x-none" sz="1200" b="1" noProof="0" dirty="0">
              <a:solidFill>
                <a:schemeClr val="tx1"/>
              </a:solidFill>
              <a:latin typeface="Helvetica Courant (Body)"/>
            </a:endParaRPr>
          </a:p>
          <a:p>
            <a:pPr>
              <a:spcBef>
                <a:spcPts val="0"/>
              </a:spcBef>
            </a:pPr>
            <a:r>
              <a:rPr lang="x-none" sz="1200" noProof="0" dirty="0">
                <a:solidFill>
                  <a:schemeClr val="tx1"/>
                </a:solidFill>
                <a:effectLst/>
                <a:latin typeface="Helvetica Courant (Body)"/>
                <a:ea typeface="+mn-ea"/>
                <a:cs typeface="+mn-cs"/>
                <a:sym typeface="Helvetica Courant"/>
              </a:rPr>
              <a:t>El </a:t>
            </a:r>
            <a:r>
              <a:rPr lang="x-none" sz="1200" baseline="0" noProof="0" dirty="0">
                <a:solidFill>
                  <a:schemeClr val="tx1"/>
                </a:solidFill>
                <a:effectLst/>
                <a:latin typeface="Helvetica Courant (Body)"/>
                <a:ea typeface="+mn-ea"/>
                <a:cs typeface="+mn-cs"/>
                <a:sym typeface="Helvetica Courant"/>
              </a:rPr>
              <a:t>el campo de la investigación en Canadá</a:t>
            </a:r>
            <a:r>
              <a:rPr lang="es-ES_tradnl" sz="1200" baseline="0" noProof="0" dirty="0">
                <a:solidFill>
                  <a:schemeClr val="tx1"/>
                </a:solidFill>
                <a:effectLst/>
                <a:latin typeface="Helvetica Courant (Body)"/>
                <a:ea typeface="+mn-ea"/>
                <a:cs typeface="+mn-cs"/>
                <a:sym typeface="Helvetica Courant"/>
              </a:rPr>
              <a:t>, el</a:t>
            </a:r>
            <a:r>
              <a:rPr lang="x-none" sz="1200" baseline="0" noProof="0" dirty="0">
                <a:solidFill>
                  <a:schemeClr val="tx1"/>
                </a:solidFill>
                <a:effectLst/>
                <a:latin typeface="Helvetica Courant (Body)"/>
                <a:ea typeface="+mn-ea"/>
                <a:cs typeface="+mn-cs"/>
                <a:sym typeface="Helvetica Courant"/>
              </a:rPr>
              <a:t> </a:t>
            </a:r>
            <a:r>
              <a:rPr lang="x-none" sz="1200" noProof="0" dirty="0">
                <a:solidFill>
                  <a:schemeClr val="tx1"/>
                </a:solidFill>
                <a:effectLst/>
                <a:latin typeface="Helvetica Courant (Body)"/>
                <a:ea typeface="+mn-ea"/>
                <a:cs typeface="+mn-cs"/>
                <a:sym typeface="Helvetica Courant"/>
              </a:rPr>
              <a:t>sector universitario </a:t>
            </a:r>
            <a:r>
              <a:rPr lang="es-ES_tradnl" sz="1200" noProof="0" dirty="0">
                <a:solidFill>
                  <a:schemeClr val="tx1"/>
                </a:solidFill>
                <a:effectLst/>
                <a:latin typeface="Helvetica Courant (Body)"/>
                <a:ea typeface="+mn-ea"/>
                <a:cs typeface="+mn-cs"/>
                <a:sym typeface="Helvetica Courant"/>
              </a:rPr>
              <a:t>ocupa el </a:t>
            </a:r>
            <a:r>
              <a:rPr lang="x-none" sz="1200" noProof="0" dirty="0">
                <a:solidFill>
                  <a:schemeClr val="tx1"/>
                </a:solidFill>
                <a:effectLst/>
                <a:latin typeface="Helvetica Courant (Body)"/>
                <a:ea typeface="+mn-ea"/>
                <a:cs typeface="+mn-cs"/>
                <a:sym typeface="Helvetica Courant"/>
              </a:rPr>
              <a:t>2º </a:t>
            </a:r>
            <a:r>
              <a:rPr lang="es-ES_tradnl" sz="1200" noProof="0" dirty="0">
                <a:solidFill>
                  <a:schemeClr val="tx1"/>
                </a:solidFill>
                <a:effectLst/>
                <a:latin typeface="Helvetica Courant (Body)"/>
                <a:ea typeface="+mn-ea"/>
                <a:cs typeface="+mn-cs"/>
                <a:sym typeface="Helvetica Courant"/>
              </a:rPr>
              <a:t>lugar</a:t>
            </a:r>
            <a:r>
              <a:rPr lang="es-ES_tradnl" sz="1200" baseline="0" noProof="0" dirty="0">
                <a:solidFill>
                  <a:schemeClr val="tx1"/>
                </a:solidFill>
                <a:effectLst/>
                <a:latin typeface="Helvetica Courant (Body)"/>
                <a:ea typeface="+mn-ea"/>
                <a:cs typeface="+mn-cs"/>
                <a:sym typeface="Helvetica Courant"/>
              </a:rPr>
              <a:t> e</a:t>
            </a:r>
            <a:r>
              <a:rPr lang="x-none" sz="1200" noProof="0" dirty="0">
                <a:solidFill>
                  <a:schemeClr val="tx1"/>
                </a:solidFill>
                <a:effectLst/>
                <a:latin typeface="Helvetica Courant (Body)"/>
                <a:ea typeface="+mn-ea"/>
                <a:cs typeface="+mn-cs"/>
                <a:sym typeface="Helvetica Courant"/>
              </a:rPr>
              <a:t>n importancia</a:t>
            </a:r>
            <a:r>
              <a:rPr lang="es-ES_tradnl" sz="1200" noProof="0" dirty="0">
                <a:solidFill>
                  <a:schemeClr val="tx1"/>
                </a:solidFill>
                <a:effectLst/>
                <a:latin typeface="Helvetica Courant (Body)"/>
                <a:ea typeface="+mn-ea"/>
                <a:cs typeface="+mn-cs"/>
                <a:sym typeface="Helvetica Courant"/>
              </a:rPr>
              <a:t>, después d</a:t>
            </a:r>
            <a:r>
              <a:rPr lang="x-none" sz="1200" baseline="0" noProof="0" dirty="0">
                <a:solidFill>
                  <a:schemeClr val="tx1"/>
                </a:solidFill>
                <a:effectLst/>
                <a:latin typeface="Helvetica Courant (Body)"/>
                <a:ea typeface="+mn-ea"/>
                <a:cs typeface="+mn-cs"/>
                <a:sym typeface="Helvetica Courant"/>
              </a:rPr>
              <a:t>el sector privado</a:t>
            </a:r>
            <a:r>
              <a:rPr lang="x-none" sz="1200" noProof="0" dirty="0">
                <a:solidFill>
                  <a:schemeClr val="tx1"/>
                </a:solidFill>
                <a:effectLst/>
                <a:latin typeface="Helvetica Courant (Body)"/>
                <a:ea typeface="+mn-ea"/>
                <a:cs typeface="+mn-cs"/>
                <a:sym typeface="Helvetica Courant"/>
              </a:rPr>
              <a:t>. </a:t>
            </a:r>
          </a:p>
          <a:p>
            <a:pPr>
              <a:spcBef>
                <a:spcPts val="0"/>
              </a:spcBef>
            </a:pPr>
            <a:endParaRPr lang="x-none" sz="1200" noProof="0" dirty="0">
              <a:solidFill>
                <a:schemeClr val="tx1"/>
              </a:solidFill>
              <a:effectLst/>
              <a:latin typeface="Helvetica Courant (Body)"/>
              <a:ea typeface="+mn-ea"/>
              <a:cs typeface="+mn-cs"/>
              <a:sym typeface="Helvetica Courant"/>
            </a:endParaRPr>
          </a:p>
          <a:p>
            <a:pPr marL="0" marR="0" lvl="1" indent="0" defTabSz="914400" eaLnBrk="1" fontAlgn="auto" latinLnBrk="0" hangingPunct="1">
              <a:lnSpc>
                <a:spcPct val="100000"/>
              </a:lnSpc>
              <a:spcBef>
                <a:spcPts val="0"/>
              </a:spcBef>
              <a:spcAft>
                <a:spcPts val="0"/>
              </a:spcAft>
              <a:buClrTx/>
              <a:buSzTx/>
              <a:buFontTx/>
              <a:buNone/>
              <a:tabLst/>
              <a:defRPr/>
            </a:pPr>
            <a:r>
              <a:rPr lang="es-ES_tradnl" sz="1200" noProof="0" dirty="0">
                <a:solidFill>
                  <a:schemeClr val="tx1"/>
                </a:solidFill>
                <a:effectLst/>
                <a:latin typeface="Helvetica Courant (Body)"/>
                <a:ea typeface="+mn-ea"/>
                <a:cs typeface="+mn-cs"/>
                <a:sym typeface="Helvetica Courant"/>
              </a:rPr>
              <a:t>En términos de impacto mundial sobre la ciencia, </a:t>
            </a:r>
            <a:r>
              <a:rPr lang="x-none" sz="1200" noProof="0" dirty="0">
                <a:solidFill>
                  <a:schemeClr val="tx1"/>
                </a:solidFill>
                <a:effectLst/>
                <a:latin typeface="Helvetica Courant (Body)"/>
                <a:ea typeface="+mn-ea"/>
                <a:cs typeface="+mn-cs"/>
                <a:sym typeface="Helvetica Courant"/>
              </a:rPr>
              <a:t>Canadá se clasificó</a:t>
            </a:r>
            <a:r>
              <a:rPr lang="x-none" sz="1200" baseline="0" noProof="0" dirty="0">
                <a:solidFill>
                  <a:schemeClr val="tx1"/>
                </a:solidFill>
                <a:effectLst/>
                <a:latin typeface="Helvetica Courant (Body)"/>
                <a:ea typeface="+mn-ea"/>
                <a:cs typeface="+mn-cs"/>
                <a:sym typeface="Helvetica Courant"/>
              </a:rPr>
              <a:t> en 6</a:t>
            </a:r>
            <a:r>
              <a:rPr lang="es-ES_tradnl" sz="1200" baseline="0" noProof="0" dirty="0">
                <a:solidFill>
                  <a:schemeClr val="tx1"/>
                </a:solidFill>
                <a:effectLst/>
                <a:latin typeface="Helvetica Courant (Body)"/>
                <a:ea typeface="+mn-ea"/>
                <a:cs typeface="+mn-cs"/>
                <a:sym typeface="Helvetica Courant"/>
              </a:rPr>
              <a:t>º lugar</a:t>
            </a:r>
            <a:r>
              <a:rPr lang="x-none" sz="1200" baseline="0" noProof="0" dirty="0">
                <a:solidFill>
                  <a:schemeClr val="tx1"/>
                </a:solidFill>
                <a:effectLst/>
                <a:latin typeface="Helvetica Courant (Body)"/>
                <a:ea typeface="+mn-ea"/>
                <a:cs typeface="+mn-cs"/>
                <a:sym typeface="Helvetica Courant"/>
              </a:rPr>
              <a:t>, por delante de Francia</a:t>
            </a:r>
            <a:r>
              <a:rPr lang="x-none" sz="1200" noProof="0" dirty="0">
                <a:solidFill>
                  <a:schemeClr val="tx1"/>
                </a:solidFill>
                <a:effectLst/>
                <a:latin typeface="Helvetica Courant (Body)"/>
                <a:ea typeface="+mn-ea"/>
                <a:cs typeface="+mn-cs"/>
                <a:sym typeface="Helvetica Courant"/>
              </a:rPr>
              <a:t>.</a:t>
            </a:r>
            <a:endParaRPr lang="x-none" sz="1200" noProof="0" dirty="0">
              <a:solidFill>
                <a:schemeClr val="tx1"/>
              </a:solidFill>
              <a:latin typeface="Helvetica Courant (Body)"/>
            </a:endParaRPr>
          </a:p>
          <a:p>
            <a:pPr>
              <a:spcBef>
                <a:spcPts val="0"/>
              </a:spcBef>
            </a:pPr>
            <a:endParaRPr lang="x-none" sz="1200" noProof="0" dirty="0">
              <a:solidFill>
                <a:schemeClr val="tx1"/>
              </a:solidFill>
              <a:latin typeface="Helvetica Courant (Body)"/>
            </a:endParaRPr>
          </a:p>
          <a:p>
            <a:pPr>
              <a:spcBef>
                <a:spcPts val="0"/>
              </a:spcBef>
            </a:pPr>
            <a:r>
              <a:rPr lang="es-ES_tradnl" sz="1200" noProof="0" dirty="0">
                <a:solidFill>
                  <a:schemeClr val="tx1"/>
                </a:solidFill>
                <a:latin typeface="Helvetica Courant (Body)"/>
              </a:rPr>
              <a:t>En el campo de la </a:t>
            </a:r>
            <a:r>
              <a:rPr lang="x-none" sz="1200" noProof="0" dirty="0">
                <a:solidFill>
                  <a:schemeClr val="tx1"/>
                </a:solidFill>
                <a:latin typeface="Helvetica Courant (Body)"/>
              </a:rPr>
              <a:t>investigación postsecundaria</a:t>
            </a:r>
            <a:r>
              <a:rPr lang="es-ES_tradnl" sz="1200" noProof="0" dirty="0">
                <a:solidFill>
                  <a:schemeClr val="tx1"/>
                </a:solidFill>
                <a:latin typeface="Helvetica Courant (Body)"/>
              </a:rPr>
              <a:t>,</a:t>
            </a:r>
            <a:r>
              <a:rPr lang="x-none" sz="1200" noProof="0" dirty="0">
                <a:solidFill>
                  <a:schemeClr val="tx1"/>
                </a:solidFill>
                <a:latin typeface="Helvetica Courant (Body)"/>
              </a:rPr>
              <a:t> Canadá es un líder mundial y supera a</a:t>
            </a:r>
            <a:r>
              <a:rPr lang="x-none" sz="1200" baseline="0" noProof="0" dirty="0">
                <a:solidFill>
                  <a:schemeClr val="tx1"/>
                </a:solidFill>
                <a:latin typeface="Helvetica Courant (Body)"/>
              </a:rPr>
              <a:t> otros países del G7 en </a:t>
            </a:r>
            <a:r>
              <a:rPr lang="es-ES_tradnl" sz="1200" baseline="0" noProof="0" dirty="0">
                <a:solidFill>
                  <a:schemeClr val="tx1"/>
                </a:solidFill>
                <a:latin typeface="Helvetica Courant (Body)"/>
              </a:rPr>
              <a:t>materia de </a:t>
            </a:r>
            <a:r>
              <a:rPr lang="x-none" sz="1200" baseline="0" noProof="0" dirty="0">
                <a:solidFill>
                  <a:schemeClr val="tx1"/>
                </a:solidFill>
                <a:latin typeface="Helvetica Courant (Body)"/>
              </a:rPr>
              <a:t>inversión en educación superior</a:t>
            </a:r>
            <a:r>
              <a:rPr lang="x-none" sz="1200" noProof="0" dirty="0">
                <a:solidFill>
                  <a:schemeClr val="tx1"/>
                </a:solidFill>
                <a:latin typeface="Helvetica Courant (Body)"/>
              </a:rPr>
              <a:t>. </a:t>
            </a:r>
          </a:p>
          <a:p>
            <a:pPr>
              <a:spcBef>
                <a:spcPts val="0"/>
              </a:spcBef>
            </a:pPr>
            <a:endParaRPr lang="x-none" sz="1200" noProof="0" dirty="0">
              <a:solidFill>
                <a:schemeClr val="tx1"/>
              </a:solidFill>
              <a:latin typeface="Helvetica Courant (Bod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0" dirty="0">
                <a:solidFill>
                  <a:schemeClr val="tx1"/>
                </a:solidFill>
                <a:latin typeface="Helvetica Courant (Body)"/>
                <a:ea typeface="+mn-ea"/>
                <a:cs typeface="Helvetica"/>
                <a:sym typeface="Helvetica"/>
              </a:rPr>
              <a:t>Aunque</a:t>
            </a:r>
            <a:r>
              <a:rPr lang="es-ES_tradnl" sz="1200" b="1" kern="0" baseline="0" dirty="0">
                <a:solidFill>
                  <a:schemeClr val="tx1"/>
                </a:solidFill>
                <a:latin typeface="Helvetica Courant (Body)"/>
                <a:ea typeface="+mn-ea"/>
                <a:cs typeface="Helvetica"/>
                <a:sym typeface="Helvetica"/>
              </a:rPr>
              <a:t> la </a:t>
            </a:r>
            <a:r>
              <a:rPr lang="x-none" sz="1200" b="1" kern="0" dirty="0">
                <a:solidFill>
                  <a:schemeClr val="tx1"/>
                </a:solidFill>
                <a:latin typeface="Helvetica Courant (Body)"/>
                <a:ea typeface="+mn-ea"/>
                <a:cs typeface="Helvetica"/>
                <a:sym typeface="Helvetica"/>
              </a:rPr>
              <a:t>población </a:t>
            </a:r>
            <a:r>
              <a:rPr lang="es-ES_tradnl" sz="1200" b="1" kern="0" dirty="0">
                <a:solidFill>
                  <a:schemeClr val="tx1"/>
                </a:solidFill>
                <a:latin typeface="Helvetica Courant (Body)"/>
                <a:ea typeface="+mn-ea"/>
                <a:cs typeface="Helvetica"/>
                <a:sym typeface="Helvetica"/>
              </a:rPr>
              <a:t>de Canadá</a:t>
            </a:r>
            <a:r>
              <a:rPr lang="x-none" sz="1200" b="1" kern="0" dirty="0">
                <a:solidFill>
                  <a:schemeClr val="tx1"/>
                </a:solidFill>
                <a:latin typeface="Helvetica Courant (Body)"/>
                <a:ea typeface="+mn-ea"/>
                <a:cs typeface="Helvetica"/>
                <a:sym typeface="Helvetica"/>
              </a:rPr>
              <a:t> representa </a:t>
            </a:r>
            <a:r>
              <a:rPr lang="es-ES_tradnl" sz="1200" b="1" kern="0" dirty="0">
                <a:solidFill>
                  <a:schemeClr val="tx1"/>
                </a:solidFill>
                <a:latin typeface="Helvetica Courant (Body)"/>
                <a:ea typeface="+mn-ea"/>
                <a:cs typeface="Helvetica"/>
                <a:sym typeface="Helvetica"/>
              </a:rPr>
              <a:t>tan</a:t>
            </a:r>
            <a:r>
              <a:rPr lang="es-ES_tradnl" sz="1200" b="1" kern="0" baseline="0" dirty="0">
                <a:solidFill>
                  <a:schemeClr val="tx1"/>
                </a:solidFill>
                <a:latin typeface="Helvetica Courant (Body)"/>
                <a:ea typeface="+mn-ea"/>
                <a:cs typeface="Helvetica"/>
                <a:sym typeface="Helvetica"/>
              </a:rPr>
              <a:t> </a:t>
            </a:r>
            <a:r>
              <a:rPr lang="x-none" sz="1200" b="1" kern="0" dirty="0">
                <a:solidFill>
                  <a:schemeClr val="tx1"/>
                </a:solidFill>
                <a:latin typeface="Helvetica Courant (Body)"/>
                <a:ea typeface="+mn-ea"/>
                <a:cs typeface="Helvetica"/>
                <a:sym typeface="Helvetica"/>
              </a:rPr>
              <a:t>s</a:t>
            </a:r>
            <a:r>
              <a:rPr lang="en-CA" sz="1200" b="1" kern="0" dirty="0">
                <a:solidFill>
                  <a:schemeClr val="tx1"/>
                </a:solidFill>
                <a:latin typeface="Helvetica Courant (Body)"/>
                <a:ea typeface="+mn-ea"/>
                <a:cs typeface="Helvetica"/>
                <a:sym typeface="Helvetica"/>
              </a:rPr>
              <a:t>o</a:t>
            </a:r>
            <a:r>
              <a:rPr lang="x-none" sz="1200" b="1" kern="0" dirty="0">
                <a:solidFill>
                  <a:schemeClr val="tx1"/>
                </a:solidFill>
                <a:latin typeface="Helvetica Courant (Body)"/>
                <a:ea typeface="+mn-ea"/>
                <a:cs typeface="Helvetica"/>
                <a:sym typeface="Helvetica"/>
              </a:rPr>
              <a:t>lo</a:t>
            </a:r>
            <a:r>
              <a:rPr lang="en-CA" sz="1200" b="1" kern="0" dirty="0">
                <a:solidFill>
                  <a:schemeClr val="tx1"/>
                </a:solidFill>
                <a:latin typeface="Helvetica Courant (Body)"/>
                <a:ea typeface="+mn-ea"/>
                <a:cs typeface="Helvetica"/>
                <a:sym typeface="Helvetica"/>
              </a:rPr>
              <a:t> el</a:t>
            </a:r>
            <a:r>
              <a:rPr lang="x-none" sz="1200" b="1" kern="0" dirty="0">
                <a:solidFill>
                  <a:schemeClr val="tx1"/>
                </a:solidFill>
                <a:latin typeface="Helvetica Courant (Body)"/>
                <a:ea typeface="+mn-ea"/>
                <a:cs typeface="Helvetica"/>
                <a:sym typeface="Helvetica"/>
              </a:rPr>
              <a:t> 0,5 % de la población mundial</a:t>
            </a:r>
            <a:r>
              <a:rPr lang="es-ES_tradnl" sz="1200" b="1" kern="0" dirty="0">
                <a:solidFill>
                  <a:schemeClr val="tx1"/>
                </a:solidFill>
                <a:latin typeface="Helvetica Courant (Body)"/>
                <a:ea typeface="+mn-ea"/>
                <a:cs typeface="Helvetica"/>
                <a:sym typeface="Helvetica"/>
              </a:rPr>
              <a:t>, </a:t>
            </a:r>
            <a:r>
              <a:rPr lang="x-none" sz="1200" b="1" kern="0" dirty="0">
                <a:solidFill>
                  <a:schemeClr val="tx1"/>
                </a:solidFill>
                <a:latin typeface="Helvetica Courant (Body)"/>
                <a:ea typeface="+mn-ea"/>
                <a:cs typeface="Helvetica"/>
                <a:sym typeface="Helvetica"/>
              </a:rPr>
              <a:t>los investigadores canadienses publican </a:t>
            </a:r>
            <a:r>
              <a:rPr lang="en-CA" sz="1200" b="1" kern="0" dirty="0">
                <a:solidFill>
                  <a:schemeClr val="tx1"/>
                </a:solidFill>
                <a:latin typeface="Helvetica Courant (Body)"/>
                <a:ea typeface="+mn-ea"/>
                <a:cs typeface="Helvetica"/>
                <a:sym typeface="Helvetica"/>
              </a:rPr>
              <a:t>el </a:t>
            </a:r>
            <a:r>
              <a:rPr lang="es-AR" sz="1200" b="1" kern="0" dirty="0">
                <a:solidFill>
                  <a:schemeClr val="tx1"/>
                </a:solidFill>
                <a:latin typeface="Helvetica Courant (Body)"/>
                <a:ea typeface="+mn-ea"/>
                <a:cs typeface="Helvetica"/>
                <a:sym typeface="Helvetica"/>
              </a:rPr>
              <a:t>2,8</a:t>
            </a:r>
            <a:r>
              <a:rPr lang="x-none" sz="1200" b="1" kern="0" dirty="0">
                <a:solidFill>
                  <a:schemeClr val="tx1"/>
                </a:solidFill>
                <a:latin typeface="Helvetica Courant (Body)"/>
                <a:ea typeface="+mn-ea"/>
                <a:cs typeface="Helvetica"/>
                <a:sym typeface="Helvetica"/>
              </a:rPr>
              <a:t> % de los artículos científicos de todo el mundo</a:t>
            </a:r>
          </a:p>
          <a:p>
            <a:pPr marL="0" marR="0" indent="0" defTabSz="914400" eaLnBrk="1" fontAlgn="auto" latinLnBrk="0" hangingPunct="1">
              <a:lnSpc>
                <a:spcPct val="100000"/>
              </a:lnSpc>
              <a:spcBef>
                <a:spcPts val="0"/>
              </a:spcBef>
              <a:spcAft>
                <a:spcPts val="0"/>
              </a:spcAft>
              <a:buClrTx/>
              <a:buSzTx/>
              <a:buFontTx/>
              <a:buNone/>
              <a:tabLst/>
              <a:defRPr/>
            </a:pPr>
            <a:r>
              <a:rPr lang="x-none" sz="1200" b="1" noProof="0" dirty="0">
                <a:solidFill>
                  <a:schemeClr val="tx1"/>
                </a:solidFill>
                <a:latin typeface="Helvetica Courant (Body)"/>
                <a:ea typeface="+mn-ea"/>
                <a:cs typeface="+mn-cs"/>
                <a:sym typeface="Helvetica Courant"/>
              </a:rPr>
              <a:t>(Fuente:</a:t>
            </a:r>
            <a:r>
              <a:rPr lang="x-none" sz="1200" b="1" baseline="0" noProof="0" dirty="0">
                <a:solidFill>
                  <a:schemeClr val="tx1"/>
                </a:solidFill>
                <a:latin typeface="Helvetica Courant (Body)"/>
                <a:ea typeface="+mn-ea"/>
                <a:cs typeface="+mn-cs"/>
                <a:sym typeface="Helvetica Courant"/>
              </a:rPr>
              <a:t> </a:t>
            </a:r>
            <a:r>
              <a:rPr lang="x-none" sz="1200" b="1" u="sng" noProof="0" dirty="0">
                <a:solidFill>
                  <a:schemeClr val="tx1"/>
                </a:solidFill>
                <a:effectLst/>
                <a:latin typeface="Helvetica Courant (Body)"/>
                <a:ea typeface="+mn-ea"/>
                <a:cs typeface="+mn-cs"/>
                <a:sym typeface="Helvetica Courant"/>
                <a:hlinkClick r:id="rId4"/>
              </a:rPr>
              <a:t>http://stateofinnovation.com/clarivate-analytics-presents-highly-cited-researchers-2016</a:t>
            </a:r>
            <a:r>
              <a:rPr lang="x-none" sz="1200" b="1" u="sng" noProof="0" dirty="0">
                <a:solidFill>
                  <a:schemeClr val="tx1"/>
                </a:solidFill>
                <a:effectLst/>
                <a:latin typeface="Helvetica Courant (Body)"/>
                <a:ea typeface="+mn-ea"/>
                <a:cs typeface="+mn-cs"/>
                <a:sym typeface="Helvetica Courant"/>
              </a:rPr>
              <a:t>)</a:t>
            </a:r>
          </a:p>
          <a:p>
            <a:pPr marL="0" marR="0" indent="0" defTabSz="914400" eaLnBrk="1" fontAlgn="auto" latinLnBrk="0" hangingPunct="1">
              <a:lnSpc>
                <a:spcPct val="100000"/>
              </a:lnSpc>
              <a:spcBef>
                <a:spcPts val="0"/>
              </a:spcBef>
              <a:spcAft>
                <a:spcPts val="0"/>
              </a:spcAft>
              <a:buClrTx/>
              <a:buSzTx/>
              <a:buFontTx/>
              <a:buNone/>
              <a:tabLst/>
              <a:defRPr/>
            </a:pPr>
            <a:endParaRPr lang="x-none" sz="1200" b="1" u="sng" noProof="0" dirty="0">
              <a:solidFill>
                <a:schemeClr val="tx1"/>
              </a:solidFill>
              <a:effectLst/>
              <a:latin typeface="Helvetica Courant (Body)"/>
              <a:ea typeface="+mn-ea"/>
              <a:cs typeface="+mn-cs"/>
              <a:sym typeface="Helvetica Courant"/>
            </a:endParaRPr>
          </a:p>
          <a:p>
            <a:pPr marL="0" marR="0" indent="0" defTabSz="914400" eaLnBrk="1" fontAlgn="auto" latinLnBrk="0" hangingPunct="1">
              <a:lnSpc>
                <a:spcPct val="100000"/>
              </a:lnSpc>
              <a:spcBef>
                <a:spcPts val="0"/>
              </a:spcBef>
              <a:spcAft>
                <a:spcPts val="0"/>
              </a:spcAft>
              <a:buClrTx/>
              <a:buSzTx/>
              <a:buFontTx/>
              <a:buNone/>
              <a:tabLst/>
              <a:defRPr/>
            </a:pPr>
            <a:endParaRPr lang="x-none" sz="1200" b="1" dirty="0">
              <a:solidFill>
                <a:schemeClr val="tx1"/>
              </a:solidFill>
              <a:latin typeface="Helvetica Courant (Body)"/>
            </a:endParaRPr>
          </a:p>
          <a:p>
            <a:pPr marL="0" marR="0" indent="0" defTabSz="914400" eaLnBrk="1" fontAlgn="auto" latinLnBrk="0" hangingPunct="1">
              <a:lnSpc>
                <a:spcPct val="100000"/>
              </a:lnSpc>
              <a:spcBef>
                <a:spcPts val="0"/>
              </a:spcBef>
              <a:spcAft>
                <a:spcPts val="0"/>
              </a:spcAft>
              <a:buClrTx/>
              <a:buSzTx/>
              <a:buFontTx/>
              <a:buNone/>
              <a:tabLst/>
              <a:defRPr/>
            </a:pPr>
            <a:r>
              <a:rPr lang="x-none" sz="1200" b="1" dirty="0">
                <a:solidFill>
                  <a:schemeClr val="tx1"/>
                </a:solidFill>
                <a:latin typeface="Helvetica Courant (Body)"/>
              </a:rPr>
              <a:t>NOTA PARA</a:t>
            </a:r>
            <a:r>
              <a:rPr lang="x-none" sz="1200" b="1" baseline="0" dirty="0">
                <a:solidFill>
                  <a:schemeClr val="tx1"/>
                </a:solidFill>
                <a:latin typeface="Helvetica Courant (Body)"/>
              </a:rPr>
              <a:t> EL </a:t>
            </a:r>
            <a:r>
              <a:rPr lang="es-ES_tradnl" sz="1200" b="1" baseline="0" dirty="0">
                <a:solidFill>
                  <a:schemeClr val="tx1"/>
                </a:solidFill>
                <a:latin typeface="Helvetica Courant (Body)"/>
              </a:rPr>
              <a:t>PRESENTADOR</a:t>
            </a:r>
            <a:r>
              <a:rPr lang="x-none" sz="1200" b="1" baseline="0" dirty="0">
                <a:solidFill>
                  <a:schemeClr val="tx1"/>
                </a:solidFill>
                <a:latin typeface="Helvetica Courant (Body)"/>
              </a:rPr>
              <a:t>: LA INFORMACIÓN </a:t>
            </a:r>
            <a:r>
              <a:rPr lang="es-ES_tradnl" sz="1200" b="1" baseline="0" dirty="0">
                <a:solidFill>
                  <a:schemeClr val="tx1"/>
                </a:solidFill>
                <a:latin typeface="Helvetica Courant (Body)"/>
              </a:rPr>
              <a:t>INCLUIDA A CONTINUACIÓN ESTÁ DESTINADA EXCLUSIVAMENTE A </a:t>
            </a:r>
            <a:r>
              <a:rPr lang="x-none" sz="1200" b="1" baseline="0" dirty="0">
                <a:solidFill>
                  <a:schemeClr val="tx1"/>
                </a:solidFill>
                <a:latin typeface="Helvetica Courant (Body)"/>
              </a:rPr>
              <a:t>USTED</a:t>
            </a:r>
            <a:r>
              <a:rPr lang="es-ES_tradnl" sz="1200" b="1" baseline="0" dirty="0">
                <a:solidFill>
                  <a:schemeClr val="tx1"/>
                </a:solidFill>
                <a:latin typeface="Helvetica Courant (Body)"/>
              </a:rPr>
              <a:t> Y SÓLO TIENE POR </a:t>
            </a:r>
            <a:r>
              <a:rPr lang="x-none" sz="1200" b="1" baseline="0" dirty="0">
                <a:solidFill>
                  <a:schemeClr val="tx1"/>
                </a:solidFill>
                <a:latin typeface="Helvetica Courant (Body)"/>
              </a:rPr>
              <a:t>OBJETIVO </a:t>
            </a:r>
            <a:r>
              <a:rPr lang="es-ES_tradnl" sz="1200" b="1" baseline="0" dirty="0">
                <a:solidFill>
                  <a:schemeClr val="tx1"/>
                </a:solidFill>
                <a:latin typeface="Helvetica Courant (Body)"/>
              </a:rPr>
              <a:t>INFORMARLE SOBRE LA SITUACIÓN </a:t>
            </a:r>
            <a:r>
              <a:rPr lang="x-none" sz="1200" b="1" baseline="0" dirty="0">
                <a:solidFill>
                  <a:schemeClr val="tx1"/>
                </a:solidFill>
                <a:latin typeface="Helvetica Courant (Body)"/>
              </a:rPr>
              <a:t>ACTUAL DE LA INVESTIGACIÓN EN CANADÁ. </a:t>
            </a:r>
            <a:r>
              <a:rPr lang="es-ES_tradnl" sz="1200" b="1" baseline="0" dirty="0">
                <a:solidFill>
                  <a:schemeClr val="tx1"/>
                </a:solidFill>
                <a:latin typeface="Helvetica Courant (Body)"/>
              </a:rPr>
              <a:t>MENCIONE </a:t>
            </a:r>
            <a:r>
              <a:rPr lang="x-none" sz="1200" b="1" baseline="0" dirty="0">
                <a:solidFill>
                  <a:schemeClr val="tx1"/>
                </a:solidFill>
                <a:latin typeface="Helvetica Courant (Body)"/>
              </a:rPr>
              <a:t>ESTA INFORMACIÓN </a:t>
            </a:r>
            <a:r>
              <a:rPr lang="es-ES_tradnl" sz="1200" b="1" baseline="0" dirty="0">
                <a:solidFill>
                  <a:schemeClr val="tx1"/>
                </a:solidFill>
                <a:latin typeface="Helvetica Courant (Body)"/>
              </a:rPr>
              <a:t>SÓLO SI ALGUIEN </a:t>
            </a:r>
            <a:r>
              <a:rPr lang="x-none" sz="1200" b="1" baseline="0" dirty="0">
                <a:solidFill>
                  <a:schemeClr val="tx1"/>
                </a:solidFill>
                <a:latin typeface="Helvetica Courant (Body)"/>
              </a:rPr>
              <a:t>LE </a:t>
            </a:r>
            <a:r>
              <a:rPr lang="es-ES_tradnl" sz="1200" b="1" baseline="0" dirty="0">
                <a:solidFill>
                  <a:schemeClr val="tx1"/>
                </a:solidFill>
                <a:latin typeface="Helvetica Courant (Body)"/>
              </a:rPr>
              <a:t>HACE PREGUNTAS </a:t>
            </a:r>
            <a:r>
              <a:rPr lang="x-none" sz="1200" b="1" baseline="0" dirty="0">
                <a:solidFill>
                  <a:schemeClr val="tx1"/>
                </a:solidFill>
                <a:latin typeface="Helvetica Courant (Body)"/>
              </a:rPr>
              <a:t>AL RESPECTO.</a:t>
            </a:r>
            <a:endParaRPr lang="x-none" sz="1200" b="1" dirty="0">
              <a:solidFill>
                <a:schemeClr val="tx1"/>
              </a:solidFill>
              <a:latin typeface="Helvetica Courant (Body)"/>
            </a:endParaRPr>
          </a:p>
          <a:p>
            <a:pPr marL="0" marR="0" indent="0" defTabSz="914400" eaLnBrk="1" fontAlgn="auto" latinLnBrk="0" hangingPunct="1">
              <a:lnSpc>
                <a:spcPct val="100000"/>
              </a:lnSpc>
              <a:spcBef>
                <a:spcPts val="0"/>
              </a:spcBef>
              <a:spcAft>
                <a:spcPts val="0"/>
              </a:spcAft>
              <a:buClrTx/>
              <a:buSzTx/>
              <a:buFontTx/>
              <a:buNone/>
              <a:tabLst/>
              <a:defRPr/>
            </a:pPr>
            <a:endParaRPr lang="x-none" sz="1200" b="1" dirty="0">
              <a:solidFill>
                <a:schemeClr val="tx1"/>
              </a:solidFill>
              <a:latin typeface="Helvetica Courant (Body)"/>
            </a:endParaRPr>
          </a:p>
          <a:p>
            <a:pPr marL="171450" marR="0" indent="-171450" defTabSz="914400" eaLnBrk="1" fontAlgn="auto" latinLnBrk="0" hangingPunct="1">
              <a:lnSpc>
                <a:spcPct val="100000"/>
              </a:lnSpc>
              <a:spcBef>
                <a:spcPts val="0"/>
              </a:spcBef>
              <a:spcAft>
                <a:spcPts val="0"/>
              </a:spcAft>
              <a:buClrTx/>
              <a:buSzTx/>
              <a:buFontTx/>
              <a:buChar char="-"/>
              <a:tabLst/>
              <a:defRPr/>
            </a:pPr>
            <a:r>
              <a:rPr lang="en-CA" sz="1200" b="0" dirty="0">
                <a:solidFill>
                  <a:schemeClr val="tx1"/>
                </a:solidFill>
                <a:latin typeface="Helvetica Courant (Body)"/>
              </a:rPr>
              <a:t>El </a:t>
            </a:r>
            <a:r>
              <a:rPr lang="x-none" sz="1200" b="0" dirty="0">
                <a:solidFill>
                  <a:schemeClr val="tx1"/>
                </a:solidFill>
                <a:latin typeface="Helvetica Courant (Body)"/>
              </a:rPr>
              <a:t>1,6 % de los investigadores canadienses </a:t>
            </a:r>
            <a:r>
              <a:rPr lang="es-ES_tradnl" sz="1200" b="0" noProof="0" dirty="0">
                <a:solidFill>
                  <a:schemeClr val="tx1"/>
                </a:solidFill>
                <a:latin typeface="Helvetica Courant (Body)"/>
              </a:rPr>
              <a:t>dijo</a:t>
            </a:r>
            <a:r>
              <a:rPr lang="es-ES_tradnl" sz="1200" b="0" baseline="0" noProof="0" dirty="0">
                <a:solidFill>
                  <a:schemeClr val="tx1"/>
                </a:solidFill>
                <a:latin typeface="Helvetica Courant (Body)"/>
              </a:rPr>
              <a:t> haberse </a:t>
            </a:r>
            <a:r>
              <a:rPr lang="x-none" sz="1200" b="0" baseline="0" dirty="0">
                <a:solidFill>
                  <a:schemeClr val="tx1"/>
                </a:solidFill>
                <a:latin typeface="Helvetica Courant (Body)"/>
              </a:rPr>
              <a:t>dedicado exclusivamente a la investigación básica</a:t>
            </a:r>
            <a:r>
              <a:rPr lang="es-AR" sz="1200" b="0" baseline="0" dirty="0">
                <a:solidFill>
                  <a:schemeClr val="tx1"/>
                </a:solidFill>
                <a:latin typeface="Helvetica Courant (Body)"/>
              </a:rPr>
              <a:t> en 2014,</a:t>
            </a:r>
            <a:r>
              <a:rPr lang="x-none" sz="1200" b="0" baseline="0" dirty="0">
                <a:solidFill>
                  <a:schemeClr val="tx1"/>
                </a:solidFill>
                <a:latin typeface="Helvetica Courant (Body)"/>
              </a:rPr>
              <a:t> frente a</a:t>
            </a:r>
            <a:r>
              <a:rPr lang="en-CA" sz="1200" b="0" baseline="0" dirty="0">
                <a:solidFill>
                  <a:schemeClr val="tx1"/>
                </a:solidFill>
                <a:latin typeface="Helvetica Courant (Body)"/>
              </a:rPr>
              <a:t>l</a:t>
            </a:r>
            <a:r>
              <a:rPr lang="x-none" sz="1200" b="0" baseline="0" dirty="0">
                <a:solidFill>
                  <a:schemeClr val="tx1"/>
                </a:solidFill>
                <a:latin typeface="Helvetica Courant (Body)"/>
              </a:rPr>
              <a:t> 24 % 10 años</a:t>
            </a:r>
            <a:r>
              <a:rPr lang="es-AR" sz="1200" b="0" baseline="0" dirty="0">
                <a:solidFill>
                  <a:schemeClr val="tx1"/>
                </a:solidFill>
                <a:latin typeface="Helvetica Courant (Body)"/>
              </a:rPr>
              <a:t> antes</a:t>
            </a:r>
            <a:r>
              <a:rPr lang="x-none" sz="1200" b="0" baseline="0" dirty="0">
                <a:solidFill>
                  <a:schemeClr val="tx1"/>
                </a:solidFill>
                <a:latin typeface="Helvetica Courant (Body)"/>
              </a:rPr>
              <a:t>.</a:t>
            </a:r>
            <a:endParaRPr lang="x-none" sz="1200" b="0" dirty="0">
              <a:solidFill>
                <a:schemeClr val="tx1"/>
              </a:solidFill>
              <a:latin typeface="Helvetica Courant (Body)"/>
            </a:endParaRPr>
          </a:p>
          <a:p>
            <a:pPr marL="171450" marR="0" indent="-171450" defTabSz="914400" eaLnBrk="1" fontAlgn="auto" latinLnBrk="0" hangingPunct="1">
              <a:lnSpc>
                <a:spcPct val="100000"/>
              </a:lnSpc>
              <a:spcBef>
                <a:spcPts val="0"/>
              </a:spcBef>
              <a:spcAft>
                <a:spcPts val="0"/>
              </a:spcAft>
              <a:buClrTx/>
              <a:buSzTx/>
              <a:buFontTx/>
              <a:buChar char="-"/>
              <a:tabLst/>
              <a:defRPr/>
            </a:pPr>
            <a:r>
              <a:rPr lang="x-none" sz="1200" b="0" i="0" dirty="0">
                <a:solidFill>
                  <a:schemeClr val="tx1"/>
                </a:solidFill>
                <a:effectLst/>
                <a:latin typeface="Helvetica Courant (Body)"/>
                <a:ea typeface="+mn-ea"/>
                <a:cs typeface="+mn-cs"/>
                <a:sym typeface="Helvetica Courant"/>
              </a:rPr>
              <a:t>Este es</a:t>
            </a:r>
            <a:r>
              <a:rPr lang="x-none" sz="1200" b="0" i="0" baseline="0" dirty="0">
                <a:solidFill>
                  <a:schemeClr val="tx1"/>
                </a:solidFill>
                <a:effectLst/>
                <a:latin typeface="Helvetica Courant (Body)"/>
                <a:ea typeface="+mn-ea"/>
                <a:cs typeface="+mn-cs"/>
                <a:sym typeface="Helvetica Courant"/>
              </a:rPr>
              <a:t> el legado del gobierno </a:t>
            </a:r>
            <a:r>
              <a:rPr lang="x-none" sz="1200" b="0" i="0" dirty="0">
                <a:solidFill>
                  <a:schemeClr val="tx1"/>
                </a:solidFill>
                <a:effectLst/>
                <a:latin typeface="Helvetica Courant (Body)"/>
                <a:ea typeface="+mn-ea"/>
                <a:cs typeface="+mn-cs"/>
                <a:sym typeface="Helvetica Courant"/>
              </a:rPr>
              <a:t>Harper, que fomentó </a:t>
            </a:r>
            <a:r>
              <a:rPr lang="x-none" sz="1200" b="0" i="0" baseline="0" dirty="0">
                <a:solidFill>
                  <a:schemeClr val="tx1"/>
                </a:solidFill>
                <a:effectLst/>
                <a:latin typeface="Helvetica Courant (Body)"/>
                <a:ea typeface="+mn-ea"/>
                <a:cs typeface="+mn-cs"/>
                <a:sym typeface="Helvetica Courant"/>
              </a:rPr>
              <a:t>masivamente</a:t>
            </a:r>
            <a:r>
              <a:rPr lang="es-ES_tradnl" sz="1200" b="0" i="0" baseline="0" dirty="0">
                <a:solidFill>
                  <a:schemeClr val="tx1"/>
                </a:solidFill>
                <a:effectLst/>
                <a:latin typeface="Helvetica Courant (Body)"/>
                <a:ea typeface="+mn-ea"/>
                <a:cs typeface="+mn-cs"/>
                <a:sym typeface="Helvetica Courant"/>
              </a:rPr>
              <a:t> </a:t>
            </a:r>
            <a:r>
              <a:rPr lang="x-none" sz="1200" b="0" i="0" dirty="0">
                <a:solidFill>
                  <a:schemeClr val="tx1"/>
                </a:solidFill>
                <a:effectLst/>
                <a:latin typeface="Helvetica Courant (Body)"/>
                <a:ea typeface="+mn-ea"/>
                <a:cs typeface="+mn-cs"/>
                <a:sym typeface="Helvetica Courant"/>
              </a:rPr>
              <a:t>la investigación en</a:t>
            </a:r>
            <a:r>
              <a:rPr lang="x-none" sz="1200" b="0" i="0" baseline="0" dirty="0">
                <a:solidFill>
                  <a:schemeClr val="tx1"/>
                </a:solidFill>
                <a:effectLst/>
                <a:latin typeface="Helvetica Courant (Body)"/>
                <a:ea typeface="+mn-ea"/>
                <a:cs typeface="+mn-cs"/>
                <a:sym typeface="Helvetica Courant"/>
              </a:rPr>
              <a:t> función de </a:t>
            </a:r>
            <a:r>
              <a:rPr lang="es-ES_tradnl" sz="1200" b="0" i="0" baseline="0" dirty="0">
                <a:solidFill>
                  <a:schemeClr val="tx1"/>
                </a:solidFill>
                <a:effectLst/>
                <a:latin typeface="Helvetica Courant (Body)"/>
                <a:ea typeface="+mn-ea"/>
                <a:cs typeface="+mn-cs"/>
                <a:sym typeface="Helvetica Courant"/>
              </a:rPr>
              <a:t>determinadas </a:t>
            </a:r>
            <a:r>
              <a:rPr lang="x-none" sz="1200" b="0" i="0" baseline="0" dirty="0">
                <a:solidFill>
                  <a:schemeClr val="tx1"/>
                </a:solidFill>
                <a:effectLst/>
                <a:latin typeface="Helvetica Courant (Body)"/>
                <a:ea typeface="+mn-ea"/>
                <a:cs typeface="+mn-cs"/>
                <a:sym typeface="Helvetica Courant"/>
              </a:rPr>
              <a:t>prioridades</a:t>
            </a:r>
            <a:r>
              <a:rPr lang="x-none" sz="1200" b="0" i="0" dirty="0">
                <a:solidFill>
                  <a:schemeClr val="tx1"/>
                </a:solidFill>
                <a:effectLst/>
                <a:latin typeface="Helvetica Courant (Body)"/>
                <a:ea typeface="+mn-ea"/>
                <a:cs typeface="+mn-cs"/>
                <a:sym typeface="Helvetica Courant"/>
              </a:rPr>
              <a:t>. </a:t>
            </a:r>
          </a:p>
          <a:p>
            <a:pPr marL="171450" marR="0" indent="-171450" defTabSz="914400" eaLnBrk="1" fontAlgn="auto" latinLnBrk="0" hangingPunct="1">
              <a:lnSpc>
                <a:spcPct val="100000"/>
              </a:lnSpc>
              <a:spcBef>
                <a:spcPts val="0"/>
              </a:spcBef>
              <a:spcAft>
                <a:spcPts val="0"/>
              </a:spcAft>
              <a:buClrTx/>
              <a:buSzTx/>
              <a:buFontTx/>
              <a:buChar char="-"/>
              <a:tabLst/>
              <a:defRPr/>
            </a:pPr>
            <a:r>
              <a:rPr lang="x-none" sz="1200" b="0" i="0" dirty="0">
                <a:solidFill>
                  <a:schemeClr val="tx1"/>
                </a:solidFill>
                <a:effectLst/>
                <a:latin typeface="Helvetica Courant (Body)"/>
                <a:ea typeface="+mn-ea"/>
                <a:cs typeface="+mn-cs"/>
                <a:sym typeface="Helvetica Courant"/>
              </a:rPr>
              <a:t>Justin Trudeau ha denunciado frecuentemente esa decisión. Al llegar al gobierno, permitió rápidamente que los científicos </a:t>
            </a:r>
            <a:r>
              <a:rPr lang="es-ES_tradnl" sz="1200" b="0" i="0" dirty="0">
                <a:solidFill>
                  <a:schemeClr val="tx1"/>
                </a:solidFill>
                <a:effectLst/>
                <a:latin typeface="Helvetica Courant (Body)"/>
                <a:ea typeface="+mn-ea"/>
                <a:cs typeface="+mn-cs"/>
                <a:sym typeface="Helvetica Courant"/>
              </a:rPr>
              <a:t>dialogaran </a:t>
            </a:r>
            <a:r>
              <a:rPr lang="x-none" sz="1200" b="0" i="0" dirty="0">
                <a:solidFill>
                  <a:schemeClr val="tx1"/>
                </a:solidFill>
                <a:effectLst/>
                <a:latin typeface="Helvetica Courant (Body)"/>
                <a:ea typeface="+mn-ea"/>
                <a:cs typeface="+mn-cs"/>
                <a:sym typeface="Helvetica Courant"/>
              </a:rPr>
              <a:t>con los medios</a:t>
            </a:r>
            <a:r>
              <a:rPr lang="x-none" sz="1200" b="0" i="0" baseline="0" dirty="0">
                <a:solidFill>
                  <a:schemeClr val="tx1"/>
                </a:solidFill>
                <a:effectLst/>
                <a:latin typeface="Helvetica Courant (Body)"/>
                <a:ea typeface="+mn-ea"/>
                <a:cs typeface="+mn-cs"/>
                <a:sym typeface="Helvetica Courant"/>
              </a:rPr>
              <a:t> de comunicación, creó el Ministerio de la Ciencia, restableció el formulario </a:t>
            </a:r>
            <a:r>
              <a:rPr lang="es-ES_tradnl" sz="1200" b="0" i="0" baseline="0" dirty="0">
                <a:solidFill>
                  <a:schemeClr val="tx1"/>
                </a:solidFill>
                <a:effectLst/>
                <a:latin typeface="Helvetica Courant (Body)"/>
                <a:ea typeface="+mn-ea"/>
                <a:cs typeface="+mn-cs"/>
                <a:sym typeface="Helvetica Courant"/>
              </a:rPr>
              <a:t>más </a:t>
            </a:r>
            <a:r>
              <a:rPr lang="x-none" sz="1200" b="0" i="0" baseline="0" dirty="0">
                <a:solidFill>
                  <a:schemeClr val="tx1"/>
                </a:solidFill>
                <a:effectLst/>
                <a:latin typeface="Helvetica Courant (Body)"/>
                <a:ea typeface="+mn-ea"/>
                <a:cs typeface="+mn-cs"/>
                <a:sym typeface="Helvetica Courant"/>
              </a:rPr>
              <a:t>largo para el censo </a:t>
            </a:r>
            <a:r>
              <a:rPr lang="es-ES_tradnl" sz="1200" b="0" i="0" baseline="0" dirty="0">
                <a:solidFill>
                  <a:schemeClr val="tx1"/>
                </a:solidFill>
                <a:effectLst/>
                <a:latin typeface="Helvetica Courant (Body)"/>
                <a:ea typeface="+mn-ea"/>
                <a:cs typeface="+mn-cs"/>
                <a:sym typeface="Helvetica Courant"/>
              </a:rPr>
              <a:t>con el fin de que </a:t>
            </a:r>
            <a:r>
              <a:rPr lang="x-none" sz="1200" b="0" i="0" baseline="0" dirty="0">
                <a:solidFill>
                  <a:schemeClr val="tx1"/>
                </a:solidFill>
                <a:effectLst/>
                <a:latin typeface="Helvetica Courant (Body)"/>
                <a:ea typeface="+mn-ea"/>
                <a:cs typeface="+mn-cs"/>
                <a:sym typeface="Helvetica Courant"/>
              </a:rPr>
              <a:t>el gobierno pueda tomar decisiones basándose en datos</a:t>
            </a:r>
            <a:r>
              <a:rPr lang="x-none" sz="1200" b="0" i="0" dirty="0">
                <a:solidFill>
                  <a:schemeClr val="tx1"/>
                </a:solidFill>
                <a:effectLst/>
                <a:latin typeface="Helvetica Courant (Body)"/>
                <a:ea typeface="+mn-ea"/>
                <a:cs typeface="+mn-cs"/>
                <a:sym typeface="Helvetica Courant"/>
              </a:rPr>
              <a:t>.</a:t>
            </a:r>
          </a:p>
          <a:p>
            <a:pPr marL="171450" marR="0" indent="-171450" defTabSz="914400" eaLnBrk="1" fontAlgn="auto" latinLnBrk="0" hangingPunct="1">
              <a:lnSpc>
                <a:spcPct val="100000"/>
              </a:lnSpc>
              <a:spcBef>
                <a:spcPts val="0"/>
              </a:spcBef>
              <a:spcAft>
                <a:spcPts val="0"/>
              </a:spcAft>
              <a:buClrTx/>
              <a:buSzTx/>
              <a:buFontTx/>
              <a:buChar char="-"/>
              <a:tabLst/>
              <a:defRPr/>
            </a:pPr>
            <a:r>
              <a:rPr lang="x-none" sz="1200" b="0" i="0" dirty="0">
                <a:solidFill>
                  <a:schemeClr val="tx1"/>
                </a:solidFill>
                <a:effectLst/>
                <a:latin typeface="Helvetica Courant (Body)"/>
                <a:ea typeface="+mn-ea"/>
                <a:cs typeface="+mn-cs"/>
                <a:sym typeface="Helvetica Courant"/>
              </a:rPr>
              <a:t>Es sabido</a:t>
            </a:r>
            <a:r>
              <a:rPr lang="x-none" sz="1200" b="0" i="0" baseline="0" dirty="0">
                <a:solidFill>
                  <a:schemeClr val="tx1"/>
                </a:solidFill>
                <a:effectLst/>
                <a:latin typeface="Helvetica Courant (Body)"/>
                <a:ea typeface="+mn-ea"/>
                <a:cs typeface="+mn-cs"/>
                <a:sym typeface="Helvetica Courant"/>
              </a:rPr>
              <a:t> que </a:t>
            </a:r>
            <a:r>
              <a:rPr lang="es-ES_tradnl" sz="1200" b="0" i="0" baseline="0" dirty="0">
                <a:solidFill>
                  <a:schemeClr val="tx1"/>
                </a:solidFill>
                <a:effectLst/>
                <a:latin typeface="Helvetica Courant (Body)"/>
                <a:ea typeface="+mn-ea"/>
                <a:cs typeface="+mn-cs"/>
                <a:sym typeface="Helvetica Courant"/>
              </a:rPr>
              <a:t>modificar el presupuesto</a:t>
            </a:r>
            <a:r>
              <a:rPr lang="x-none" sz="1200" b="0" i="0" baseline="0" dirty="0">
                <a:solidFill>
                  <a:schemeClr val="tx1"/>
                </a:solidFill>
                <a:effectLst/>
                <a:latin typeface="Helvetica Courant (Body)"/>
                <a:ea typeface="+mn-ea"/>
                <a:cs typeface="+mn-cs"/>
                <a:sym typeface="Helvetica Courant"/>
              </a:rPr>
              <a:t> es un proceso largo</a:t>
            </a:r>
            <a:r>
              <a:rPr lang="es-AR" sz="1200" b="0" i="0" baseline="0" dirty="0">
                <a:solidFill>
                  <a:schemeClr val="tx1"/>
                </a:solidFill>
                <a:effectLst/>
                <a:latin typeface="Helvetica Courant (Body)"/>
                <a:ea typeface="+mn-ea"/>
                <a:cs typeface="+mn-cs"/>
                <a:sym typeface="Helvetica Courant"/>
              </a:rPr>
              <a:t>, pero</a:t>
            </a:r>
            <a:r>
              <a:rPr lang="x-none" sz="1200" b="0" i="0" baseline="0" dirty="0">
                <a:solidFill>
                  <a:schemeClr val="tx1"/>
                </a:solidFill>
                <a:effectLst/>
                <a:latin typeface="Helvetica Courant (Body)"/>
                <a:ea typeface="+mn-ea"/>
                <a:cs typeface="+mn-cs"/>
                <a:sym typeface="Helvetica Courant"/>
              </a:rPr>
              <a:t> todavía no se ha empezado </a:t>
            </a:r>
            <a:r>
              <a:rPr lang="es-ES_tradnl" sz="1200" b="0" i="0" baseline="0" dirty="0">
                <a:solidFill>
                  <a:schemeClr val="tx1"/>
                </a:solidFill>
                <a:effectLst/>
                <a:latin typeface="Helvetica Courant (Body)"/>
                <a:ea typeface="+mn-ea"/>
                <a:cs typeface="+mn-cs"/>
                <a:sym typeface="Helvetica Courant"/>
              </a:rPr>
              <a:t>la labor para</a:t>
            </a:r>
            <a:r>
              <a:rPr lang="x-none" sz="1200" b="0" i="0" baseline="0" dirty="0">
                <a:solidFill>
                  <a:schemeClr val="tx1"/>
                </a:solidFill>
                <a:effectLst/>
                <a:latin typeface="Helvetica Courant (Body)"/>
                <a:ea typeface="+mn-ea"/>
                <a:cs typeface="+mn-cs"/>
                <a:sym typeface="Helvetica Courant"/>
              </a:rPr>
              <a:t> cambiar efectivamente la parte del PIB que actualmente se consagra a I+D</a:t>
            </a:r>
            <a:r>
              <a:rPr lang="x-none" sz="1200" b="0" i="0" dirty="0">
                <a:solidFill>
                  <a:schemeClr val="tx1"/>
                </a:solidFill>
                <a:effectLst/>
                <a:latin typeface="Helvetica Courant (Body)"/>
                <a:ea typeface="+mn-ea"/>
                <a:cs typeface="+mn-cs"/>
                <a:sym typeface="Helvetica Courant"/>
              </a:rPr>
              <a:t>.</a:t>
            </a:r>
            <a:r>
              <a:rPr lang="x-none" sz="1200" b="0" i="0" baseline="0" dirty="0">
                <a:solidFill>
                  <a:schemeClr val="tx1"/>
                </a:solidFill>
                <a:effectLst/>
                <a:latin typeface="Helvetica Courant (Body)"/>
                <a:ea typeface="+mn-ea"/>
                <a:cs typeface="+mn-cs"/>
                <a:sym typeface="Helvetica Courant"/>
              </a:rPr>
              <a:t> </a:t>
            </a:r>
            <a:endParaRPr lang="x-none" sz="1200" b="0" dirty="0">
              <a:solidFill>
                <a:schemeClr val="tx1"/>
              </a:solidFill>
              <a:latin typeface="Helvetica Courant (Body)"/>
            </a:endParaRPr>
          </a:p>
          <a:p>
            <a:pPr marL="0" marR="0" indent="0" defTabSz="914400" eaLnBrk="1" fontAlgn="auto" latinLnBrk="0" hangingPunct="1">
              <a:lnSpc>
                <a:spcPct val="100000"/>
              </a:lnSpc>
              <a:spcBef>
                <a:spcPts val="0"/>
              </a:spcBef>
              <a:spcAft>
                <a:spcPts val="0"/>
              </a:spcAft>
              <a:buClrTx/>
              <a:buSzTx/>
              <a:buFontTx/>
              <a:buNone/>
              <a:tabLst/>
              <a:defRPr/>
            </a:pPr>
            <a:endParaRPr lang="x-none" sz="1200" b="1" dirty="0">
              <a:solidFill>
                <a:schemeClr val="tx1"/>
              </a:solidFill>
              <a:latin typeface="Helvetica Courant (Body)"/>
            </a:endParaRPr>
          </a:p>
          <a:p>
            <a:pPr marL="0" marR="0" indent="0" defTabSz="914400" eaLnBrk="1" fontAlgn="auto" latinLnBrk="0" hangingPunct="1">
              <a:lnSpc>
                <a:spcPct val="100000"/>
              </a:lnSpc>
              <a:spcBef>
                <a:spcPts val="0"/>
              </a:spcBef>
              <a:spcAft>
                <a:spcPts val="0"/>
              </a:spcAft>
              <a:buClrTx/>
              <a:buSzTx/>
              <a:buFontTx/>
              <a:buNone/>
              <a:tabLst/>
              <a:defRPr/>
            </a:pPr>
            <a:r>
              <a:rPr lang="x-none" sz="1200" b="1" dirty="0">
                <a:solidFill>
                  <a:schemeClr val="tx1"/>
                </a:solidFill>
                <a:latin typeface="Helvetica Courant (Body)"/>
              </a:rPr>
              <a:t>PORCENTAJE DEL PIB INVERTIDO EN INVESTIGACIÓN</a:t>
            </a:r>
            <a:r>
              <a:rPr lang="es-AR" sz="1200" b="1" dirty="0">
                <a:solidFill>
                  <a:schemeClr val="tx1"/>
                </a:solidFill>
                <a:latin typeface="Helvetica Courant (Body)"/>
              </a:rPr>
              <a:t> (2015)</a:t>
            </a:r>
            <a:endParaRPr lang="x-none" sz="1200" b="1" dirty="0">
              <a:solidFill>
                <a:schemeClr val="tx1"/>
              </a:solidFill>
              <a:latin typeface="Helvetica Courant (Body)"/>
            </a:endParaRPr>
          </a:p>
          <a:p>
            <a:pPr marL="0" marR="0" indent="0" defTabSz="914400" eaLnBrk="1" fontAlgn="auto" latinLnBrk="0" hangingPunct="1">
              <a:lnSpc>
                <a:spcPct val="100000"/>
              </a:lnSpc>
              <a:spcBef>
                <a:spcPts val="0"/>
              </a:spcBef>
              <a:spcAft>
                <a:spcPts val="0"/>
              </a:spcAft>
              <a:buClrTx/>
              <a:buSzTx/>
              <a:buFontTx/>
              <a:buNone/>
              <a:tabLst/>
              <a:defRPr/>
            </a:pPr>
            <a:endParaRPr lang="x-none" sz="1200" b="0" dirty="0">
              <a:solidFill>
                <a:schemeClr val="tx1"/>
              </a:solidFill>
              <a:latin typeface="Helvetica Courant (Bod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x-none" sz="1200" b="0" dirty="0">
                <a:solidFill>
                  <a:schemeClr val="tx1"/>
                </a:solidFill>
                <a:latin typeface="Helvetica Courant (Body)"/>
              </a:rPr>
              <a:t>ISRAEL 4,</a:t>
            </a:r>
            <a:r>
              <a:rPr lang="es-AR" sz="1200" b="0" dirty="0">
                <a:solidFill>
                  <a:schemeClr val="tx1"/>
                </a:solidFill>
                <a:latin typeface="Helvetica Courant (Body)"/>
              </a:rPr>
              <a:t>27</a:t>
            </a:r>
            <a:r>
              <a:rPr lang="x-none" sz="1200" b="0" dirty="0">
                <a:solidFill>
                  <a:schemeClr val="tx1"/>
                </a:solidFill>
                <a:latin typeface="Helvetica Courant (Body)"/>
              </a:rPr>
              <a:t> %</a:t>
            </a:r>
          </a:p>
          <a:p>
            <a:pPr marL="0" marR="0" indent="0" defTabSz="914400" eaLnBrk="1" fontAlgn="auto" latinLnBrk="0" hangingPunct="1">
              <a:lnSpc>
                <a:spcPct val="100000"/>
              </a:lnSpc>
              <a:spcBef>
                <a:spcPts val="0"/>
              </a:spcBef>
              <a:spcAft>
                <a:spcPts val="0"/>
              </a:spcAft>
              <a:buClrTx/>
              <a:buSzTx/>
              <a:buFontTx/>
              <a:buNone/>
              <a:tabLst/>
              <a:defRPr/>
            </a:pPr>
            <a:endParaRPr lang="es-AR" sz="1200" b="0" dirty="0">
              <a:solidFill>
                <a:schemeClr val="tx1"/>
              </a:solidFill>
              <a:latin typeface="Helvetica Courant (Body)"/>
            </a:endParaRPr>
          </a:p>
          <a:p>
            <a:pPr marL="0" marR="0" indent="0" defTabSz="914400" eaLnBrk="1" fontAlgn="auto" latinLnBrk="0" hangingPunct="1">
              <a:lnSpc>
                <a:spcPct val="100000"/>
              </a:lnSpc>
              <a:spcBef>
                <a:spcPts val="0"/>
              </a:spcBef>
              <a:spcAft>
                <a:spcPts val="0"/>
              </a:spcAft>
              <a:buClrTx/>
              <a:buSzTx/>
              <a:buFontTx/>
              <a:buNone/>
              <a:tabLst/>
              <a:defRPr/>
            </a:pPr>
            <a:r>
              <a:rPr lang="x-none" sz="1200" b="0" dirty="0">
                <a:solidFill>
                  <a:schemeClr val="tx1"/>
                </a:solidFill>
                <a:latin typeface="Helvetica Courant (Body)"/>
              </a:rPr>
              <a:t>COREA DEL SUR 4,2</a:t>
            </a:r>
            <a:r>
              <a:rPr lang="es-AR" sz="1200" b="0" dirty="0">
                <a:solidFill>
                  <a:schemeClr val="tx1"/>
                </a:solidFill>
                <a:latin typeface="Helvetica Courant (Body)"/>
              </a:rPr>
              <a:t>3</a:t>
            </a:r>
            <a:r>
              <a:rPr lang="x-none" sz="1200" b="0" dirty="0">
                <a:solidFill>
                  <a:schemeClr val="tx1"/>
                </a:solidFill>
                <a:latin typeface="Helvetica Courant (Body)"/>
              </a:rPr>
              <a:t> %</a:t>
            </a:r>
          </a:p>
          <a:p>
            <a:pPr marL="0" marR="0" indent="0" defTabSz="914400" eaLnBrk="1" fontAlgn="auto" latinLnBrk="0" hangingPunct="1">
              <a:lnSpc>
                <a:spcPct val="100000"/>
              </a:lnSpc>
              <a:spcBef>
                <a:spcPts val="0"/>
              </a:spcBef>
              <a:spcAft>
                <a:spcPts val="0"/>
              </a:spcAft>
              <a:buClrTx/>
              <a:buSzTx/>
              <a:buFontTx/>
              <a:buNone/>
              <a:tabLst/>
              <a:defRPr/>
            </a:pPr>
            <a:endParaRPr lang="x-none" sz="1200" b="0" dirty="0">
              <a:solidFill>
                <a:schemeClr val="tx1"/>
              </a:solidFill>
              <a:latin typeface="Helvetica Courant (Body)"/>
            </a:endParaRPr>
          </a:p>
          <a:p>
            <a:pPr marL="0" marR="0" indent="0" defTabSz="914400" eaLnBrk="1" fontAlgn="auto" latinLnBrk="0" hangingPunct="1">
              <a:lnSpc>
                <a:spcPct val="100000"/>
              </a:lnSpc>
              <a:spcBef>
                <a:spcPts val="0"/>
              </a:spcBef>
              <a:spcAft>
                <a:spcPts val="0"/>
              </a:spcAft>
              <a:buClrTx/>
              <a:buSzTx/>
              <a:buFontTx/>
              <a:buNone/>
              <a:tabLst/>
              <a:defRPr/>
            </a:pPr>
            <a:r>
              <a:rPr lang="x-none" sz="1200" b="0" dirty="0">
                <a:solidFill>
                  <a:schemeClr val="tx1"/>
                </a:solidFill>
                <a:latin typeface="Helvetica Courant (Body)"/>
              </a:rPr>
              <a:t>SUECIA 3,</a:t>
            </a:r>
            <a:r>
              <a:rPr lang="es-AR" sz="1200" b="0" dirty="0">
                <a:solidFill>
                  <a:schemeClr val="tx1"/>
                </a:solidFill>
                <a:latin typeface="Helvetica Courant (Body)"/>
              </a:rPr>
              <a:t>26</a:t>
            </a:r>
            <a:r>
              <a:rPr lang="x-none" sz="1200" b="0" dirty="0">
                <a:solidFill>
                  <a:schemeClr val="tx1"/>
                </a:solidFill>
                <a:latin typeface="Helvetica Courant (Body)"/>
              </a:rPr>
              <a:t> %</a:t>
            </a:r>
          </a:p>
          <a:p>
            <a:pPr marL="0" marR="0" indent="0" defTabSz="914400" eaLnBrk="1" fontAlgn="auto" latinLnBrk="0" hangingPunct="1">
              <a:lnSpc>
                <a:spcPct val="100000"/>
              </a:lnSpc>
              <a:spcBef>
                <a:spcPts val="0"/>
              </a:spcBef>
              <a:spcAft>
                <a:spcPts val="0"/>
              </a:spcAft>
              <a:buClrTx/>
              <a:buSzTx/>
              <a:buFontTx/>
              <a:buNone/>
              <a:tabLst/>
              <a:defRPr/>
            </a:pPr>
            <a:endParaRPr lang="x-none" sz="1200" b="0" dirty="0">
              <a:solidFill>
                <a:schemeClr val="tx1"/>
              </a:solidFill>
              <a:latin typeface="Helvetica Courant (Body)"/>
            </a:endParaRPr>
          </a:p>
          <a:p>
            <a:pPr marL="0" marR="0" indent="0" defTabSz="914400" eaLnBrk="1" fontAlgn="auto" latinLnBrk="0" hangingPunct="1">
              <a:lnSpc>
                <a:spcPct val="100000"/>
              </a:lnSpc>
              <a:spcBef>
                <a:spcPts val="0"/>
              </a:spcBef>
              <a:spcAft>
                <a:spcPts val="0"/>
              </a:spcAft>
              <a:buClrTx/>
              <a:buSzTx/>
              <a:buFontTx/>
              <a:buNone/>
              <a:tabLst/>
              <a:defRPr/>
            </a:pPr>
            <a:r>
              <a:rPr lang="x-none" sz="1200" b="0" dirty="0">
                <a:solidFill>
                  <a:schemeClr val="tx1"/>
                </a:solidFill>
                <a:latin typeface="Helvetica Courant (Body)"/>
              </a:rPr>
              <a:t>ALEMANIA 2,8</a:t>
            </a:r>
            <a:r>
              <a:rPr lang="es-AR" sz="1200" b="0" dirty="0">
                <a:solidFill>
                  <a:schemeClr val="tx1"/>
                </a:solidFill>
                <a:latin typeface="Helvetica Courant (Body)"/>
              </a:rPr>
              <a:t>8</a:t>
            </a:r>
            <a:r>
              <a:rPr lang="x-none" sz="1200" b="0" dirty="0">
                <a:solidFill>
                  <a:schemeClr val="tx1"/>
                </a:solidFill>
                <a:latin typeface="Helvetica Courant (Body)"/>
              </a:rPr>
              <a:t> %</a:t>
            </a:r>
          </a:p>
          <a:p>
            <a:pPr marL="0" marR="0" indent="0" defTabSz="914400" eaLnBrk="1" fontAlgn="auto" latinLnBrk="0" hangingPunct="1">
              <a:lnSpc>
                <a:spcPct val="100000"/>
              </a:lnSpc>
              <a:spcBef>
                <a:spcPts val="0"/>
              </a:spcBef>
              <a:spcAft>
                <a:spcPts val="0"/>
              </a:spcAft>
              <a:buClrTx/>
              <a:buSzTx/>
              <a:buFontTx/>
              <a:buNone/>
              <a:tabLst/>
              <a:defRPr/>
            </a:pPr>
            <a:endParaRPr lang="x-none" sz="1200" b="0" dirty="0">
              <a:solidFill>
                <a:schemeClr val="tx1"/>
              </a:solidFill>
              <a:latin typeface="Helvetica Courant (Body)"/>
            </a:endParaRPr>
          </a:p>
          <a:p>
            <a:pPr marL="0" marR="0" indent="0" defTabSz="914400" eaLnBrk="1" fontAlgn="auto" latinLnBrk="0" hangingPunct="1">
              <a:lnSpc>
                <a:spcPct val="100000"/>
              </a:lnSpc>
              <a:spcBef>
                <a:spcPts val="0"/>
              </a:spcBef>
              <a:spcAft>
                <a:spcPts val="0"/>
              </a:spcAft>
              <a:buClrTx/>
              <a:buSzTx/>
              <a:buFontTx/>
              <a:buNone/>
              <a:tabLst/>
              <a:defRPr/>
            </a:pPr>
            <a:r>
              <a:rPr lang="x-none" sz="1200" b="0" dirty="0">
                <a:solidFill>
                  <a:schemeClr val="tx1"/>
                </a:solidFill>
                <a:latin typeface="Helvetica Courant (Body)"/>
              </a:rPr>
              <a:t>ESTADOS UNIDOS 2,7</a:t>
            </a:r>
            <a:r>
              <a:rPr lang="es-AR" sz="1200" b="0" dirty="0">
                <a:solidFill>
                  <a:schemeClr val="tx1"/>
                </a:solidFill>
                <a:latin typeface="Helvetica Courant (Body)"/>
              </a:rPr>
              <a:t>9</a:t>
            </a:r>
            <a:r>
              <a:rPr lang="x-none" sz="1200" b="0" dirty="0">
                <a:solidFill>
                  <a:schemeClr val="tx1"/>
                </a:solidFill>
                <a:latin typeface="Helvetica Courant (Body)"/>
              </a:rPr>
              <a:t> %</a:t>
            </a:r>
          </a:p>
          <a:p>
            <a:pPr marL="0" marR="0" indent="0" defTabSz="914400" eaLnBrk="1" fontAlgn="auto" latinLnBrk="0" hangingPunct="1">
              <a:lnSpc>
                <a:spcPct val="100000"/>
              </a:lnSpc>
              <a:spcBef>
                <a:spcPts val="0"/>
              </a:spcBef>
              <a:spcAft>
                <a:spcPts val="0"/>
              </a:spcAft>
              <a:buClrTx/>
              <a:buSzTx/>
              <a:buFontTx/>
              <a:buNone/>
              <a:tabLst/>
              <a:defRPr/>
            </a:pPr>
            <a:endParaRPr lang="x-none" sz="1200" b="0" dirty="0">
              <a:solidFill>
                <a:schemeClr val="tx1"/>
              </a:solidFill>
              <a:latin typeface="Helvetica Courant (Body)"/>
            </a:endParaRPr>
          </a:p>
          <a:p>
            <a:pPr marL="0" marR="0" indent="0" defTabSz="914400" eaLnBrk="1" fontAlgn="auto" latinLnBrk="0" hangingPunct="1">
              <a:lnSpc>
                <a:spcPct val="100000"/>
              </a:lnSpc>
              <a:spcBef>
                <a:spcPts val="0"/>
              </a:spcBef>
              <a:spcAft>
                <a:spcPts val="0"/>
              </a:spcAft>
              <a:buClrTx/>
              <a:buSzTx/>
              <a:buFontTx/>
              <a:buNone/>
              <a:tabLst/>
              <a:defRPr/>
            </a:pPr>
            <a:r>
              <a:rPr lang="x-none" sz="1200" b="0" dirty="0">
                <a:solidFill>
                  <a:schemeClr val="tx1"/>
                </a:solidFill>
                <a:latin typeface="Helvetica Courant (Body)"/>
              </a:rPr>
              <a:t>FRANCIA 2,2</a:t>
            </a:r>
            <a:r>
              <a:rPr lang="es-AR" sz="1200" b="0" dirty="0">
                <a:solidFill>
                  <a:schemeClr val="tx1"/>
                </a:solidFill>
                <a:latin typeface="Helvetica Courant (Body)"/>
              </a:rPr>
              <a:t>3</a:t>
            </a:r>
            <a:r>
              <a:rPr lang="x-none" sz="1200" b="0" dirty="0">
                <a:solidFill>
                  <a:schemeClr val="tx1"/>
                </a:solidFill>
                <a:latin typeface="Helvetica Courant (Body)"/>
              </a:rPr>
              <a:t> %</a:t>
            </a:r>
            <a:endParaRPr lang="es-AR" sz="1200" b="0" dirty="0">
              <a:solidFill>
                <a:schemeClr val="tx1"/>
              </a:solidFill>
              <a:latin typeface="Helvetica Courant (Body)"/>
            </a:endParaRPr>
          </a:p>
          <a:p>
            <a:pPr marL="0" marR="0" indent="0" defTabSz="914400" eaLnBrk="1" fontAlgn="auto" latinLnBrk="0" hangingPunct="1">
              <a:lnSpc>
                <a:spcPct val="100000"/>
              </a:lnSpc>
              <a:spcBef>
                <a:spcPts val="0"/>
              </a:spcBef>
              <a:spcAft>
                <a:spcPts val="0"/>
              </a:spcAft>
              <a:buClrTx/>
              <a:buSzTx/>
              <a:buFontTx/>
              <a:buNone/>
              <a:tabLst/>
              <a:defRPr/>
            </a:pPr>
            <a:endParaRPr lang="es-AR" sz="1200" b="0" dirty="0">
              <a:solidFill>
                <a:schemeClr val="tx1"/>
              </a:solidFill>
              <a:latin typeface="Helvetica Courant (Bod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x-none" sz="1200" b="0" dirty="0">
                <a:solidFill>
                  <a:schemeClr val="tx1"/>
                </a:solidFill>
                <a:latin typeface="Helvetica Courant (Body)"/>
              </a:rPr>
              <a:t>CHINA 2,0</a:t>
            </a:r>
            <a:r>
              <a:rPr lang="es-AR" sz="1200" b="0" dirty="0">
                <a:solidFill>
                  <a:schemeClr val="tx1"/>
                </a:solidFill>
                <a:latin typeface="Helvetica Courant (Body)"/>
              </a:rPr>
              <a:t>7</a:t>
            </a:r>
            <a:r>
              <a:rPr lang="x-none" sz="1200" b="0" dirty="0">
                <a:solidFill>
                  <a:schemeClr val="tx1"/>
                </a:solidFill>
                <a:latin typeface="Helvetica Courant (Body)"/>
              </a:rPr>
              <a:t> %</a:t>
            </a:r>
            <a:endParaRPr lang="es-AR" sz="1200" b="0" dirty="0">
              <a:solidFill>
                <a:schemeClr val="tx1"/>
              </a:solidFill>
              <a:latin typeface="Helvetica Courant (Body)"/>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AR" sz="1200" b="0" dirty="0">
              <a:solidFill>
                <a:schemeClr val="tx1"/>
              </a:solidFill>
              <a:latin typeface="Helvetica Courant (Bod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x-none" sz="1200" b="0" dirty="0">
                <a:solidFill>
                  <a:schemeClr val="tx1"/>
                </a:solidFill>
                <a:latin typeface="Helvetica Courant (Body)"/>
              </a:rPr>
              <a:t>REINO UNIDO 1,70 %</a:t>
            </a:r>
            <a:endParaRPr lang="es-AR" sz="1200" b="0" dirty="0">
              <a:solidFill>
                <a:schemeClr val="tx1"/>
              </a:solidFill>
              <a:latin typeface="Helvetica Courant (Body)"/>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AR" sz="1200" b="0" dirty="0">
              <a:solidFill>
                <a:schemeClr val="tx1"/>
              </a:solidFill>
              <a:latin typeface="Helvetica Courant (Bod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x-none" sz="1200" b="1" dirty="0">
                <a:solidFill>
                  <a:schemeClr val="tx1"/>
                </a:solidFill>
                <a:latin typeface="Helvetica Courant (Body)"/>
              </a:rPr>
              <a:t>CANADÁ  1,6</a:t>
            </a:r>
            <a:r>
              <a:rPr lang="es-AR" sz="1200" b="1" dirty="0">
                <a:solidFill>
                  <a:schemeClr val="tx1"/>
                </a:solidFill>
                <a:latin typeface="Helvetica Courant (Body)"/>
              </a:rPr>
              <a:t>2</a:t>
            </a:r>
            <a:r>
              <a:rPr lang="x-none" sz="1200" b="1" dirty="0">
                <a:solidFill>
                  <a:schemeClr val="tx1"/>
                </a:solidFill>
                <a:latin typeface="Helvetica Courant (Body)"/>
              </a:rPr>
              <a:t> %</a:t>
            </a:r>
          </a:p>
          <a:p>
            <a:pPr marL="0" marR="0" indent="0" defTabSz="914400" eaLnBrk="1" fontAlgn="auto" latinLnBrk="0" hangingPunct="1">
              <a:lnSpc>
                <a:spcPct val="100000"/>
              </a:lnSpc>
              <a:spcBef>
                <a:spcPts val="0"/>
              </a:spcBef>
              <a:spcAft>
                <a:spcPts val="0"/>
              </a:spcAft>
              <a:buClrTx/>
              <a:buSzTx/>
              <a:buFontTx/>
              <a:buNone/>
              <a:tabLst/>
              <a:defRPr/>
            </a:pPr>
            <a:endParaRPr lang="x-none" sz="1200" b="0" dirty="0">
              <a:solidFill>
                <a:schemeClr val="tx1"/>
              </a:solidFill>
              <a:latin typeface="Helvetica Courant (Body)"/>
            </a:endParaRPr>
          </a:p>
          <a:p>
            <a:pPr marL="0" marR="0" indent="0" defTabSz="914400" eaLnBrk="1" fontAlgn="auto" latinLnBrk="0" hangingPunct="1">
              <a:lnSpc>
                <a:spcPct val="100000"/>
              </a:lnSpc>
              <a:spcBef>
                <a:spcPts val="0"/>
              </a:spcBef>
              <a:spcAft>
                <a:spcPts val="0"/>
              </a:spcAft>
              <a:buClrTx/>
              <a:buSzTx/>
              <a:buFontTx/>
              <a:buNone/>
              <a:tabLst/>
              <a:defRPr/>
            </a:pPr>
            <a:r>
              <a:rPr lang="es-AR" sz="1200" b="0" dirty="0">
                <a:solidFill>
                  <a:schemeClr val="tx1"/>
                </a:solidFill>
                <a:latin typeface="Helvetica Courant (Body)"/>
              </a:rPr>
              <a:t>ITALIA</a:t>
            </a:r>
            <a:r>
              <a:rPr lang="x-none" sz="1200" b="0" dirty="0">
                <a:solidFill>
                  <a:schemeClr val="tx1"/>
                </a:solidFill>
                <a:latin typeface="Helvetica Courant (Body)"/>
              </a:rPr>
              <a:t> </a:t>
            </a:r>
            <a:r>
              <a:rPr lang="es-AR" sz="1200" b="0" dirty="0">
                <a:solidFill>
                  <a:schemeClr val="tx1"/>
                </a:solidFill>
                <a:latin typeface="Helvetica Courant (Body)"/>
              </a:rPr>
              <a:t>1</a:t>
            </a:r>
            <a:r>
              <a:rPr lang="x-none" sz="1200" b="0" dirty="0">
                <a:solidFill>
                  <a:schemeClr val="tx1"/>
                </a:solidFill>
                <a:latin typeface="Helvetica Courant (Body)"/>
              </a:rPr>
              <a:t>,</a:t>
            </a:r>
            <a:r>
              <a:rPr lang="es-AR" sz="1200" b="0" dirty="0">
                <a:solidFill>
                  <a:schemeClr val="tx1"/>
                </a:solidFill>
                <a:latin typeface="Helvetica Courant (Body)"/>
              </a:rPr>
              <a:t>31</a:t>
            </a:r>
            <a:r>
              <a:rPr lang="x-none" sz="1200" b="0" dirty="0">
                <a:solidFill>
                  <a:schemeClr val="tx1"/>
                </a:solidFill>
                <a:latin typeface="Helvetica Courant (Body)"/>
              </a:rPr>
              <a:t> %</a:t>
            </a:r>
          </a:p>
          <a:p>
            <a:pPr marL="0" marR="0" indent="0" defTabSz="914400" eaLnBrk="1" fontAlgn="auto" latinLnBrk="0" hangingPunct="1">
              <a:lnSpc>
                <a:spcPct val="100000"/>
              </a:lnSpc>
              <a:spcBef>
                <a:spcPts val="0"/>
              </a:spcBef>
              <a:spcAft>
                <a:spcPts val="0"/>
              </a:spcAft>
              <a:buClrTx/>
              <a:buSzTx/>
              <a:buFontTx/>
              <a:buNone/>
              <a:tabLst/>
              <a:defRPr/>
            </a:pPr>
            <a:endParaRPr lang="x-none" sz="1200" b="0" dirty="0">
              <a:solidFill>
                <a:schemeClr val="tx1"/>
              </a:solidFill>
              <a:latin typeface="Helvetica Courant (Body)"/>
            </a:endParaRPr>
          </a:p>
          <a:p>
            <a:pPr marL="0" marR="0" indent="0" defTabSz="914400" eaLnBrk="1" fontAlgn="auto" latinLnBrk="0" hangingPunct="1">
              <a:lnSpc>
                <a:spcPct val="100000"/>
              </a:lnSpc>
              <a:spcBef>
                <a:spcPts val="0"/>
              </a:spcBef>
              <a:spcAft>
                <a:spcPts val="0"/>
              </a:spcAft>
              <a:buClrTx/>
              <a:buSzTx/>
              <a:buFontTx/>
              <a:buNone/>
              <a:tabLst/>
              <a:defRPr/>
            </a:pPr>
            <a:endParaRPr lang="x-none" sz="1200" b="0" dirty="0">
              <a:solidFill>
                <a:schemeClr val="tx1"/>
              </a:solidFill>
              <a:latin typeface="Helvetica Courant (Body)"/>
            </a:endParaRPr>
          </a:p>
        </p:txBody>
      </p:sp>
    </p:spTree>
    <p:extLst>
      <p:ext uri="{BB962C8B-B14F-4D97-AF65-F5344CB8AC3E}">
        <p14:creationId xmlns:p14="http://schemas.microsoft.com/office/powerpoint/2010/main" val="3101697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3D6792BB-EEAE-4111-B7C3-CA2EE5C6610B}" type="slidenum">
              <a:rPr lang="en-CA" smtClean="0"/>
              <a:pPr/>
              <a:t>3</a:t>
            </a:fld>
            <a:endParaRPr lang="en-CA" dirty="0"/>
          </a:p>
        </p:txBody>
      </p:sp>
    </p:spTree>
    <p:extLst>
      <p:ext uri="{BB962C8B-B14F-4D97-AF65-F5344CB8AC3E}">
        <p14:creationId xmlns:p14="http://schemas.microsoft.com/office/powerpoint/2010/main" val="25480875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 name="Shape 594"/>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595" name="Shape 595"/>
          <p:cNvSpPr>
            <a:spLocks noGrp="1"/>
          </p:cNvSpPr>
          <p:nvPr>
            <p:ph type="body" sz="quarter" idx="1"/>
          </p:nvPr>
        </p:nvSpPr>
        <p:spPr>
          <a:prstGeom prst="rect">
            <a:avLst/>
          </a:prstGeom>
        </p:spPr>
        <p:txBody>
          <a:bodyPr/>
          <a:lstStyle/>
          <a:p>
            <a:pPr>
              <a:spcBef>
                <a:spcPts val="0"/>
              </a:spcBef>
              <a:defRPr b="1"/>
            </a:pPr>
            <a:r>
              <a:rPr lang="en-CA" dirty="0">
                <a:solidFill>
                  <a:schemeClr val="tx1"/>
                </a:solidFill>
                <a:latin typeface="Helvetica Courant (Body)"/>
              </a:rPr>
              <a:t>Interacciones sugeridas</a:t>
            </a:r>
            <a:r>
              <a:rPr dirty="0">
                <a:solidFill>
                  <a:schemeClr val="tx1"/>
                </a:solidFill>
                <a:latin typeface="Helvetica Courant (Body)"/>
              </a:rPr>
              <a:t>: </a:t>
            </a:r>
          </a:p>
          <a:p>
            <a:pPr>
              <a:spcBef>
                <a:spcPts val="0"/>
              </a:spcBef>
              <a:defRPr b="1"/>
            </a:pPr>
            <a:endParaRPr dirty="0">
              <a:solidFill>
                <a:schemeClr val="tx1"/>
              </a:solidFill>
              <a:latin typeface="Helvetica Courant (Body)"/>
            </a:endParaRPr>
          </a:p>
          <a:p>
            <a:pPr>
              <a:spcBef>
                <a:spcPts val="0"/>
              </a:spcBef>
            </a:pPr>
            <a:r>
              <a:rPr lang="es-ES" dirty="0">
                <a:solidFill>
                  <a:schemeClr val="tx1"/>
                </a:solidFill>
                <a:latin typeface="Helvetica Courant (Body)"/>
              </a:rPr>
              <a:t>Los campos en los que Canadá tiene un grado relativamente alto de especialización y un alto impacto (por encima del promedio del G7) son Medicina Clínica; Biología; Tecnologías de la Información y la Comunicación; Agricultura, Pesca y Silvicultura; Ciencias de la Tierra y del Medio Ambiente; y Economía y Negocios. (Council of Canadian Academies)</a:t>
            </a:r>
          </a:p>
          <a:p>
            <a:pPr>
              <a:spcBef>
                <a:spcPts val="0"/>
              </a:spcBef>
            </a:pPr>
            <a:endParaRPr lang="es-ES" dirty="0">
              <a:solidFill>
                <a:schemeClr val="tx1"/>
              </a:solidFill>
              <a:latin typeface="Helvetica Courant (Body)"/>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dirty="0">
                <a:solidFill>
                  <a:schemeClr val="tx1"/>
                </a:solidFill>
                <a:latin typeface="Helvetica Courant (Body)"/>
              </a:rPr>
              <a:t>Las universidades realizan investigaciones de manera independiente o más frecuentemente en colaboración con gobiernos, empresas y comunidades locales, al igual que con organizaciones no gubernamentales internacionales (ONG). La colaboración de alto nivel entre laboratorios, empresas de alta tecnología e investigadores hace de Canadá uno de los líderes mundiales en I+D.</a:t>
            </a:r>
            <a:endParaRPr lang="en-US" sz="1200" dirty="0">
              <a:solidFill>
                <a:schemeClr val="tx1"/>
              </a:solidFill>
              <a:latin typeface="Helvetica Courant (Body)"/>
            </a:endParaRPr>
          </a:p>
          <a:p>
            <a:pPr>
              <a:spcBef>
                <a:spcPts val="0"/>
              </a:spcBef>
            </a:pPr>
            <a:endParaRPr lang="fr-CA" dirty="0">
              <a:solidFill>
                <a:schemeClr val="tx1"/>
              </a:solidFill>
              <a:latin typeface="Helvetica Courant (Body)"/>
            </a:endParaRPr>
          </a:p>
          <a:p>
            <a:pPr>
              <a:spcBef>
                <a:spcPts val="0"/>
              </a:spcBef>
            </a:pPr>
            <a:r>
              <a:rPr lang="es-ES" dirty="0">
                <a:solidFill>
                  <a:schemeClr val="tx1"/>
                </a:solidFill>
                <a:latin typeface="Helvetica Courant (Body)"/>
              </a:rPr>
              <a:t>Canadá tiene un programa</a:t>
            </a:r>
            <a:r>
              <a:rPr lang="es-ES" baseline="0" dirty="0">
                <a:solidFill>
                  <a:schemeClr val="tx1"/>
                </a:solidFill>
                <a:latin typeface="Helvetica Courant (Body)"/>
              </a:rPr>
              <a:t> permanente de</a:t>
            </a:r>
            <a:r>
              <a:rPr lang="es-ES" dirty="0">
                <a:solidFill>
                  <a:schemeClr val="tx1"/>
                </a:solidFill>
                <a:latin typeface="Helvetica Courant (Body)"/>
              </a:rPr>
              <a:t> </a:t>
            </a:r>
            <a:r>
              <a:rPr lang="es-ES" b="1" dirty="0">
                <a:solidFill>
                  <a:schemeClr val="tx1"/>
                </a:solidFill>
                <a:latin typeface="Helvetica Courant (Body)"/>
              </a:rPr>
              <a:t>2 000 cátedras de investigación </a:t>
            </a:r>
            <a:r>
              <a:rPr lang="es-ES" b="0" dirty="0">
                <a:solidFill>
                  <a:schemeClr val="tx1"/>
                </a:solidFill>
                <a:latin typeface="Helvetica Courant (Body)"/>
              </a:rPr>
              <a:t>en</a:t>
            </a:r>
            <a:r>
              <a:rPr lang="es-ES" b="0" baseline="0" dirty="0">
                <a:solidFill>
                  <a:schemeClr val="tx1"/>
                </a:solidFill>
                <a:latin typeface="Helvetica Courant (Body)"/>
              </a:rPr>
              <a:t> centros de enseñanza admisibles que otorgan titulaciones en todo el país. Este programa invierte unos </a:t>
            </a:r>
            <a:r>
              <a:rPr lang="es-ES" b="1" baseline="0" dirty="0">
                <a:solidFill>
                  <a:schemeClr val="tx1"/>
                </a:solidFill>
                <a:latin typeface="Helvetica Courant (Body)"/>
              </a:rPr>
              <a:t>265 millones de dólares anuales</a:t>
            </a:r>
            <a:r>
              <a:rPr lang="es-ES" b="0" baseline="0" dirty="0">
                <a:solidFill>
                  <a:schemeClr val="tx1"/>
                </a:solidFill>
                <a:latin typeface="Helvetica Courant (Body)"/>
              </a:rPr>
              <a:t> p</a:t>
            </a:r>
            <a:r>
              <a:rPr lang="es-ES" dirty="0">
                <a:solidFill>
                  <a:schemeClr val="tx1"/>
                </a:solidFill>
                <a:latin typeface="Helvetica Courant (Body)"/>
              </a:rPr>
              <a:t>ara atraer y retener destacados académicos y científicos. - - -</a:t>
            </a:r>
            <a:r>
              <a:rPr lang="es-ES" baseline="0" dirty="0">
                <a:solidFill>
                  <a:schemeClr val="tx1"/>
                </a:solidFill>
                <a:latin typeface="Helvetica Courant (Body)"/>
              </a:rPr>
              <a:t> </a:t>
            </a:r>
            <a:r>
              <a:rPr lang="es-ES" dirty="0">
                <a:solidFill>
                  <a:schemeClr val="tx1"/>
                </a:solidFill>
                <a:latin typeface="Helvetica Courant (Body)"/>
              </a:rPr>
              <a:t>El 45 % de estas cátedras son para investigación en ciencias naturales e ingeniería;</a:t>
            </a:r>
          </a:p>
          <a:p>
            <a:pPr>
              <a:spcBef>
                <a:spcPts val="0"/>
              </a:spcBef>
            </a:pPr>
            <a:r>
              <a:rPr lang="es-ES" dirty="0">
                <a:solidFill>
                  <a:schemeClr val="tx1"/>
                </a:solidFill>
                <a:latin typeface="Helvetica Courant (Body)"/>
              </a:rPr>
              <a:t>- El 35 % de esas cátedras son para investigación en ciencias de la salud;</a:t>
            </a:r>
          </a:p>
          <a:p>
            <a:pPr>
              <a:spcBef>
                <a:spcPts val="0"/>
              </a:spcBef>
            </a:pPr>
            <a:r>
              <a:rPr lang="es-ES" dirty="0">
                <a:solidFill>
                  <a:schemeClr val="tx1"/>
                </a:solidFill>
                <a:latin typeface="Helvetica Courant (Body)"/>
              </a:rPr>
              <a:t>- El 20 % de esas cátedras son para investigación en ciencias sociales y humanidades.</a:t>
            </a:r>
          </a:p>
          <a:p>
            <a:pPr>
              <a:spcBef>
                <a:spcPts val="0"/>
              </a:spcBef>
            </a:pPr>
            <a:endParaRPr lang="es-ES" dirty="0">
              <a:solidFill>
                <a:schemeClr val="tx1"/>
              </a:solidFill>
              <a:latin typeface="Helvetica Courant (Bod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chemeClr val="tx1"/>
                </a:solidFill>
                <a:latin typeface="Helvetica Courant (Body)"/>
              </a:rPr>
              <a:t>(http://www.chairs-chaires.gc.ca/about_us-a_notre_sujet/index-eng.aspx)</a:t>
            </a:r>
          </a:p>
          <a:p>
            <a:pPr>
              <a:spcBef>
                <a:spcPts val="0"/>
              </a:spcBef>
            </a:pPr>
            <a:endParaRPr lang="es-ES" dirty="0">
              <a:solidFill>
                <a:schemeClr val="tx1"/>
              </a:solidFill>
              <a:latin typeface="Helvetica Courant (Body)"/>
            </a:endParaRPr>
          </a:p>
          <a:p>
            <a:pPr>
              <a:spcBef>
                <a:spcPts val="0"/>
              </a:spcBef>
            </a:pPr>
            <a:r>
              <a:rPr lang="es-ES" dirty="0">
                <a:solidFill>
                  <a:schemeClr val="tx1"/>
                </a:solidFill>
                <a:latin typeface="Helvetica Courant (Body)"/>
              </a:rPr>
              <a:t>Los colegios e institutos también realizan investigaciones aplicadas que aprovechan sus fuertes conexiones con las industrias. Hay diapositivas al respecto</a:t>
            </a:r>
            <a:r>
              <a:rPr lang="es-ES" baseline="0" dirty="0">
                <a:solidFill>
                  <a:schemeClr val="tx1"/>
                </a:solidFill>
                <a:latin typeface="Helvetica Courant (Body)"/>
              </a:rPr>
              <a:t> a continuación</a:t>
            </a:r>
            <a:r>
              <a:rPr lang="es-ES" dirty="0">
                <a:solidFill>
                  <a:schemeClr val="tx1"/>
                </a:solidFill>
                <a:latin typeface="Helvetica Courant (Body)"/>
              </a:rPr>
              <a:t>.</a:t>
            </a:r>
          </a:p>
          <a:p>
            <a:pPr>
              <a:spcBef>
                <a:spcPts val="0"/>
              </a:spcBef>
            </a:pPr>
            <a:endParaRPr lang="es-ES" dirty="0">
              <a:solidFill>
                <a:schemeClr val="tx1"/>
              </a:solidFill>
              <a:latin typeface="Helvetica Courant (Body)"/>
            </a:endParaRPr>
          </a:p>
          <a:p>
            <a:r>
              <a:rPr lang="x-none" sz="1200" kern="1200" dirty="0">
                <a:solidFill>
                  <a:schemeClr val="tx1"/>
                </a:solidFill>
                <a:effectLst/>
                <a:latin typeface="+mn-lt"/>
                <a:ea typeface="+mn-ea"/>
                <a:cs typeface="+mn-cs"/>
              </a:rPr>
              <a:t>El objetivo de las cátedras de investigación industrial (IRC) es:</a:t>
            </a:r>
            <a:endParaRPr lang="en-CA" sz="1200" kern="1200" dirty="0">
              <a:solidFill>
                <a:schemeClr val="tx1"/>
              </a:solidFill>
              <a:effectLst/>
              <a:latin typeface="+mn-lt"/>
              <a:ea typeface="+mn-ea"/>
              <a:cs typeface="+mn-cs"/>
            </a:endParaRPr>
          </a:p>
          <a:p>
            <a:r>
              <a:rPr lang="x-none" sz="1200" kern="1200" dirty="0">
                <a:solidFill>
                  <a:schemeClr val="tx1"/>
                </a:solidFill>
                <a:effectLst/>
                <a:latin typeface="+mn-lt"/>
                <a:ea typeface="+mn-ea"/>
                <a:cs typeface="+mn-cs"/>
              </a:rPr>
              <a:t>- Ayudar a las universidades a aprovechar sus fortalezas actuales para lograr la masa crítica necesaria para emprender un trabajo de investigación de mayor amplitud en ciencias naturales e ingeniería que sea interesante para la industria; y/o</a:t>
            </a:r>
            <a:endParaRPr lang="en-CA" sz="1200" kern="1200" dirty="0">
              <a:solidFill>
                <a:schemeClr val="tx1"/>
              </a:solidFill>
              <a:effectLst/>
              <a:latin typeface="+mn-lt"/>
              <a:ea typeface="+mn-ea"/>
              <a:cs typeface="+mn-cs"/>
            </a:endParaRPr>
          </a:p>
          <a:p>
            <a:r>
              <a:rPr lang="x-none" sz="1200" kern="1200" dirty="0">
                <a:solidFill>
                  <a:schemeClr val="tx1"/>
                </a:solidFill>
                <a:effectLst/>
                <a:latin typeface="+mn-lt"/>
                <a:ea typeface="+mn-ea"/>
                <a:cs typeface="+mn-cs"/>
              </a:rPr>
              <a:t>- Ayudar a desarrollar los trabajos de investigación en campos que todavía no se han desarrollado en las universidades canadienses, pero para los que existe una importante necesidad industrial; y</a:t>
            </a:r>
            <a:endParaRPr lang="en-CA" sz="1200" kern="1200" dirty="0">
              <a:solidFill>
                <a:schemeClr val="tx1"/>
              </a:solidFill>
              <a:effectLst/>
              <a:latin typeface="+mn-lt"/>
              <a:ea typeface="+mn-ea"/>
              <a:cs typeface="+mn-cs"/>
            </a:endParaRPr>
          </a:p>
          <a:p>
            <a:r>
              <a:rPr lang="x-none" sz="1200" kern="1200" dirty="0">
                <a:solidFill>
                  <a:schemeClr val="tx1"/>
                </a:solidFill>
                <a:effectLst/>
                <a:latin typeface="+mn-lt"/>
                <a:ea typeface="+mn-ea"/>
                <a:cs typeface="+mn-cs"/>
              </a:rPr>
              <a:t>- Proporcionar un mejor entorno de formación para estudiantes de posgrado y, cuando proceda, para becarios postdoctorales, planteándoles retos de investigación únicos para la industria y la posibilidad de participar en importantes interacciones continuas con los socios industriales.</a:t>
            </a:r>
            <a:endParaRPr lang="en-CA" sz="1200" kern="1200" dirty="0">
              <a:solidFill>
                <a:schemeClr val="tx1"/>
              </a:solidFill>
              <a:effectLst/>
              <a:latin typeface="+mn-lt"/>
              <a:ea typeface="+mn-ea"/>
              <a:cs typeface="+mn-cs"/>
            </a:endParaRPr>
          </a:p>
          <a:p>
            <a:r>
              <a:rPr lang="x-none" sz="1200" kern="1200" dirty="0">
                <a:solidFill>
                  <a:schemeClr val="tx1"/>
                </a:solidFill>
                <a:effectLst/>
                <a:latin typeface="+mn-lt"/>
                <a:ea typeface="+mn-ea"/>
                <a:cs typeface="+mn-cs"/>
              </a:rPr>
              <a:t>El Consejo de Investigaciones en Ciencias Naturales e Ingeniería de Canadá (NSERC) ofrece tres tipos de cátedras de investigación industrial:</a:t>
            </a:r>
            <a:endParaRPr lang="en-CA" sz="1200" kern="1200" dirty="0">
              <a:solidFill>
                <a:schemeClr val="tx1"/>
              </a:solidFill>
              <a:effectLst/>
              <a:latin typeface="+mn-lt"/>
              <a:ea typeface="+mn-ea"/>
              <a:cs typeface="+mn-cs"/>
            </a:endParaRPr>
          </a:p>
          <a:p>
            <a:pPr lvl="0"/>
            <a:r>
              <a:rPr lang="x-none" sz="1200" kern="1200" dirty="0">
                <a:solidFill>
                  <a:schemeClr val="tx1"/>
                </a:solidFill>
                <a:effectLst/>
                <a:latin typeface="+mn-lt"/>
                <a:ea typeface="+mn-ea"/>
                <a:cs typeface="+mn-cs"/>
              </a:rPr>
              <a:t>Cátedras de Investigación Industrial Principales para investigadores distinguidos importantes (nombramiento de cinco años, renovable);</a:t>
            </a:r>
            <a:endParaRPr lang="en-CA" sz="1200" kern="1200" dirty="0">
              <a:solidFill>
                <a:schemeClr val="tx1"/>
              </a:solidFill>
              <a:effectLst/>
              <a:latin typeface="+mn-lt"/>
              <a:ea typeface="+mn-ea"/>
              <a:cs typeface="+mn-cs"/>
            </a:endParaRPr>
          </a:p>
          <a:p>
            <a:pPr lvl="0"/>
            <a:r>
              <a:rPr lang="x-none" sz="1200" kern="1200" dirty="0">
                <a:solidFill>
                  <a:schemeClr val="tx1"/>
                </a:solidFill>
                <a:effectLst/>
                <a:latin typeface="+mn-lt"/>
                <a:ea typeface="+mn-ea"/>
                <a:cs typeface="+mn-cs"/>
              </a:rPr>
              <a:t>Cátedras de Investigación Industrial Asociadas para investigadores noveles que han demostrado ser promesas excepcionales (nombramiento de cinco años, renovable una sola vez); y</a:t>
            </a:r>
            <a:endParaRPr lang="en-CA" sz="1200" kern="1200" dirty="0">
              <a:solidFill>
                <a:schemeClr val="tx1"/>
              </a:solidFill>
              <a:effectLst/>
              <a:latin typeface="+mn-lt"/>
              <a:ea typeface="+mn-ea"/>
              <a:cs typeface="+mn-cs"/>
            </a:endParaRPr>
          </a:p>
          <a:p>
            <a:pPr lvl="0"/>
            <a:r>
              <a:rPr lang="x-none" sz="1200" kern="1200" dirty="0">
                <a:solidFill>
                  <a:schemeClr val="tx1"/>
                </a:solidFill>
                <a:effectLst/>
                <a:latin typeface="+mn-lt"/>
                <a:ea typeface="+mn-ea"/>
                <a:cs typeface="+mn-cs"/>
              </a:rPr>
              <a:t>Cátedras de Investigación Industrial Ejecutivas para profesionales destacados de la I+D (nombramiento de cinco años, no renovable).</a:t>
            </a:r>
            <a:endParaRPr lang="en-CA" sz="1200" kern="1200" dirty="0">
              <a:solidFill>
                <a:schemeClr val="tx1"/>
              </a:solidFill>
              <a:effectLst/>
              <a:latin typeface="+mn-lt"/>
              <a:ea typeface="+mn-ea"/>
              <a:cs typeface="+mn-cs"/>
            </a:endParaRPr>
          </a:p>
          <a:p>
            <a:r>
              <a:rPr lang="x-none" sz="1200" kern="1200" dirty="0">
                <a:solidFill>
                  <a:schemeClr val="tx1"/>
                </a:solidFill>
                <a:effectLst/>
                <a:latin typeface="+mn-lt"/>
                <a:ea typeface="+mn-ea"/>
                <a:cs typeface="+mn-cs"/>
              </a:rPr>
              <a:t>Una cátedra de investigación industrial proporciona fondos para pagar el sueldo del titular de la cátedra, la infraestructura, herramientas e instrumentos de investigación y, en general, los gastos relacionados con el programa de investigación de la cátedra.</a:t>
            </a:r>
            <a:endParaRPr lang="en-CA" sz="1200" kern="1200" dirty="0">
              <a:solidFill>
                <a:schemeClr val="tx1"/>
              </a:solidFill>
              <a:effectLst/>
              <a:latin typeface="+mn-lt"/>
              <a:ea typeface="+mn-ea"/>
              <a:cs typeface="+mn-cs"/>
            </a:endParaRPr>
          </a:p>
          <a:p>
            <a:r>
              <a:rPr lang="x-none" sz="1200" kern="1200" dirty="0">
                <a:solidFill>
                  <a:schemeClr val="tx1"/>
                </a:solidFill>
                <a:effectLst/>
                <a:latin typeface="+mn-lt"/>
                <a:ea typeface="+mn-ea"/>
                <a:cs typeface="+mn-cs"/>
              </a:rPr>
              <a:t>Se espera que los titulares de las cátedras centren sus actividades en la investigación y en la formación de personal altamente cualificado, con una carga administrativa y docente mínima.</a:t>
            </a:r>
            <a:endParaRPr lang="en-CA" sz="1200" kern="1200" dirty="0">
              <a:solidFill>
                <a:schemeClr val="tx1"/>
              </a:solidFill>
              <a:effectLst/>
              <a:latin typeface="+mn-lt"/>
              <a:ea typeface="+mn-ea"/>
              <a:cs typeface="+mn-cs"/>
            </a:endParaRPr>
          </a:p>
          <a:p>
            <a:r>
              <a:rPr lang="x-none" sz="1200" kern="1200" dirty="0">
                <a:solidFill>
                  <a:schemeClr val="tx1"/>
                </a:solidFill>
                <a:effectLst/>
                <a:latin typeface="+mn-lt"/>
                <a:ea typeface="+mn-ea"/>
                <a:cs typeface="+mn-cs"/>
              </a:rPr>
              <a:t>Estas cátedras están financiadas conjuntamente por el NSERC y la industria. Los ministerios y organismos provinciales o federales también pueden patrocinar o apoyar una cátedra, pero sólo se tienen en cuenta las contribuciones de la industria para determinar el nivel de financiación del NSERC.</a:t>
            </a:r>
            <a:endParaRPr lang="en-CA" sz="1200" kern="1200" dirty="0">
              <a:solidFill>
                <a:schemeClr val="tx1"/>
              </a:solidFill>
              <a:effectLst/>
              <a:latin typeface="+mn-lt"/>
              <a:ea typeface="+mn-ea"/>
              <a:cs typeface="+mn-cs"/>
            </a:endParaRPr>
          </a:p>
          <a:p>
            <a:r>
              <a:rPr lang="x-none" sz="1200" kern="1200" dirty="0">
                <a:solidFill>
                  <a:schemeClr val="tx1"/>
                </a:solidFill>
                <a:effectLst/>
                <a:latin typeface="+mn-lt"/>
                <a:ea typeface="+mn-ea"/>
                <a:cs typeface="+mn-cs"/>
              </a:rPr>
              <a:t>(http://www.nserc-crsng.gc.ca/Professors-Professeurs/CFS-PCP/IRC-PCI_eng.asp)</a:t>
            </a:r>
            <a:endParaRPr dirty="0">
              <a:solidFill>
                <a:schemeClr val="tx1"/>
              </a:solidFill>
              <a:latin typeface="Helvetica Courant (Body)"/>
            </a:endParaRPr>
          </a:p>
        </p:txBody>
      </p:sp>
    </p:spTree>
    <p:extLst>
      <p:ext uri="{BB962C8B-B14F-4D97-AF65-F5344CB8AC3E}">
        <p14:creationId xmlns:p14="http://schemas.microsoft.com/office/powerpoint/2010/main" val="31337820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Shape 610"/>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611" name="Shape 611"/>
          <p:cNvSpPr>
            <a:spLocks noGrp="1"/>
          </p:cNvSpPr>
          <p:nvPr>
            <p:ph type="body" sz="quarter" idx="1"/>
          </p:nvPr>
        </p:nvSpPr>
        <p:spPr>
          <a:xfrm>
            <a:off x="72008" y="4286200"/>
            <a:ext cx="6785992" cy="4246240"/>
          </a:xfrm>
          <a:prstGeom prst="rect">
            <a:avLst/>
          </a:prstGeom>
        </p:spPr>
        <p:txBody>
          <a:bodyPr/>
          <a:lstStyle/>
          <a:p>
            <a:pPr>
              <a:lnSpc>
                <a:spcPct val="90000"/>
              </a:lnSpc>
              <a:spcBef>
                <a:spcPts val="0"/>
              </a:spcBef>
              <a:defRPr b="1"/>
            </a:pPr>
            <a:r>
              <a:rPr lang="es-MX" dirty="0">
                <a:solidFill>
                  <a:schemeClr val="tx1"/>
                </a:solidFill>
                <a:latin typeface="Helvetica Courant (Body)"/>
              </a:rPr>
              <a:t>Interacciones sugeridas</a:t>
            </a:r>
            <a:r>
              <a:rPr dirty="0">
                <a:solidFill>
                  <a:schemeClr val="tx1"/>
                </a:solidFill>
                <a:latin typeface="Helvetica Courant (Body)"/>
              </a:rPr>
              <a:t>: </a:t>
            </a:r>
          </a:p>
          <a:p>
            <a:pPr>
              <a:lnSpc>
                <a:spcPct val="90000"/>
              </a:lnSpc>
              <a:spcBef>
                <a:spcPts val="0"/>
              </a:spcBef>
              <a:defRPr b="1"/>
            </a:pPr>
            <a:endParaRPr dirty="0">
              <a:solidFill>
                <a:schemeClr val="tx1"/>
              </a:solidFill>
              <a:latin typeface="Helvetica Courant (Body)"/>
            </a:endParaRPr>
          </a:p>
          <a:p>
            <a:pPr>
              <a:lnSpc>
                <a:spcPct val="90000"/>
              </a:lnSpc>
              <a:spcBef>
                <a:spcPts val="0"/>
              </a:spcBef>
            </a:pPr>
            <a:r>
              <a:rPr lang="es-MX" dirty="0">
                <a:solidFill>
                  <a:schemeClr val="tx1"/>
                </a:solidFill>
                <a:latin typeface="Helvetica Courant (Body)"/>
              </a:rPr>
              <a:t>Las escuelas</a:t>
            </a:r>
            <a:r>
              <a:rPr lang="es-MX" baseline="0" dirty="0">
                <a:solidFill>
                  <a:schemeClr val="tx1"/>
                </a:solidFill>
                <a:latin typeface="Helvetica Courant (Body)"/>
              </a:rPr>
              <a:t> técnicas ofrecen una amplia gama de programas educativos, en una gran variedad de campos técnicos y profesionales, tales como: administración de negocios, agricultura y agroalimentación, salud, servicios sociales, radiotelevisión y periodismo, gestión de servicios de acogida, diseño, tecnología, ciencias, tecnología de la información, ingeniería, medio ambiente, idiomas y artes</a:t>
            </a:r>
            <a:r>
              <a:rPr dirty="0">
                <a:solidFill>
                  <a:schemeClr val="tx1"/>
                </a:solidFill>
                <a:latin typeface="Helvetica Courant (Body)"/>
              </a:rPr>
              <a:t>. </a:t>
            </a:r>
          </a:p>
          <a:p>
            <a:pPr>
              <a:spcBef>
                <a:spcPts val="0"/>
              </a:spcBef>
            </a:pPr>
            <a:endParaRPr dirty="0">
              <a:solidFill>
                <a:schemeClr val="tx1"/>
              </a:solidFill>
              <a:latin typeface="Helvetica Courant (Body)"/>
            </a:endParaRPr>
          </a:p>
          <a:p>
            <a:pPr>
              <a:spcBef>
                <a:spcPts val="0"/>
              </a:spcBef>
              <a:buSzPct val="100000"/>
              <a:buChar char="-"/>
            </a:pPr>
            <a:r>
              <a:rPr lang="es-MX" dirty="0">
                <a:solidFill>
                  <a:schemeClr val="tx1"/>
                </a:solidFill>
                <a:latin typeface="Helvetica Courant (Body)"/>
              </a:rPr>
              <a:t> </a:t>
            </a:r>
            <a:r>
              <a:rPr lang="es-MX" u="sng" dirty="0">
                <a:solidFill>
                  <a:schemeClr val="tx1"/>
                </a:solidFill>
                <a:latin typeface="Helvetica Courant (Body)"/>
              </a:rPr>
              <a:t>Ejemplos</a:t>
            </a:r>
            <a:r>
              <a:rPr lang="es-MX" dirty="0">
                <a:solidFill>
                  <a:schemeClr val="tx1"/>
                </a:solidFill>
                <a:latin typeface="Helvetica Courant (Body)"/>
              </a:rPr>
              <a:t>: nanotecnología, sistemas de energía alternativa, tecnología del agua y de aguas residuales, servicios de emergencia, enfermería práctica,</a:t>
            </a:r>
            <a:r>
              <a:rPr lang="es-MX" baseline="0" dirty="0">
                <a:solidFill>
                  <a:schemeClr val="tx1"/>
                </a:solidFill>
                <a:latin typeface="Helvetica Courant (Body)"/>
              </a:rPr>
              <a:t> políticas comunitarias, diseño asistido por computadora/fabricación asistida por computadora (CAD-CAM), sistemas de información geográfica (GIS)</a:t>
            </a:r>
            <a:r>
              <a:rPr lang="es-MX" dirty="0">
                <a:solidFill>
                  <a:schemeClr val="tx1"/>
                </a:solidFill>
                <a:latin typeface="Helvetica Courant (Body)"/>
              </a:rPr>
              <a:t> </a:t>
            </a:r>
          </a:p>
          <a:p>
            <a:pPr>
              <a:spcBef>
                <a:spcPts val="0"/>
              </a:spcBef>
              <a:buSzPct val="100000"/>
              <a:buChar char="-"/>
            </a:pPr>
            <a:r>
              <a:rPr lang="es-MX" dirty="0">
                <a:solidFill>
                  <a:schemeClr val="tx1"/>
                </a:solidFill>
                <a:latin typeface="Helvetica Courant (Body)"/>
              </a:rPr>
              <a:t> Muchas escuelas técnicas e</a:t>
            </a:r>
            <a:r>
              <a:rPr lang="es-MX" baseline="0" dirty="0">
                <a:solidFill>
                  <a:schemeClr val="tx1"/>
                </a:solidFill>
                <a:latin typeface="Helvetica Courant (Body)"/>
              </a:rPr>
              <a:t> instituciones técnicas también ofrecen programas de gestión de alimentos y bebidas, administración de hoteles y restaurantes, cata de vinos y artes culinarias.</a:t>
            </a:r>
            <a:endParaRPr dirty="0">
              <a:solidFill>
                <a:schemeClr val="tx1"/>
              </a:solidFill>
              <a:latin typeface="Helvetica Courant (Body)"/>
            </a:endParaRPr>
          </a:p>
          <a:p>
            <a:pPr>
              <a:lnSpc>
                <a:spcPct val="90000"/>
              </a:lnSpc>
              <a:spcBef>
                <a:spcPts val="0"/>
              </a:spcBef>
            </a:pPr>
            <a:endParaRPr dirty="0">
              <a:solidFill>
                <a:schemeClr val="tx1"/>
              </a:solidFill>
              <a:latin typeface="Helvetica Courant (Body)"/>
            </a:endParaRPr>
          </a:p>
          <a:p>
            <a:pPr>
              <a:lnSpc>
                <a:spcPct val="90000"/>
              </a:lnSpc>
              <a:spcBef>
                <a:spcPts val="0"/>
              </a:spcBef>
            </a:pPr>
            <a:r>
              <a:rPr lang="es-ES" dirty="0">
                <a:solidFill>
                  <a:schemeClr val="tx1"/>
                </a:solidFill>
                <a:latin typeface="Helvetica Courant (Body)"/>
              </a:rPr>
              <a:t>Las escuelas técnicas </a:t>
            </a:r>
            <a:r>
              <a:rPr lang="es-ES" baseline="0" dirty="0">
                <a:solidFill>
                  <a:schemeClr val="tx1"/>
                </a:solidFill>
                <a:latin typeface="Helvetica Courant (Body)"/>
              </a:rPr>
              <a:t>trabajan en estrecha colaboración con las empresas y la industria para que sus programas sean pertinentes para el fluctuante mercado laboral y correspondan a las necesidades de los empleadores.</a:t>
            </a:r>
            <a:endParaRPr dirty="0">
              <a:solidFill>
                <a:schemeClr val="tx1"/>
              </a:solidFill>
              <a:latin typeface="Helvetica Courant (Body)"/>
            </a:endParaRPr>
          </a:p>
          <a:p>
            <a:pPr>
              <a:lnSpc>
                <a:spcPct val="90000"/>
              </a:lnSpc>
              <a:spcBef>
                <a:spcPts val="0"/>
              </a:spcBef>
              <a:defRPr b="1"/>
            </a:pPr>
            <a:endParaRPr lang="es-ES" u="none" baseline="0" dirty="0">
              <a:solidFill>
                <a:schemeClr val="tx1"/>
              </a:solidFill>
              <a:latin typeface="Helvetica Courant (Body)"/>
            </a:endParaRPr>
          </a:p>
          <a:p>
            <a:pPr>
              <a:lnSpc>
                <a:spcPct val="90000"/>
              </a:lnSpc>
              <a:spcBef>
                <a:spcPts val="0"/>
              </a:spcBef>
              <a:defRPr b="1"/>
            </a:pPr>
            <a:r>
              <a:rPr lang="es-ES" u="none" baseline="0" dirty="0">
                <a:solidFill>
                  <a:schemeClr val="tx1"/>
                </a:solidFill>
                <a:latin typeface="Helvetica Courant (Body)"/>
              </a:rPr>
              <a:t>En todo el país se ofrecen más de 10 000 programas de diversa duración. </a:t>
            </a:r>
            <a:endParaRPr u="none" dirty="0">
              <a:solidFill>
                <a:schemeClr val="tx1"/>
              </a:solidFill>
              <a:latin typeface="Helvetica Courant (Body)"/>
            </a:endParaRPr>
          </a:p>
          <a:p>
            <a:pPr>
              <a:lnSpc>
                <a:spcPct val="90000"/>
              </a:lnSpc>
              <a:spcBef>
                <a:spcPts val="0"/>
              </a:spcBef>
              <a:defRPr b="1"/>
            </a:pPr>
            <a:r>
              <a:rPr lang="es-ES" dirty="0">
                <a:solidFill>
                  <a:schemeClr val="tx1"/>
                </a:solidFill>
                <a:latin typeface="Helvetica Courant (Body)"/>
              </a:rPr>
              <a:t>Algunos</a:t>
            </a:r>
            <a:r>
              <a:rPr lang="es-ES" baseline="0" dirty="0">
                <a:solidFill>
                  <a:schemeClr val="tx1"/>
                </a:solidFill>
                <a:latin typeface="Helvetica Courant (Body)"/>
              </a:rPr>
              <a:t> indicadores de éxito</a:t>
            </a:r>
            <a:r>
              <a:rPr dirty="0">
                <a:solidFill>
                  <a:schemeClr val="tx1"/>
                </a:solidFill>
                <a:latin typeface="Helvetica Courant (Body)"/>
              </a:rPr>
              <a:t>: </a:t>
            </a:r>
            <a:endParaRPr lang="fr-CA" dirty="0">
              <a:solidFill>
                <a:schemeClr val="tx1"/>
              </a:solidFill>
              <a:latin typeface="Helvetica Courant (Body)"/>
            </a:endParaRPr>
          </a:p>
          <a:p>
            <a:pPr>
              <a:lnSpc>
                <a:spcPct val="90000"/>
              </a:lnSpc>
              <a:spcBef>
                <a:spcPts val="0"/>
              </a:spcBef>
              <a:defRPr b="1"/>
            </a:pPr>
            <a:r>
              <a:rPr lang="es-ES" dirty="0">
                <a:solidFill>
                  <a:schemeClr val="tx1"/>
                </a:solidFill>
                <a:latin typeface="Helvetica Courant (Body)"/>
              </a:rPr>
              <a:t>-</a:t>
            </a:r>
            <a:r>
              <a:rPr lang="es-ES" b="0" dirty="0">
                <a:solidFill>
                  <a:schemeClr val="tx1"/>
                </a:solidFill>
                <a:latin typeface="Helvetica Courant (Body)"/>
              </a:rPr>
              <a:t> El 95 % de los graduados de las escuelas técnicas consiguen empleo y más del 80 % afirman que sus estudios están directamente relacionados con el trabajo que realizan (</a:t>
            </a:r>
            <a:r>
              <a:rPr lang="en-CA" b="0" i="1" dirty="0">
                <a:solidFill>
                  <a:schemeClr val="tx1"/>
                </a:solidFill>
                <a:latin typeface="Helvetica Courant (Body)"/>
              </a:rPr>
              <a:t>National Graduate Survey 2013</a:t>
            </a:r>
            <a:r>
              <a:rPr lang="es-ES" b="0" dirty="0">
                <a:solidFill>
                  <a:schemeClr val="tx1"/>
                </a:solidFill>
                <a:latin typeface="Helvetica Courant (Body)"/>
              </a:rPr>
              <a:t>)</a:t>
            </a:r>
            <a:br>
              <a:rPr lang="es-ES" b="0" dirty="0">
                <a:solidFill>
                  <a:schemeClr val="tx1"/>
                </a:solidFill>
                <a:latin typeface="Helvetica Courant (Body)"/>
              </a:rPr>
            </a:br>
            <a:r>
              <a:rPr lang="es-ES" b="0" dirty="0">
                <a:solidFill>
                  <a:schemeClr val="tx1"/>
                </a:solidFill>
                <a:latin typeface="Helvetica Courant (Body)"/>
              </a:rPr>
              <a:t> - Es </a:t>
            </a:r>
            <a:r>
              <a:rPr lang="es-ES" b="0" baseline="0" dirty="0">
                <a:solidFill>
                  <a:schemeClr val="tx1"/>
                </a:solidFill>
                <a:latin typeface="Helvetica Courant (Body)"/>
              </a:rPr>
              <a:t>cada vez</a:t>
            </a:r>
            <a:r>
              <a:rPr lang="es-ES" b="0" dirty="0">
                <a:solidFill>
                  <a:schemeClr val="tx1"/>
                </a:solidFill>
                <a:latin typeface="Helvetica Courant (Body)"/>
              </a:rPr>
              <a:t> mayor el número de estudiantes de las escuelas</a:t>
            </a:r>
            <a:r>
              <a:rPr lang="es-ES" b="0" baseline="0" dirty="0">
                <a:solidFill>
                  <a:schemeClr val="tx1"/>
                </a:solidFill>
                <a:latin typeface="Helvetica Courant (Body)"/>
              </a:rPr>
              <a:t> técnicas que realizan </a:t>
            </a:r>
            <a:r>
              <a:rPr lang="es-ES" b="0" dirty="0">
                <a:solidFill>
                  <a:schemeClr val="tx1"/>
                </a:solidFill>
                <a:latin typeface="Helvetica Courant (Body)"/>
              </a:rPr>
              <a:t>estudios universitarios y obtienen diplomas</a:t>
            </a:r>
            <a:r>
              <a:rPr lang="es-ES" b="0" baseline="0" dirty="0">
                <a:solidFill>
                  <a:schemeClr val="tx1"/>
                </a:solidFill>
                <a:latin typeface="Helvetica Courant (Body)"/>
              </a:rPr>
              <a:t> universitarios</a:t>
            </a:r>
            <a:r>
              <a:rPr lang="es-ES" b="0" dirty="0">
                <a:solidFill>
                  <a:schemeClr val="tx1"/>
                </a:solidFill>
                <a:latin typeface="Helvetica Courant (Body)"/>
              </a:rPr>
              <a:t>. Acuden a las escuelas técnicas para adquirir los conocimientos prácticos e integrados con el trabajo que les permitirán tener las competencias concretas necesarias para encontrar un trabajo interesante.</a:t>
            </a:r>
            <a:endParaRPr b="0" dirty="0">
              <a:solidFill>
                <a:schemeClr val="tx1"/>
              </a:solidFill>
              <a:latin typeface="Helvetica Courant (Body)"/>
            </a:endParaRPr>
          </a:p>
        </p:txBody>
      </p:sp>
    </p:spTree>
    <p:extLst>
      <p:ext uri="{BB962C8B-B14F-4D97-AF65-F5344CB8AC3E}">
        <p14:creationId xmlns:p14="http://schemas.microsoft.com/office/powerpoint/2010/main" val="18749467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 name="Shape 575"/>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576" name="Shape 576"/>
          <p:cNvSpPr>
            <a:spLocks noGrp="1"/>
          </p:cNvSpPr>
          <p:nvPr>
            <p:ph type="body" sz="quarter" idx="1"/>
          </p:nvPr>
        </p:nvSpPr>
        <p:spPr>
          <a:prstGeom prst="rect">
            <a:avLst/>
          </a:prstGeom>
        </p:spPr>
        <p:txBody>
          <a:bodyPr/>
          <a:lstStyle/>
          <a:p>
            <a:pPr>
              <a:spcBef>
                <a:spcPts val="0"/>
              </a:spcBef>
              <a:defRPr b="1"/>
            </a:pPr>
            <a:r>
              <a:rPr dirty="0">
                <a:solidFill>
                  <a:schemeClr val="tx1"/>
                </a:solidFill>
                <a:latin typeface="Helvetica Courant (Body)"/>
              </a:rPr>
              <a:t>Suggested interactions: </a:t>
            </a:r>
          </a:p>
          <a:p>
            <a:pPr>
              <a:spcBef>
                <a:spcPts val="0"/>
              </a:spcBef>
              <a:defRPr b="1"/>
            </a:pPr>
            <a:endParaRPr lang="en-US" b="0" dirty="0">
              <a:solidFill>
                <a:schemeClr val="tx1"/>
              </a:solidFill>
              <a:latin typeface="Helvetica Courant (Body)"/>
            </a:endParaRPr>
          </a:p>
          <a:p>
            <a:pPr>
              <a:spcBef>
                <a:spcPts val="0"/>
              </a:spcBef>
              <a:defRPr b="1"/>
            </a:pPr>
            <a:r>
              <a:rPr lang="es-ES" b="1" dirty="0">
                <a:solidFill>
                  <a:schemeClr val="tx1"/>
                </a:solidFill>
                <a:latin typeface="Helvetica Courant (Body)"/>
              </a:rPr>
              <a:t>Los colegios también pueden llamarse:</a:t>
            </a:r>
          </a:p>
          <a:p>
            <a:pPr>
              <a:spcBef>
                <a:spcPts val="0"/>
              </a:spcBef>
              <a:defRPr b="1"/>
            </a:pPr>
            <a:r>
              <a:rPr lang="es-ES" b="0" dirty="0">
                <a:solidFill>
                  <a:schemeClr val="tx1"/>
                </a:solidFill>
                <a:latin typeface="Helvetica Courant (Body)"/>
              </a:rPr>
              <a:t>Institutos de tecnología</a:t>
            </a:r>
          </a:p>
          <a:p>
            <a:pPr>
              <a:spcBef>
                <a:spcPts val="0"/>
              </a:spcBef>
              <a:defRPr b="1"/>
            </a:pPr>
            <a:r>
              <a:rPr lang="es-ES" b="0" dirty="0">
                <a:solidFill>
                  <a:schemeClr val="tx1"/>
                </a:solidFill>
                <a:latin typeface="Helvetica Courant (Body)"/>
              </a:rPr>
              <a:t>Colegios comunitarios</a:t>
            </a:r>
          </a:p>
          <a:p>
            <a:pPr>
              <a:spcBef>
                <a:spcPts val="0"/>
              </a:spcBef>
              <a:defRPr b="1"/>
            </a:pPr>
            <a:r>
              <a:rPr lang="es-ES" b="0" dirty="0">
                <a:solidFill>
                  <a:schemeClr val="tx1"/>
                </a:solidFill>
                <a:latin typeface="Helvetica Courant (Body)"/>
              </a:rPr>
              <a:t>Politécnicos</a:t>
            </a:r>
          </a:p>
          <a:p>
            <a:pPr>
              <a:spcBef>
                <a:spcPts val="0"/>
              </a:spcBef>
              <a:defRPr b="1"/>
            </a:pPr>
            <a:r>
              <a:rPr lang="es-ES" b="0" dirty="0">
                <a:solidFill>
                  <a:schemeClr val="tx1"/>
                </a:solidFill>
                <a:latin typeface="Helvetica Courant (Body)"/>
              </a:rPr>
              <a:t>Colegios de artes aplicadas y tecnología</a:t>
            </a:r>
          </a:p>
          <a:p>
            <a:pPr>
              <a:spcBef>
                <a:spcPts val="0"/>
              </a:spcBef>
              <a:defRPr b="1"/>
            </a:pPr>
            <a:r>
              <a:rPr lang="es-ES" b="0" dirty="0">
                <a:solidFill>
                  <a:schemeClr val="tx1"/>
                </a:solidFill>
                <a:latin typeface="Helvetica Courant (Body)"/>
              </a:rPr>
              <a:t>En Quebec, CÉGEP (colegios</a:t>
            </a:r>
            <a:r>
              <a:rPr lang="es-ES" b="0" baseline="0" dirty="0">
                <a:solidFill>
                  <a:schemeClr val="tx1"/>
                </a:solidFill>
                <a:latin typeface="Helvetica Courant (Body)"/>
              </a:rPr>
              <a:t> de enseñanza general y profesional)</a:t>
            </a:r>
            <a:endParaRPr lang="es-ES" b="0" dirty="0">
              <a:solidFill>
                <a:schemeClr val="tx1"/>
              </a:solidFill>
              <a:latin typeface="Helvetica Courant (Body)"/>
            </a:endParaRPr>
          </a:p>
          <a:p>
            <a:pPr>
              <a:spcBef>
                <a:spcPts val="0"/>
              </a:spcBef>
              <a:defRPr b="1"/>
            </a:pPr>
            <a:endParaRPr lang="es-ES" b="0" dirty="0">
              <a:solidFill>
                <a:schemeClr val="tx1"/>
              </a:solidFill>
              <a:latin typeface="Helvetica Courant (Body)"/>
            </a:endParaRPr>
          </a:p>
          <a:p>
            <a:pPr>
              <a:spcBef>
                <a:spcPts val="0"/>
              </a:spcBef>
              <a:defRPr b="1"/>
            </a:pPr>
            <a:r>
              <a:rPr lang="es-ES" b="1" dirty="0">
                <a:solidFill>
                  <a:schemeClr val="tx1"/>
                </a:solidFill>
                <a:latin typeface="Helvetica Courant (Body)"/>
              </a:rPr>
              <a:t>Ofrecen:</a:t>
            </a:r>
          </a:p>
          <a:p>
            <a:pPr>
              <a:spcBef>
                <a:spcPts val="0"/>
              </a:spcBef>
              <a:defRPr b="1"/>
            </a:pPr>
            <a:r>
              <a:rPr lang="es-ES" b="0" dirty="0">
                <a:solidFill>
                  <a:schemeClr val="tx1"/>
                </a:solidFill>
                <a:latin typeface="Helvetica Courant (Body)"/>
              </a:rPr>
              <a:t>- Una gran variedad de diplomas adaptados al mercado de trabajo local</a:t>
            </a:r>
          </a:p>
          <a:p>
            <a:pPr>
              <a:spcBef>
                <a:spcPts val="0"/>
              </a:spcBef>
              <a:defRPr b="1"/>
            </a:pPr>
            <a:r>
              <a:rPr lang="es-ES" b="0" dirty="0">
                <a:solidFill>
                  <a:schemeClr val="tx1"/>
                </a:solidFill>
                <a:latin typeface="Helvetica Courant (Body)"/>
              </a:rPr>
              <a:t>- Este es el nivel que se descuida en la mayoría de los países, lo que lleva al desempleo sistémico y a la falta de productividad (ejemplo de Vietnam Intel)</a:t>
            </a:r>
          </a:p>
          <a:p>
            <a:pPr>
              <a:spcBef>
                <a:spcPts val="0"/>
              </a:spcBef>
              <a:defRPr b="1"/>
            </a:pPr>
            <a:endParaRPr lang="es-ES" b="0" dirty="0">
              <a:solidFill>
                <a:schemeClr val="tx1"/>
              </a:solidFill>
              <a:latin typeface="Helvetica Courant (Body)"/>
            </a:endParaRPr>
          </a:p>
          <a:p>
            <a:pPr>
              <a:spcBef>
                <a:spcPts val="0"/>
              </a:spcBef>
              <a:defRPr b="1"/>
            </a:pPr>
            <a:r>
              <a:rPr lang="es-ES" b="1" dirty="0">
                <a:solidFill>
                  <a:schemeClr val="tx1"/>
                </a:solidFill>
                <a:latin typeface="Helvetica Courant (Body)"/>
              </a:rPr>
              <a:t>Descripción de las titulaciones:</a:t>
            </a:r>
          </a:p>
          <a:p>
            <a:pPr>
              <a:spcBef>
                <a:spcPts val="0"/>
              </a:spcBef>
              <a:defRPr b="1"/>
            </a:pPr>
            <a:r>
              <a:rPr lang="es-ES" b="1" dirty="0">
                <a:solidFill>
                  <a:schemeClr val="tx1"/>
                </a:solidFill>
                <a:latin typeface="Helvetica Courant (Body)"/>
              </a:rPr>
              <a:t>Grados aplicados:</a:t>
            </a:r>
          </a:p>
          <a:p>
            <a:pPr marL="171450" indent="-171450">
              <a:spcBef>
                <a:spcPts val="0"/>
              </a:spcBef>
              <a:buFontTx/>
              <a:buChar char="-"/>
              <a:defRPr b="1"/>
            </a:pPr>
            <a:r>
              <a:rPr lang="es-ES" b="0" dirty="0">
                <a:solidFill>
                  <a:schemeClr val="tx1"/>
                </a:solidFill>
                <a:latin typeface="Helvetica Courant (Body)"/>
              </a:rPr>
              <a:t>Son como licenciaturas universitarias, pero con un enfoque aplicado a un determinado</a:t>
            </a:r>
            <a:r>
              <a:rPr lang="es-ES" b="0" baseline="0" dirty="0">
                <a:solidFill>
                  <a:schemeClr val="tx1"/>
                </a:solidFill>
                <a:latin typeface="Helvetica Courant (Body)"/>
              </a:rPr>
              <a:t> </a:t>
            </a:r>
            <a:r>
              <a:rPr lang="es-ES" b="0" dirty="0">
                <a:solidFill>
                  <a:schemeClr val="tx1"/>
                </a:solidFill>
                <a:latin typeface="Helvetica Courant (Body)"/>
              </a:rPr>
              <a:t>campo, tales como: licenciado en tecnología aplicada en diseño industrial, licenciado en negocios aplicados en comercio electrónico, licenciado en tecnología aplicada en ciencias de la construcción y administración</a:t>
            </a:r>
          </a:p>
          <a:p>
            <a:pPr>
              <a:spcBef>
                <a:spcPts val="0"/>
              </a:spcBef>
              <a:defRPr b="1"/>
            </a:pPr>
            <a:r>
              <a:rPr lang="es-ES" b="0" dirty="0">
                <a:solidFill>
                  <a:schemeClr val="tx1"/>
                </a:solidFill>
                <a:latin typeface="Helvetica Courant (Body)"/>
              </a:rPr>
              <a:t>- Están abiertos a estudiantes extranjeros que quieren un título pero con un enfoque aplicado y listo para el trabajo</a:t>
            </a:r>
          </a:p>
          <a:p>
            <a:pPr>
              <a:spcBef>
                <a:spcPts val="0"/>
              </a:spcBef>
              <a:defRPr b="1"/>
            </a:pPr>
            <a:endParaRPr lang="es-ES" b="0" dirty="0">
              <a:solidFill>
                <a:schemeClr val="tx1"/>
              </a:solidFill>
              <a:latin typeface="Helvetica Courant (Body)"/>
            </a:endParaRPr>
          </a:p>
          <a:p>
            <a:pPr>
              <a:spcBef>
                <a:spcPts val="0"/>
              </a:spcBef>
              <a:defRPr b="1"/>
            </a:pPr>
            <a:r>
              <a:rPr lang="es-ES" b="1" dirty="0">
                <a:solidFill>
                  <a:schemeClr val="tx1"/>
                </a:solidFill>
                <a:latin typeface="Helvetica Courant (Body)"/>
              </a:rPr>
              <a:t>Certificados y diplomas de posgrado</a:t>
            </a:r>
          </a:p>
          <a:p>
            <a:pPr>
              <a:spcBef>
                <a:spcPts val="0"/>
              </a:spcBef>
              <a:defRPr b="1"/>
            </a:pPr>
            <a:r>
              <a:rPr lang="es-ES" b="0" dirty="0">
                <a:solidFill>
                  <a:schemeClr val="tx1"/>
                </a:solidFill>
                <a:latin typeface="Helvetica Courant (Body)"/>
              </a:rPr>
              <a:t>- Se requieren grados o diplomas para ser admisible a los programas de posgrado</a:t>
            </a:r>
          </a:p>
          <a:p>
            <a:pPr>
              <a:spcBef>
                <a:spcPts val="0"/>
              </a:spcBef>
              <a:defRPr b="1"/>
            </a:pPr>
            <a:r>
              <a:rPr lang="es-ES" b="0" dirty="0">
                <a:solidFill>
                  <a:schemeClr val="tx1"/>
                </a:solidFill>
                <a:latin typeface="Helvetica Courant (Body)"/>
              </a:rPr>
              <a:t>- Más especializados y centrados en las prácticas actuales de la industria,</a:t>
            </a:r>
            <a:r>
              <a:rPr lang="es-ES" b="0" baseline="0" dirty="0">
                <a:solidFill>
                  <a:schemeClr val="tx1"/>
                </a:solidFill>
                <a:latin typeface="Helvetica Courant (Body)"/>
              </a:rPr>
              <a:t> lo cual lleva </a:t>
            </a:r>
            <a:r>
              <a:rPr lang="es-ES" b="0" dirty="0">
                <a:solidFill>
                  <a:schemeClr val="tx1"/>
                </a:solidFill>
                <a:latin typeface="Helvetica Courant (Body)"/>
              </a:rPr>
              <a:t>a la alta empleabilidad de los graduados</a:t>
            </a:r>
          </a:p>
          <a:p>
            <a:pPr>
              <a:spcBef>
                <a:spcPts val="0"/>
              </a:spcBef>
              <a:defRPr b="1"/>
            </a:pPr>
            <a:r>
              <a:rPr lang="es-ES" b="0" dirty="0">
                <a:solidFill>
                  <a:schemeClr val="tx1"/>
                </a:solidFill>
                <a:latin typeface="Helvetica Courant (Body)"/>
              </a:rPr>
              <a:t>- Ejemplos: tecnología genética, energías renovables, cartografía digital, empresariado, gráficos informáticos 3D, diseño de juegos electrónicos, gestión de información sanitaria, administración de seguridad de redes, calidad y gestión del agua</a:t>
            </a:r>
          </a:p>
          <a:p>
            <a:pPr>
              <a:spcBef>
                <a:spcPts val="0"/>
              </a:spcBef>
              <a:defRPr b="1"/>
            </a:pPr>
            <a:r>
              <a:rPr lang="es-ES" b="0" dirty="0">
                <a:solidFill>
                  <a:schemeClr val="tx1"/>
                </a:solidFill>
                <a:latin typeface="Helvetica Courant (Body)"/>
              </a:rPr>
              <a:t>- Muy conocidos entre un número creciente de graduados universitarios extranjeros que no pueden encontrar trabajo debido a su falta de experiencia concreta</a:t>
            </a:r>
          </a:p>
          <a:p>
            <a:pPr>
              <a:spcBef>
                <a:spcPts val="0"/>
              </a:spcBef>
              <a:defRPr b="1"/>
            </a:pPr>
            <a:endParaRPr lang="es-ES" b="0" dirty="0">
              <a:solidFill>
                <a:schemeClr val="tx1"/>
              </a:solidFill>
              <a:latin typeface="Helvetica Courant (Body)"/>
            </a:endParaRPr>
          </a:p>
          <a:p>
            <a:pPr>
              <a:spcBef>
                <a:spcPts val="0"/>
              </a:spcBef>
              <a:defRPr b="1"/>
            </a:pPr>
            <a:r>
              <a:rPr lang="es-ES" b="1" dirty="0">
                <a:solidFill>
                  <a:schemeClr val="tx1"/>
                </a:solidFill>
                <a:latin typeface="Helvetica Courant (Body)"/>
              </a:rPr>
              <a:t>Diplomas/Grados conjuntos universidad-colegio</a:t>
            </a:r>
          </a:p>
          <a:p>
            <a:pPr>
              <a:spcBef>
                <a:spcPts val="0"/>
              </a:spcBef>
              <a:defRPr b="1"/>
            </a:pPr>
            <a:r>
              <a:rPr lang="es-ES" b="0" dirty="0">
                <a:solidFill>
                  <a:schemeClr val="tx1"/>
                </a:solidFill>
                <a:latin typeface="Helvetica Courant (Body)"/>
              </a:rPr>
              <a:t>- Diplomas o grados</a:t>
            </a:r>
            <a:r>
              <a:rPr lang="es-ES" b="0" baseline="0" dirty="0">
                <a:solidFill>
                  <a:schemeClr val="tx1"/>
                </a:solidFill>
                <a:latin typeface="Helvetica Courant (Body)"/>
              </a:rPr>
              <a:t> </a:t>
            </a:r>
            <a:r>
              <a:rPr lang="es-ES" b="0" dirty="0">
                <a:solidFill>
                  <a:schemeClr val="tx1"/>
                </a:solidFill>
                <a:latin typeface="Helvetica Courant (Body)"/>
              </a:rPr>
              <a:t>conjuntos:</a:t>
            </a:r>
          </a:p>
          <a:p>
            <a:pPr>
              <a:spcBef>
                <a:spcPts val="0"/>
              </a:spcBef>
              <a:defRPr b="1"/>
            </a:pPr>
            <a:r>
              <a:rPr lang="es-ES" b="0" dirty="0">
                <a:solidFill>
                  <a:schemeClr val="tx1"/>
                </a:solidFill>
                <a:latin typeface="Helvetica Courant (Body)"/>
              </a:rPr>
              <a:t>- 2 años en un colegio y 2 años en una universidad</a:t>
            </a:r>
          </a:p>
          <a:p>
            <a:pPr>
              <a:spcBef>
                <a:spcPts val="0"/>
              </a:spcBef>
              <a:defRPr b="1"/>
            </a:pPr>
            <a:r>
              <a:rPr lang="es-ES" b="0" dirty="0">
                <a:solidFill>
                  <a:schemeClr val="tx1"/>
                </a:solidFill>
                <a:latin typeface="Helvetica Courant (Body)"/>
              </a:rPr>
              <a:t>- Tipo de oferta bastante nuevo</a:t>
            </a:r>
          </a:p>
          <a:p>
            <a:pPr>
              <a:spcBef>
                <a:spcPts val="0"/>
              </a:spcBef>
              <a:defRPr b="1"/>
            </a:pPr>
            <a:r>
              <a:rPr lang="es-ES" b="0" dirty="0">
                <a:solidFill>
                  <a:schemeClr val="tx1"/>
                </a:solidFill>
                <a:latin typeface="Helvetica Courant (Body)"/>
              </a:rPr>
              <a:t>- Ventajas para los estudiantes: clases más pequeñas al principio, más apoyo; contenidos</a:t>
            </a:r>
            <a:r>
              <a:rPr lang="es-ES" b="0" baseline="0" dirty="0">
                <a:solidFill>
                  <a:schemeClr val="tx1"/>
                </a:solidFill>
                <a:latin typeface="Helvetica Courant (Body)"/>
              </a:rPr>
              <a:t> m</a:t>
            </a:r>
            <a:r>
              <a:rPr lang="es-ES" b="0" dirty="0">
                <a:solidFill>
                  <a:schemeClr val="tx1"/>
                </a:solidFill>
                <a:latin typeface="Helvetica Courant (Body)"/>
              </a:rPr>
              <a:t>ás aplicados y prácticos, con posibilidades de conseguir trabajo con la industria mientras se está en la universidad</a:t>
            </a:r>
          </a:p>
          <a:p>
            <a:pPr>
              <a:spcBef>
                <a:spcPts val="0"/>
              </a:spcBef>
              <a:defRPr b="1"/>
            </a:pPr>
            <a:r>
              <a:rPr lang="es-ES" b="0" dirty="0">
                <a:solidFill>
                  <a:schemeClr val="tx1"/>
                </a:solidFill>
                <a:latin typeface="Helvetica Courant (Body)"/>
              </a:rPr>
              <a:t>- Menor costo que la universidad sola</a:t>
            </a:r>
          </a:p>
          <a:p>
            <a:pPr>
              <a:spcBef>
                <a:spcPts val="0"/>
              </a:spcBef>
              <a:defRPr b="1"/>
            </a:pPr>
            <a:endParaRPr lang="es-ES" b="1" dirty="0">
              <a:solidFill>
                <a:schemeClr val="tx1"/>
              </a:solidFill>
              <a:latin typeface="Helvetica Courant (Body)"/>
            </a:endParaRPr>
          </a:p>
          <a:p>
            <a:pPr>
              <a:spcBef>
                <a:spcPts val="0"/>
              </a:spcBef>
              <a:defRPr b="1"/>
            </a:pPr>
            <a:r>
              <a:rPr lang="es-ES" b="1" dirty="0">
                <a:solidFill>
                  <a:schemeClr val="tx1"/>
                </a:solidFill>
                <a:latin typeface="Helvetica Courant (Body)"/>
              </a:rPr>
              <a:t>Ejemplos:</a:t>
            </a:r>
          </a:p>
          <a:p>
            <a:pPr>
              <a:spcBef>
                <a:spcPts val="0"/>
              </a:spcBef>
              <a:defRPr b="1"/>
            </a:pPr>
            <a:r>
              <a:rPr lang="es-ES" b="0" dirty="0">
                <a:solidFill>
                  <a:schemeClr val="tx1"/>
                </a:solidFill>
                <a:latin typeface="Helvetica Courant (Body)"/>
              </a:rPr>
              <a:t> - Licenciatura en Diseño Interactivo Multimedia</a:t>
            </a:r>
            <a:r>
              <a:rPr lang="es-ES" b="0" baseline="0" dirty="0">
                <a:solidFill>
                  <a:schemeClr val="tx1"/>
                </a:solidFill>
                <a:latin typeface="Helvetica Courant (Body)"/>
              </a:rPr>
              <a:t> y </a:t>
            </a:r>
            <a:r>
              <a:rPr lang="es-ES" b="0" dirty="0">
                <a:solidFill>
                  <a:schemeClr val="tx1"/>
                </a:solidFill>
                <a:latin typeface="Helvetica Courant (Body)"/>
              </a:rPr>
              <a:t>Tecnología Interactiva de la Universidad Carleton y el Colegio Algonquin </a:t>
            </a:r>
          </a:p>
          <a:p>
            <a:pPr>
              <a:spcBef>
                <a:spcPts val="0"/>
              </a:spcBef>
              <a:defRPr b="1"/>
            </a:pPr>
            <a:r>
              <a:rPr lang="es-ES" b="0" dirty="0">
                <a:solidFill>
                  <a:schemeClr val="tx1"/>
                </a:solidFill>
                <a:latin typeface="Helvetica Courant (Body)"/>
              </a:rPr>
              <a:t>- El Colegio Centennial ofrece cinco programas conjuntos con la Universidad de Toronto. Se trata</a:t>
            </a:r>
            <a:r>
              <a:rPr lang="es-ES" b="0" baseline="0" dirty="0">
                <a:solidFill>
                  <a:schemeClr val="tx1"/>
                </a:solidFill>
                <a:latin typeface="Helvetica Courant (Body)"/>
              </a:rPr>
              <a:t> de </a:t>
            </a:r>
            <a:r>
              <a:rPr lang="es-ES" b="0" dirty="0">
                <a:solidFill>
                  <a:schemeClr val="tx1"/>
                </a:solidFill>
                <a:latin typeface="Helvetica Courant (Body)"/>
              </a:rPr>
              <a:t>programas de cuatro años de duración en periodismo, estudios de nuevos medios, paramedicina, ciencia y tecnología medioambiental y microbiología industrial.</a:t>
            </a:r>
          </a:p>
          <a:p>
            <a:pPr>
              <a:spcBef>
                <a:spcPts val="0"/>
              </a:spcBef>
              <a:defRPr b="1"/>
            </a:pPr>
            <a:r>
              <a:rPr lang="es-ES" b="0" dirty="0">
                <a:solidFill>
                  <a:schemeClr val="tx1"/>
                </a:solidFill>
                <a:latin typeface="Helvetica Courant (Body)"/>
              </a:rPr>
              <a:t>- El Colegio Seneca ofrece un programa conjunto de licenciatura en ciencias de la enfermería con la Universidad de York.</a:t>
            </a:r>
          </a:p>
          <a:p>
            <a:pPr>
              <a:spcBef>
                <a:spcPts val="0"/>
              </a:spcBef>
              <a:defRPr b="1"/>
            </a:pPr>
            <a:r>
              <a:rPr lang="es-ES" b="0" dirty="0">
                <a:solidFill>
                  <a:schemeClr val="tx1"/>
                </a:solidFill>
                <a:latin typeface="Helvetica Courant (Body)"/>
              </a:rPr>
              <a:t> - El Colegio Red River, en cooperación con la Universidad de Winnipeg, ofrece a los estudiantes la posibilidad de obtener un diploma o grado combinado en comunicaciones.</a:t>
            </a:r>
          </a:p>
          <a:p>
            <a:pPr>
              <a:spcBef>
                <a:spcPts val="0"/>
              </a:spcBef>
              <a:defRPr b="1"/>
            </a:pPr>
            <a:r>
              <a:rPr lang="es-ES" b="0" dirty="0">
                <a:solidFill>
                  <a:schemeClr val="tx1"/>
                </a:solidFill>
                <a:latin typeface="Helvetica Courant (Body)"/>
              </a:rPr>
              <a:t>- El Colegio de New Caledonia tiene acuerdos de transferencia con varias universidades en administración de empresas.</a:t>
            </a:r>
          </a:p>
          <a:p>
            <a:pPr>
              <a:spcBef>
                <a:spcPts val="0"/>
              </a:spcBef>
              <a:defRPr b="1"/>
            </a:pPr>
            <a:r>
              <a:rPr lang="es-ES" b="0" dirty="0">
                <a:solidFill>
                  <a:schemeClr val="tx1"/>
                </a:solidFill>
                <a:latin typeface="Helvetica Courant (Body)"/>
              </a:rPr>
              <a:t>- Los estudiantes chinos siguen un curso de actualización en inglés lengua</a:t>
            </a:r>
            <a:r>
              <a:rPr lang="es-ES" b="0" baseline="0" dirty="0">
                <a:solidFill>
                  <a:schemeClr val="tx1"/>
                </a:solidFill>
                <a:latin typeface="Helvetica Courant (Body)"/>
              </a:rPr>
              <a:t> segunda durante los dos primeros años </a:t>
            </a:r>
            <a:r>
              <a:rPr lang="es-ES" b="0" dirty="0">
                <a:solidFill>
                  <a:schemeClr val="tx1"/>
                </a:solidFill>
                <a:latin typeface="Helvetica Courant (Body)"/>
              </a:rPr>
              <a:t>de un diploma doble en un colegio y luego en una universidad.</a:t>
            </a:r>
          </a:p>
        </p:txBody>
      </p:sp>
    </p:spTree>
    <p:extLst>
      <p:ext uri="{BB962C8B-B14F-4D97-AF65-F5344CB8AC3E}">
        <p14:creationId xmlns:p14="http://schemas.microsoft.com/office/powerpoint/2010/main" val="896231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 name="Shape 603"/>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604" name="Shape 604"/>
          <p:cNvSpPr>
            <a:spLocks noGrp="1"/>
          </p:cNvSpPr>
          <p:nvPr>
            <p:ph type="body" sz="quarter" idx="1"/>
          </p:nvPr>
        </p:nvSpPr>
        <p:spPr>
          <a:prstGeom prst="rect">
            <a:avLst/>
          </a:prstGeom>
        </p:spPr>
        <p:txBody>
          <a:bodyPr/>
          <a:lstStyle/>
          <a:p>
            <a:pPr>
              <a:spcBef>
                <a:spcPts val="0"/>
              </a:spcBef>
              <a:defRPr b="1"/>
            </a:pPr>
            <a:r>
              <a:rPr lang="es-MX" sz="1200" dirty="0">
                <a:solidFill>
                  <a:schemeClr val="tx1"/>
                </a:solidFill>
                <a:latin typeface="Helvetica Courant (Body)"/>
              </a:rPr>
              <a:t>Interacciones sugeridas</a:t>
            </a:r>
            <a:r>
              <a:rPr sz="1200" dirty="0">
                <a:solidFill>
                  <a:schemeClr val="tx1"/>
                </a:solidFill>
                <a:latin typeface="Helvetica Courant (Body)"/>
              </a:rPr>
              <a:t>: </a:t>
            </a:r>
          </a:p>
          <a:p>
            <a:pPr>
              <a:spcBef>
                <a:spcPts val="0"/>
              </a:spcBef>
              <a:defRPr b="1"/>
            </a:pPr>
            <a:endParaRPr sz="1200" dirty="0">
              <a:solidFill>
                <a:schemeClr val="tx1"/>
              </a:solidFill>
              <a:latin typeface="Helvetica Courant (Body)"/>
            </a:endParaRPr>
          </a:p>
          <a:p>
            <a:pPr>
              <a:spcBef>
                <a:spcPts val="0"/>
              </a:spcBef>
              <a:defRPr b="1"/>
            </a:pPr>
            <a:r>
              <a:rPr lang="es-MX" sz="1200" dirty="0">
                <a:solidFill>
                  <a:schemeClr val="tx1"/>
                </a:solidFill>
                <a:latin typeface="Helvetica Courant (Body)"/>
              </a:rPr>
              <a:t>Los colegios </a:t>
            </a:r>
            <a:r>
              <a:rPr lang="es-MX" sz="1200" baseline="0" dirty="0">
                <a:solidFill>
                  <a:schemeClr val="tx1"/>
                </a:solidFill>
                <a:latin typeface="Helvetica Courant (Body)"/>
              </a:rPr>
              <a:t>también pueden llamarse</a:t>
            </a:r>
            <a:r>
              <a:rPr sz="1200" dirty="0">
                <a:solidFill>
                  <a:schemeClr val="tx1"/>
                </a:solidFill>
                <a:latin typeface="Helvetica Courant (Body)"/>
              </a:rPr>
              <a:t>:</a:t>
            </a:r>
            <a:endParaRPr sz="1200" dirty="0">
              <a:solidFill>
                <a:schemeClr val="tx1"/>
              </a:solidFill>
              <a:latin typeface="Helvetica Courant (Body)"/>
              <a:ea typeface="Calibri"/>
              <a:cs typeface="Calibri"/>
              <a:sym typeface="Calibri"/>
            </a:endParaRPr>
          </a:p>
          <a:p>
            <a:pPr marL="179999" indent="-179999">
              <a:lnSpc>
                <a:spcPct val="110000"/>
              </a:lnSpc>
              <a:spcBef>
                <a:spcPts val="1200"/>
              </a:spcBef>
              <a:buSzPct val="100000"/>
              <a:buFont typeface="Arial"/>
              <a:buChar char="•"/>
              <a:defRPr sz="1600">
                <a:solidFill>
                  <a:srgbClr val="414141"/>
                </a:solidFill>
              </a:defRPr>
            </a:pPr>
            <a:r>
              <a:rPr lang="es-MX" sz="1200" dirty="0">
                <a:solidFill>
                  <a:schemeClr val="tx1"/>
                </a:solidFill>
                <a:latin typeface="Helvetica Courant (Body)"/>
              </a:rPr>
              <a:t>Institutos</a:t>
            </a:r>
            <a:r>
              <a:rPr lang="es-MX" sz="1200" baseline="0" dirty="0">
                <a:solidFill>
                  <a:schemeClr val="tx1"/>
                </a:solidFill>
                <a:latin typeface="Helvetica Courant (Body)"/>
              </a:rPr>
              <a:t> de tecnología</a:t>
            </a:r>
            <a:r>
              <a:rPr sz="1200" dirty="0">
                <a:solidFill>
                  <a:schemeClr val="tx1"/>
                </a:solidFill>
                <a:latin typeface="Helvetica Courant (Body)"/>
              </a:rPr>
              <a:t>  </a:t>
            </a:r>
            <a:endParaRPr sz="1200" dirty="0">
              <a:solidFill>
                <a:schemeClr val="tx1"/>
              </a:solidFill>
              <a:latin typeface="Helvetica Courant (Body)"/>
              <a:ea typeface="Calibri"/>
              <a:cs typeface="Calibri"/>
              <a:sym typeface="Calibri"/>
            </a:endParaRPr>
          </a:p>
          <a:p>
            <a:pPr marL="179999" indent="-179999">
              <a:lnSpc>
                <a:spcPct val="110000"/>
              </a:lnSpc>
              <a:spcBef>
                <a:spcPts val="1200"/>
              </a:spcBef>
              <a:buSzPct val="100000"/>
              <a:buFont typeface="Arial"/>
              <a:buChar char="•"/>
              <a:defRPr sz="1600">
                <a:solidFill>
                  <a:srgbClr val="FF0000"/>
                </a:solidFill>
              </a:defRPr>
            </a:pPr>
            <a:r>
              <a:rPr lang="es-ES" sz="1200" dirty="0">
                <a:solidFill>
                  <a:schemeClr val="tx1"/>
                </a:solidFill>
                <a:latin typeface="Helvetica Courant (Body)"/>
              </a:rPr>
              <a:t>Colegios </a:t>
            </a:r>
            <a:r>
              <a:rPr lang="es-ES" sz="1200" baseline="0" dirty="0">
                <a:solidFill>
                  <a:schemeClr val="tx1"/>
                </a:solidFill>
                <a:latin typeface="Helvetica Courant (Body)"/>
              </a:rPr>
              <a:t>comunitarios</a:t>
            </a:r>
            <a:endParaRPr sz="1200" dirty="0">
              <a:solidFill>
                <a:schemeClr val="tx1"/>
              </a:solidFill>
              <a:latin typeface="Helvetica Courant (Body)"/>
              <a:ea typeface="Calibri"/>
              <a:cs typeface="Calibri"/>
              <a:sym typeface="Calibri"/>
            </a:endParaRPr>
          </a:p>
          <a:p>
            <a:pPr marL="179999" lvl="2" indent="-179999">
              <a:lnSpc>
                <a:spcPct val="110000"/>
              </a:lnSpc>
              <a:spcBef>
                <a:spcPts val="1200"/>
              </a:spcBef>
              <a:buSzPct val="100000"/>
              <a:buFont typeface="Arial"/>
              <a:buChar char="•"/>
              <a:defRPr sz="1600">
                <a:solidFill>
                  <a:srgbClr val="414141"/>
                </a:solidFill>
              </a:defRPr>
            </a:pPr>
            <a:r>
              <a:rPr lang="es-MX" sz="1200" dirty="0">
                <a:solidFill>
                  <a:schemeClr val="tx1"/>
                </a:solidFill>
                <a:latin typeface="Helvetica Courant (Body)"/>
              </a:rPr>
              <a:t>Politécnicos</a:t>
            </a:r>
            <a:r>
              <a:rPr sz="1200" dirty="0">
                <a:solidFill>
                  <a:schemeClr val="tx1"/>
                </a:solidFill>
                <a:latin typeface="Helvetica Courant (Body)"/>
              </a:rPr>
              <a:t>		   </a:t>
            </a:r>
            <a:endParaRPr sz="1200" dirty="0">
              <a:solidFill>
                <a:schemeClr val="tx1"/>
              </a:solidFill>
              <a:latin typeface="Helvetica Courant (Body)"/>
              <a:ea typeface="Calibri"/>
              <a:cs typeface="Calibri"/>
              <a:sym typeface="Calibri"/>
            </a:endParaRPr>
          </a:p>
          <a:p>
            <a:pPr marL="179999" lvl="2" indent="-179999">
              <a:lnSpc>
                <a:spcPct val="110000"/>
              </a:lnSpc>
              <a:spcBef>
                <a:spcPts val="1200"/>
              </a:spcBef>
              <a:buSzPct val="100000"/>
              <a:buFont typeface="Arial"/>
              <a:buChar char="•"/>
              <a:defRPr sz="1600">
                <a:solidFill>
                  <a:srgbClr val="FF0000"/>
                </a:solidFill>
              </a:defRPr>
            </a:pPr>
            <a:r>
              <a:rPr lang="es-ES" sz="1200" dirty="0">
                <a:solidFill>
                  <a:schemeClr val="tx1"/>
                </a:solidFill>
                <a:latin typeface="Helvetica Courant (Body)"/>
              </a:rPr>
              <a:t>Colegios de artes y tecnologías aplicadas</a:t>
            </a:r>
            <a:endParaRPr sz="1200" dirty="0">
              <a:solidFill>
                <a:schemeClr val="tx1"/>
              </a:solidFill>
              <a:latin typeface="Helvetica Courant (Body)"/>
              <a:ea typeface="Calibri"/>
              <a:cs typeface="Calibri"/>
              <a:sym typeface="Calibri"/>
            </a:endParaRPr>
          </a:p>
          <a:p>
            <a:pPr marL="179999" indent="-179999">
              <a:lnSpc>
                <a:spcPct val="110000"/>
              </a:lnSpc>
              <a:spcBef>
                <a:spcPts val="1200"/>
              </a:spcBef>
              <a:buSzPct val="100000"/>
              <a:buFont typeface="Arial"/>
              <a:buChar char="•"/>
              <a:defRPr sz="1600">
                <a:solidFill>
                  <a:srgbClr val="414141"/>
                </a:solidFill>
              </a:defRPr>
            </a:pPr>
            <a:r>
              <a:rPr lang="es-MX" sz="1200" dirty="0">
                <a:solidFill>
                  <a:schemeClr val="tx1"/>
                </a:solidFill>
                <a:latin typeface="Helvetica Courant (Body)"/>
              </a:rPr>
              <a:t>En Quebec,</a:t>
            </a:r>
            <a:r>
              <a:rPr lang="es-MX" sz="1200" baseline="0" dirty="0">
                <a:solidFill>
                  <a:schemeClr val="tx1"/>
                </a:solidFill>
                <a:latin typeface="Helvetica Courant (Body)"/>
              </a:rPr>
              <a:t> CÉGEP (centros de enseñanza general y profesional)</a:t>
            </a:r>
            <a:endParaRPr sz="1200" dirty="0">
              <a:solidFill>
                <a:schemeClr val="tx1"/>
              </a:solidFill>
              <a:latin typeface="Helvetica Courant (Body)"/>
            </a:endParaRPr>
          </a:p>
          <a:p>
            <a:pPr>
              <a:spcBef>
                <a:spcPts val="0"/>
              </a:spcBef>
              <a:defRPr b="1"/>
            </a:pPr>
            <a:endParaRPr sz="1200" dirty="0">
              <a:solidFill>
                <a:schemeClr val="tx1"/>
              </a:solidFill>
              <a:latin typeface="Helvetica Courant (Body)"/>
            </a:endParaRPr>
          </a:p>
          <a:p>
            <a:pPr>
              <a:spcBef>
                <a:spcPts val="0"/>
              </a:spcBef>
            </a:pPr>
            <a:r>
              <a:rPr lang="es-MX" sz="1200" dirty="0">
                <a:solidFill>
                  <a:schemeClr val="tx1"/>
                </a:solidFill>
                <a:latin typeface="Helvetica Courant (Body)"/>
              </a:rPr>
              <a:t>Ofrecen</a:t>
            </a:r>
            <a:r>
              <a:rPr sz="1200" dirty="0">
                <a:solidFill>
                  <a:schemeClr val="tx1"/>
                </a:solidFill>
                <a:latin typeface="Helvetica Courant (Body)"/>
              </a:rPr>
              <a:t>: </a:t>
            </a:r>
          </a:p>
          <a:p>
            <a:pPr marL="0" marR="0" lvl="0" indent="0" algn="l" defTabSz="914400" rtl="0" eaLnBrk="1" fontAlgn="auto" latinLnBrk="0" hangingPunct="1">
              <a:lnSpc>
                <a:spcPct val="100000"/>
              </a:lnSpc>
              <a:spcBef>
                <a:spcPts val="0"/>
              </a:spcBef>
              <a:spcAft>
                <a:spcPts val="0"/>
              </a:spcAft>
              <a:buClrTx/>
              <a:buSzTx/>
              <a:buFontTx/>
              <a:buNone/>
              <a:tabLst/>
              <a:defRPr/>
            </a:pPr>
            <a:r>
              <a:rPr sz="1200" dirty="0">
                <a:solidFill>
                  <a:schemeClr val="tx1"/>
                </a:solidFill>
                <a:latin typeface="Helvetica Courant (Body)"/>
              </a:rPr>
              <a:t>-</a:t>
            </a:r>
            <a:r>
              <a:rPr lang="es-ES" sz="1200" dirty="0">
                <a:solidFill>
                  <a:schemeClr val="tx1"/>
                </a:solidFill>
                <a:latin typeface="Helvetica Courant (Body)"/>
              </a:rPr>
              <a:t> Diplomas</a:t>
            </a:r>
            <a:r>
              <a:rPr lang="es-ES" sz="1200" baseline="0" dirty="0">
                <a:solidFill>
                  <a:schemeClr val="tx1"/>
                </a:solidFill>
                <a:latin typeface="Helvetica Courant (Body)"/>
              </a:rPr>
              <a:t> de 2 y 3 años de capacitación de técnicos, tecnólogos, gerentes de nivel medio y proveedores de servicios</a:t>
            </a:r>
            <a:r>
              <a:rPr lang="es-MX" sz="1200" baseline="0" dirty="0">
                <a:solidFill>
                  <a:schemeClr val="tx1"/>
                </a:solidFill>
                <a:latin typeface="Helvetica Courant (Body)"/>
              </a:rPr>
              <a:t>.</a:t>
            </a:r>
            <a:endParaRPr sz="1200" dirty="0">
              <a:solidFill>
                <a:schemeClr val="tx1"/>
              </a:solidFill>
              <a:latin typeface="Helvetica Courant (Body)"/>
            </a:endParaRPr>
          </a:p>
          <a:p>
            <a:pPr>
              <a:spcBef>
                <a:spcPts val="0"/>
              </a:spcBef>
            </a:pPr>
            <a:r>
              <a:rPr sz="1200" dirty="0">
                <a:solidFill>
                  <a:schemeClr val="tx1"/>
                </a:solidFill>
                <a:latin typeface="Helvetica Courant (Body)"/>
              </a:rPr>
              <a:t>-</a:t>
            </a:r>
            <a:r>
              <a:rPr lang="es-ES" sz="1200" dirty="0">
                <a:solidFill>
                  <a:schemeClr val="tx1"/>
                </a:solidFill>
                <a:latin typeface="Helvetica Courant (Body)"/>
              </a:rPr>
              <a:t> </a:t>
            </a:r>
            <a:r>
              <a:rPr lang="es-MX" sz="1200" dirty="0">
                <a:solidFill>
                  <a:schemeClr val="tx1"/>
                </a:solidFill>
                <a:latin typeface="Helvetica Courant (Body)"/>
              </a:rPr>
              <a:t>Éste es el nivel que más se descuida en la mayoría de los países, lo cual lleva al desempleo sistemático y a la falta de productividad (por ejemplo,</a:t>
            </a:r>
            <a:r>
              <a:rPr lang="es-MX" sz="1200" baseline="0" dirty="0">
                <a:solidFill>
                  <a:schemeClr val="tx1"/>
                </a:solidFill>
                <a:latin typeface="Helvetica Courant (Body)"/>
              </a:rPr>
              <a:t> Vietnam Intel);</a:t>
            </a:r>
          </a:p>
          <a:p>
            <a:pPr>
              <a:spcBef>
                <a:spcPts val="0"/>
              </a:spcBef>
              <a:defRPr b="1"/>
            </a:pPr>
            <a:endParaRPr sz="1200" dirty="0">
              <a:solidFill>
                <a:schemeClr val="tx1"/>
              </a:solidFill>
              <a:latin typeface="Helvetica Courant (Body)"/>
            </a:endParaRPr>
          </a:p>
          <a:p>
            <a:pPr>
              <a:spcBef>
                <a:spcPts val="0"/>
              </a:spcBef>
              <a:defRPr b="1"/>
            </a:pPr>
            <a:r>
              <a:rPr lang="es-ES" sz="1200" b="1" dirty="0">
                <a:solidFill>
                  <a:schemeClr val="tx1"/>
                </a:solidFill>
                <a:latin typeface="Helvetica Courant (Body)"/>
              </a:rPr>
              <a:t>Descripción de las titulaciones:</a:t>
            </a:r>
          </a:p>
          <a:p>
            <a:pPr>
              <a:spcBef>
                <a:spcPts val="0"/>
              </a:spcBef>
              <a:defRPr b="1"/>
            </a:pPr>
            <a:r>
              <a:rPr lang="es-ES" sz="1200" b="1" dirty="0">
                <a:solidFill>
                  <a:schemeClr val="tx1"/>
                </a:solidFill>
                <a:latin typeface="Helvetica Courant (Body)"/>
              </a:rPr>
              <a:t>Grados aplicados:</a:t>
            </a:r>
          </a:p>
          <a:p>
            <a:pPr marL="171450" indent="-171450">
              <a:spcBef>
                <a:spcPts val="0"/>
              </a:spcBef>
              <a:buFontTx/>
              <a:buChar char="-"/>
              <a:defRPr b="1"/>
            </a:pPr>
            <a:r>
              <a:rPr lang="es-ES" sz="1200" b="0" dirty="0">
                <a:solidFill>
                  <a:schemeClr val="tx1"/>
                </a:solidFill>
                <a:latin typeface="Helvetica Courant (Body)"/>
              </a:rPr>
              <a:t>Son como licenciaturas universitarias, pero con un enfoque aplicado a un determinado</a:t>
            </a:r>
            <a:r>
              <a:rPr lang="es-ES" sz="1200" b="0" baseline="0" dirty="0">
                <a:solidFill>
                  <a:schemeClr val="tx1"/>
                </a:solidFill>
                <a:latin typeface="Helvetica Courant (Body)"/>
              </a:rPr>
              <a:t> </a:t>
            </a:r>
            <a:r>
              <a:rPr lang="es-ES" sz="1200" b="0" dirty="0">
                <a:solidFill>
                  <a:schemeClr val="tx1"/>
                </a:solidFill>
                <a:latin typeface="Helvetica Courant (Body)"/>
              </a:rPr>
              <a:t>campo, tales como: licenciado en tecnología aplicada en diseño industrial, licenciado en negocios aplicados en comercio electrónico, licenciado en tecnología aplicada en ciencias de la construcción y administración</a:t>
            </a:r>
          </a:p>
          <a:p>
            <a:pPr>
              <a:spcBef>
                <a:spcPts val="0"/>
              </a:spcBef>
              <a:defRPr b="1"/>
            </a:pPr>
            <a:r>
              <a:rPr lang="es-ES" sz="1200" b="0" dirty="0">
                <a:solidFill>
                  <a:schemeClr val="tx1"/>
                </a:solidFill>
                <a:latin typeface="Helvetica Courant (Body)"/>
              </a:rPr>
              <a:t>- Están abiertos a estudiantes extranjeros que quieren un título pero con un enfoque aplicado y listo para el trabajo</a:t>
            </a:r>
          </a:p>
          <a:p>
            <a:pPr>
              <a:spcBef>
                <a:spcPts val="0"/>
              </a:spcBef>
              <a:defRPr b="1"/>
            </a:pPr>
            <a:endParaRPr lang="es-ES" sz="1200" b="0" dirty="0">
              <a:solidFill>
                <a:schemeClr val="tx1"/>
              </a:solidFill>
              <a:latin typeface="Helvetica Courant (Body)"/>
            </a:endParaRPr>
          </a:p>
          <a:p>
            <a:pPr>
              <a:spcBef>
                <a:spcPts val="0"/>
              </a:spcBef>
              <a:defRPr b="1"/>
            </a:pPr>
            <a:r>
              <a:rPr lang="es-ES" sz="1200" b="1" dirty="0">
                <a:solidFill>
                  <a:schemeClr val="tx1"/>
                </a:solidFill>
                <a:latin typeface="Helvetica Courant (Body)"/>
              </a:rPr>
              <a:t>Certificados y diplomas de posgrado</a:t>
            </a:r>
          </a:p>
          <a:p>
            <a:pPr>
              <a:spcBef>
                <a:spcPts val="0"/>
              </a:spcBef>
              <a:defRPr b="1"/>
            </a:pPr>
            <a:r>
              <a:rPr lang="es-ES" sz="1200" b="0" dirty="0">
                <a:solidFill>
                  <a:schemeClr val="tx1"/>
                </a:solidFill>
                <a:latin typeface="Helvetica Courant (Body)"/>
              </a:rPr>
              <a:t>- Se requieren grados o diplomas para ser admisible a los programas de posgrado</a:t>
            </a:r>
          </a:p>
          <a:p>
            <a:pPr>
              <a:spcBef>
                <a:spcPts val="0"/>
              </a:spcBef>
              <a:defRPr b="1"/>
            </a:pPr>
            <a:r>
              <a:rPr lang="es-ES" sz="1200" b="0" dirty="0">
                <a:solidFill>
                  <a:schemeClr val="tx1"/>
                </a:solidFill>
                <a:latin typeface="Helvetica Courant (Body)"/>
              </a:rPr>
              <a:t>- Más especializados y centrados en las prácticas actuales de la industria,</a:t>
            </a:r>
            <a:r>
              <a:rPr lang="es-ES" sz="1200" b="0" baseline="0" dirty="0">
                <a:solidFill>
                  <a:schemeClr val="tx1"/>
                </a:solidFill>
                <a:latin typeface="Helvetica Courant (Body)"/>
              </a:rPr>
              <a:t> lo cual lleva </a:t>
            </a:r>
            <a:r>
              <a:rPr lang="es-ES" sz="1200" b="0" dirty="0">
                <a:solidFill>
                  <a:schemeClr val="tx1"/>
                </a:solidFill>
                <a:latin typeface="Helvetica Courant (Body)"/>
              </a:rPr>
              <a:t>a la alta empleabilidad de los graduados</a:t>
            </a:r>
          </a:p>
          <a:p>
            <a:pPr>
              <a:spcBef>
                <a:spcPts val="0"/>
              </a:spcBef>
              <a:defRPr b="1"/>
            </a:pPr>
            <a:r>
              <a:rPr lang="es-ES" sz="1200" b="0" dirty="0">
                <a:solidFill>
                  <a:schemeClr val="tx1"/>
                </a:solidFill>
                <a:latin typeface="Helvetica Courant (Body)"/>
              </a:rPr>
              <a:t>- Ejemplos: tecnología genética, energías renovables, cartografía digital, empresariado, gráficos informáticos 3D, diseño de juegos electrónicos, gestión de información sanitaria, administración de seguridad de redes, calidad y gestión del agua</a:t>
            </a:r>
          </a:p>
          <a:p>
            <a:pPr>
              <a:spcBef>
                <a:spcPts val="0"/>
              </a:spcBef>
              <a:defRPr b="1"/>
            </a:pPr>
            <a:r>
              <a:rPr lang="es-ES" sz="1200" b="0" dirty="0">
                <a:solidFill>
                  <a:schemeClr val="tx1"/>
                </a:solidFill>
                <a:latin typeface="Helvetica Courant (Body)"/>
              </a:rPr>
              <a:t>- Muy conocidos entre un número creciente de graduados universitarios extranjeros que no pueden encontrar trabajo debido a su falta de experiencia concreta</a:t>
            </a:r>
          </a:p>
          <a:p>
            <a:pPr>
              <a:spcBef>
                <a:spcPts val="0"/>
              </a:spcBef>
              <a:defRPr b="1"/>
            </a:pPr>
            <a:endParaRPr lang="es-ES" sz="1200" b="0" dirty="0">
              <a:solidFill>
                <a:schemeClr val="tx1"/>
              </a:solidFill>
              <a:latin typeface="Helvetica Courant (Body)"/>
            </a:endParaRPr>
          </a:p>
          <a:p>
            <a:pPr>
              <a:spcBef>
                <a:spcPts val="0"/>
              </a:spcBef>
              <a:defRPr b="1"/>
            </a:pPr>
            <a:r>
              <a:rPr lang="es-ES" sz="1200" b="1" dirty="0">
                <a:solidFill>
                  <a:schemeClr val="tx1"/>
                </a:solidFill>
                <a:latin typeface="Helvetica Courant (Body)"/>
              </a:rPr>
              <a:t>Diplomas/Grados conjuntos universidad-colegio</a:t>
            </a:r>
          </a:p>
          <a:p>
            <a:pPr>
              <a:spcBef>
                <a:spcPts val="0"/>
              </a:spcBef>
              <a:defRPr b="1"/>
            </a:pPr>
            <a:r>
              <a:rPr lang="es-ES" sz="1200" b="0" dirty="0">
                <a:solidFill>
                  <a:schemeClr val="tx1"/>
                </a:solidFill>
                <a:latin typeface="Helvetica Courant (Body)"/>
              </a:rPr>
              <a:t>- Diplomas o grados</a:t>
            </a:r>
            <a:r>
              <a:rPr lang="es-ES" sz="1200" b="0" baseline="0" dirty="0">
                <a:solidFill>
                  <a:schemeClr val="tx1"/>
                </a:solidFill>
                <a:latin typeface="Helvetica Courant (Body)"/>
              </a:rPr>
              <a:t> </a:t>
            </a:r>
            <a:r>
              <a:rPr lang="es-ES" sz="1200" b="0" dirty="0">
                <a:solidFill>
                  <a:schemeClr val="tx1"/>
                </a:solidFill>
                <a:latin typeface="Helvetica Courant (Body)"/>
              </a:rPr>
              <a:t>conjuntos:</a:t>
            </a:r>
          </a:p>
          <a:p>
            <a:pPr>
              <a:spcBef>
                <a:spcPts val="0"/>
              </a:spcBef>
              <a:defRPr b="1"/>
            </a:pPr>
            <a:r>
              <a:rPr lang="es-ES" sz="1200" b="0" dirty="0">
                <a:solidFill>
                  <a:schemeClr val="tx1"/>
                </a:solidFill>
                <a:latin typeface="Helvetica Courant (Body)"/>
              </a:rPr>
              <a:t>- 2 años en un colegio y 2 años en una universidad</a:t>
            </a:r>
          </a:p>
          <a:p>
            <a:pPr>
              <a:spcBef>
                <a:spcPts val="0"/>
              </a:spcBef>
              <a:defRPr b="1"/>
            </a:pPr>
            <a:r>
              <a:rPr lang="es-ES" sz="1200" b="0" dirty="0">
                <a:solidFill>
                  <a:schemeClr val="tx1"/>
                </a:solidFill>
                <a:latin typeface="Helvetica Courant (Body)"/>
              </a:rPr>
              <a:t>- Tipo de oferta bastante nuevo</a:t>
            </a:r>
          </a:p>
          <a:p>
            <a:pPr>
              <a:spcBef>
                <a:spcPts val="0"/>
              </a:spcBef>
              <a:defRPr b="1"/>
            </a:pPr>
            <a:r>
              <a:rPr lang="es-ES" sz="1200" b="0" dirty="0">
                <a:solidFill>
                  <a:schemeClr val="tx1"/>
                </a:solidFill>
                <a:latin typeface="Helvetica Courant (Body)"/>
              </a:rPr>
              <a:t>- Ventajas para los estudiantes: clases más pequeñas al principio, más apoyo; contenidos</a:t>
            </a:r>
            <a:r>
              <a:rPr lang="es-ES" sz="1200" b="0" baseline="0" dirty="0">
                <a:solidFill>
                  <a:schemeClr val="tx1"/>
                </a:solidFill>
                <a:latin typeface="Helvetica Courant (Body)"/>
              </a:rPr>
              <a:t> m</a:t>
            </a:r>
            <a:r>
              <a:rPr lang="es-ES" sz="1200" b="0" dirty="0">
                <a:solidFill>
                  <a:schemeClr val="tx1"/>
                </a:solidFill>
                <a:latin typeface="Helvetica Courant (Body)"/>
              </a:rPr>
              <a:t>ás aplicados y prácticos, con posibilidades de conseguir trabajo con la industria mientras se está en la universidad</a:t>
            </a:r>
          </a:p>
          <a:p>
            <a:pPr>
              <a:spcBef>
                <a:spcPts val="0"/>
              </a:spcBef>
              <a:defRPr b="1"/>
            </a:pPr>
            <a:r>
              <a:rPr lang="es-ES" sz="1200" b="0" dirty="0">
                <a:solidFill>
                  <a:schemeClr val="tx1"/>
                </a:solidFill>
                <a:latin typeface="Helvetica Courant (Body)"/>
              </a:rPr>
              <a:t>- Menor costo que la universidad sola</a:t>
            </a:r>
          </a:p>
          <a:p>
            <a:pPr>
              <a:spcBef>
                <a:spcPts val="0"/>
              </a:spcBef>
              <a:defRPr b="1"/>
            </a:pPr>
            <a:endParaRPr lang="es-ES" sz="1200" b="1" dirty="0">
              <a:solidFill>
                <a:schemeClr val="tx1"/>
              </a:solidFill>
              <a:latin typeface="Helvetica Courant (Body)"/>
            </a:endParaRPr>
          </a:p>
          <a:p>
            <a:pPr>
              <a:spcBef>
                <a:spcPts val="0"/>
              </a:spcBef>
              <a:defRPr b="1"/>
            </a:pPr>
            <a:r>
              <a:rPr lang="es-ES" sz="1200" b="1" dirty="0">
                <a:solidFill>
                  <a:schemeClr val="tx1"/>
                </a:solidFill>
                <a:latin typeface="Helvetica Courant (Body)"/>
              </a:rPr>
              <a:t>Ejemplos:</a:t>
            </a:r>
          </a:p>
          <a:p>
            <a:pPr>
              <a:spcBef>
                <a:spcPts val="0"/>
              </a:spcBef>
              <a:defRPr b="1"/>
            </a:pPr>
            <a:r>
              <a:rPr lang="es-ES" sz="1200" b="0" dirty="0">
                <a:solidFill>
                  <a:schemeClr val="tx1"/>
                </a:solidFill>
                <a:latin typeface="Helvetica Courant (Body)"/>
              </a:rPr>
              <a:t> - Licenciatura en Diseño Interactivo Multimedia</a:t>
            </a:r>
            <a:r>
              <a:rPr lang="es-ES" sz="1200" b="0" baseline="0" dirty="0">
                <a:solidFill>
                  <a:schemeClr val="tx1"/>
                </a:solidFill>
                <a:latin typeface="Helvetica Courant (Body)"/>
              </a:rPr>
              <a:t> y </a:t>
            </a:r>
            <a:r>
              <a:rPr lang="es-ES" sz="1200" b="0" dirty="0">
                <a:solidFill>
                  <a:schemeClr val="tx1"/>
                </a:solidFill>
                <a:latin typeface="Helvetica Courant (Body)"/>
              </a:rPr>
              <a:t>Tecnología Interactiva de la Universidad Carleton y el Colegio Algonquin </a:t>
            </a:r>
          </a:p>
          <a:p>
            <a:pPr>
              <a:spcBef>
                <a:spcPts val="0"/>
              </a:spcBef>
              <a:defRPr b="1"/>
            </a:pPr>
            <a:r>
              <a:rPr lang="es-ES" sz="1200" b="0" dirty="0">
                <a:solidFill>
                  <a:schemeClr val="tx1"/>
                </a:solidFill>
                <a:latin typeface="Helvetica Courant (Body)"/>
              </a:rPr>
              <a:t>- El Colegio Centennial ofrece cinco programas conjuntos con la Universidad de Toronto. Se trata</a:t>
            </a:r>
            <a:r>
              <a:rPr lang="es-ES" sz="1200" b="0" baseline="0" dirty="0">
                <a:solidFill>
                  <a:schemeClr val="tx1"/>
                </a:solidFill>
                <a:latin typeface="Helvetica Courant (Body)"/>
              </a:rPr>
              <a:t> de </a:t>
            </a:r>
            <a:r>
              <a:rPr lang="es-ES" sz="1200" b="0" dirty="0">
                <a:solidFill>
                  <a:schemeClr val="tx1"/>
                </a:solidFill>
                <a:latin typeface="Helvetica Courant (Body)"/>
              </a:rPr>
              <a:t>programas de cuatro años de duración en periodismo, estudios de nuevos medios, paramedicina, ciencia y tecnología medioambiental y microbiología industrial.</a:t>
            </a:r>
          </a:p>
          <a:p>
            <a:pPr>
              <a:spcBef>
                <a:spcPts val="0"/>
              </a:spcBef>
              <a:defRPr b="1"/>
            </a:pPr>
            <a:r>
              <a:rPr lang="es-ES" sz="1200" b="0" dirty="0">
                <a:solidFill>
                  <a:schemeClr val="tx1"/>
                </a:solidFill>
                <a:latin typeface="Helvetica Courant (Body)"/>
              </a:rPr>
              <a:t>- El Colegio Seneca ofrece un programa conjunto de licenciatura en ciencias de la enfermería con la Universidad de York.</a:t>
            </a:r>
          </a:p>
          <a:p>
            <a:pPr>
              <a:spcBef>
                <a:spcPts val="0"/>
              </a:spcBef>
              <a:defRPr b="1"/>
            </a:pPr>
            <a:r>
              <a:rPr lang="es-ES" sz="1200" b="0" dirty="0">
                <a:solidFill>
                  <a:schemeClr val="tx1"/>
                </a:solidFill>
                <a:latin typeface="Helvetica Courant (Body)"/>
              </a:rPr>
              <a:t> - El Colegio Red River, en cooperación con la Universidad de Winnipeg, ofrece a los estudiantes la posibilidad de obtener un diploma o grado combinado en comunicaciones.</a:t>
            </a:r>
          </a:p>
          <a:p>
            <a:pPr>
              <a:spcBef>
                <a:spcPts val="0"/>
              </a:spcBef>
              <a:defRPr b="1"/>
            </a:pPr>
            <a:r>
              <a:rPr lang="es-ES" sz="1200" b="0" dirty="0">
                <a:solidFill>
                  <a:schemeClr val="tx1"/>
                </a:solidFill>
                <a:latin typeface="Helvetica Courant (Body)"/>
              </a:rPr>
              <a:t>- El Colegio de New Caledonia tiene acuerdos de transferencia con varias universidades en administración de empresas.</a:t>
            </a:r>
          </a:p>
          <a:p>
            <a:pPr>
              <a:spcBef>
                <a:spcPts val="0"/>
              </a:spcBef>
              <a:defRPr b="1"/>
            </a:pPr>
            <a:r>
              <a:rPr lang="es-ES" sz="1200" b="0" dirty="0">
                <a:solidFill>
                  <a:schemeClr val="tx1"/>
                </a:solidFill>
                <a:latin typeface="Helvetica Courant (Body)"/>
              </a:rPr>
              <a:t>- Los estudiantes chinos siguen un curso de actualización en inglés lengua</a:t>
            </a:r>
            <a:r>
              <a:rPr lang="es-ES" sz="1200" b="0" baseline="0" dirty="0">
                <a:solidFill>
                  <a:schemeClr val="tx1"/>
                </a:solidFill>
                <a:latin typeface="Helvetica Courant (Body)"/>
              </a:rPr>
              <a:t> segunda durante los dos primeros años </a:t>
            </a:r>
            <a:r>
              <a:rPr lang="es-ES" sz="1200" b="0" dirty="0">
                <a:solidFill>
                  <a:schemeClr val="tx1"/>
                </a:solidFill>
                <a:latin typeface="Helvetica Courant (Body)"/>
              </a:rPr>
              <a:t>de un diploma doble en un colegio y luego en una universidad.</a:t>
            </a:r>
          </a:p>
        </p:txBody>
      </p:sp>
    </p:spTree>
    <p:extLst>
      <p:ext uri="{BB962C8B-B14F-4D97-AF65-F5344CB8AC3E}">
        <p14:creationId xmlns:p14="http://schemas.microsoft.com/office/powerpoint/2010/main" val="1868525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 name="Shape 603"/>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604" name="Shape 604"/>
          <p:cNvSpPr>
            <a:spLocks noGrp="1"/>
          </p:cNvSpPr>
          <p:nvPr>
            <p:ph type="body" sz="quarter" idx="1"/>
          </p:nvPr>
        </p:nvSpPr>
        <p:spPr>
          <a:xfrm>
            <a:off x="116632" y="4343400"/>
            <a:ext cx="6741368" cy="4114800"/>
          </a:xfrm>
          <a:prstGeom prst="rect">
            <a:avLst/>
          </a:prstGeom>
        </p:spPr>
        <p:txBody>
          <a:bodyPr/>
          <a:lstStyle/>
          <a:p>
            <a:pPr>
              <a:defRPr b="1"/>
            </a:pPr>
            <a:r>
              <a:rPr lang="es-ES_tradnl" sz="1200" noProof="0" dirty="0">
                <a:solidFill>
                  <a:schemeClr val="tx1"/>
                </a:solidFill>
                <a:latin typeface="Helvetica Courant (Body)y)"/>
              </a:rPr>
              <a:t>Interacciones sugeridas: </a:t>
            </a:r>
          </a:p>
          <a:p>
            <a:pPr>
              <a:defRPr b="1"/>
            </a:pPr>
            <a:endParaRPr lang="es-ES_tradnl" sz="1200" noProof="0" dirty="0">
              <a:solidFill>
                <a:schemeClr val="tx1"/>
              </a:solidFill>
              <a:latin typeface="Helvetica Courant (Body)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noProof="0" dirty="0">
                <a:solidFill>
                  <a:schemeClr val="tx1"/>
                </a:solidFill>
                <a:latin typeface="Helvetica Courant (Body)y)"/>
              </a:rPr>
              <a:t>La extensa red de escuelas técnicas e institutos</a:t>
            </a:r>
            <a:r>
              <a:rPr lang="es-ES_tradnl" sz="1200" baseline="0" noProof="0" dirty="0">
                <a:solidFill>
                  <a:schemeClr val="tx1"/>
                </a:solidFill>
                <a:latin typeface="Helvetica Courant (Body)y)"/>
              </a:rPr>
              <a:t> canadienses ofrece sus servicios a estudiantes en comunidades urbanas, rurales y remotas en todo el país, gracias a más de 420 centros universitarios y 80 centros adicionales de aprendizaje, capacitación o acceso </a:t>
            </a:r>
            <a:r>
              <a:rPr lang="en-US" sz="1200" dirty="0">
                <a:solidFill>
                  <a:schemeClr val="tx1"/>
                </a:solidFill>
                <a:effectLst/>
                <a:latin typeface="Helvetica Courant (Body)y)"/>
                <a:ea typeface="+mn-ea"/>
                <a:cs typeface="+mn-cs"/>
                <a:sym typeface="Helvetica Courant"/>
              </a:rPr>
              <a:t>(</a:t>
            </a:r>
            <a:r>
              <a:rPr lang="en-US" sz="1200" u="sng" dirty="0">
                <a:solidFill>
                  <a:schemeClr val="tx1"/>
                </a:solidFill>
                <a:effectLst/>
                <a:latin typeface="Helvetica Courant (Body)y)"/>
                <a:ea typeface="+mn-ea"/>
                <a:cs typeface="+mn-cs"/>
                <a:sym typeface="Helvetica Courant"/>
                <a:hlinkClick r:id="rId3"/>
              </a:rPr>
              <a:t>CICAN</a:t>
            </a:r>
            <a:r>
              <a:rPr lang="en-US" sz="1200" dirty="0">
                <a:solidFill>
                  <a:schemeClr val="tx1"/>
                </a:solidFill>
                <a:effectLst/>
                <a:latin typeface="Helvetica Courant (Body)y)"/>
                <a:ea typeface="+mn-ea"/>
                <a:cs typeface="+mn-cs"/>
                <a:sym typeface="Helvetica Courant"/>
              </a:rPr>
              <a:t>).</a:t>
            </a:r>
            <a:endParaRPr lang="en-CA" sz="1200" dirty="0">
              <a:solidFill>
                <a:schemeClr val="tx1"/>
              </a:solidFill>
              <a:effectLst/>
              <a:latin typeface="Helvetica Courant (Body)y)"/>
              <a:ea typeface="+mn-ea"/>
              <a:cs typeface="+mn-cs"/>
              <a:sym typeface="Helvetica Courant"/>
            </a:endParaRPr>
          </a:p>
          <a:p>
            <a:r>
              <a:rPr lang="es-ES_tradnl" sz="1200" baseline="0" noProof="0" dirty="0">
                <a:solidFill>
                  <a:schemeClr val="tx1"/>
                </a:solidFill>
                <a:latin typeface="Helvetica Courant (Body)y)"/>
              </a:rPr>
              <a:t> </a:t>
            </a:r>
            <a:endParaRPr lang="es-ES_tradnl" sz="1200" noProof="0" dirty="0">
              <a:solidFill>
                <a:schemeClr val="tx1"/>
              </a:solidFill>
              <a:latin typeface="Helvetica Courant (Body)y)"/>
            </a:endParaRPr>
          </a:p>
          <a:p>
            <a:pPr marL="0" marR="0" indent="0" defTabSz="914400" eaLnBrk="1" fontAlgn="auto" latinLnBrk="0" hangingPunct="1">
              <a:lnSpc>
                <a:spcPct val="100000"/>
              </a:lnSpc>
              <a:spcBef>
                <a:spcPts val="400"/>
              </a:spcBef>
              <a:spcAft>
                <a:spcPts val="0"/>
              </a:spcAft>
              <a:buClrTx/>
              <a:buSzTx/>
              <a:buFontTx/>
              <a:buNone/>
              <a:tabLst/>
              <a:defRPr/>
            </a:pPr>
            <a:r>
              <a:rPr lang="es-ES_tradnl" sz="1200" b="1" noProof="0" dirty="0">
                <a:solidFill>
                  <a:schemeClr val="tx1"/>
                </a:solidFill>
                <a:effectLst/>
                <a:latin typeface="Helvetica Courant (Body)y)"/>
                <a:ea typeface="+mn-ea"/>
                <a:cs typeface="+mn-cs"/>
                <a:sym typeface="Helvetica Courant"/>
              </a:rPr>
              <a:t>En Canadá, las escuelas técnicas cuentan con más de 400 centros de investigación</a:t>
            </a:r>
            <a:r>
              <a:rPr lang="es-ES_tradnl" sz="1200" b="1" baseline="0" noProof="0" dirty="0">
                <a:solidFill>
                  <a:schemeClr val="tx1"/>
                </a:solidFill>
                <a:effectLst/>
                <a:latin typeface="Helvetica Courant (Body)y)"/>
                <a:ea typeface="+mn-ea"/>
                <a:cs typeface="+mn-cs"/>
                <a:sym typeface="Helvetica Courant"/>
              </a:rPr>
              <a:t> y laboratorios especializados y numerosos centros de acceso a la tecnología (TAC), los cuales brindan acceso a tecnologías de punta, equipos, conocimientos especializados</a:t>
            </a:r>
            <a:r>
              <a:rPr lang="es-ES_tradnl" sz="1200" b="1" noProof="0" dirty="0">
                <a:solidFill>
                  <a:schemeClr val="tx1"/>
                </a:solidFill>
                <a:effectLst/>
                <a:latin typeface="Helvetica Courant (Body)y)"/>
                <a:ea typeface="+mn-ea"/>
                <a:cs typeface="+mn-cs"/>
                <a:sym typeface="Helvetica Courant"/>
              </a:rPr>
              <a:t> </a:t>
            </a:r>
            <a:r>
              <a:rPr lang="es-ES_tradnl" sz="1200" b="1" baseline="0" noProof="0" dirty="0">
                <a:solidFill>
                  <a:schemeClr val="tx1"/>
                </a:solidFill>
                <a:effectLst/>
                <a:latin typeface="Helvetica Courant (Body)y)"/>
                <a:ea typeface="+mn-ea"/>
                <a:cs typeface="+mn-cs"/>
                <a:sym typeface="Helvetica Courant"/>
              </a:rPr>
              <a:t>y laboratorios de fabricación.</a:t>
            </a:r>
            <a:endParaRPr lang="es-ES_tradnl" sz="1200" b="1" noProof="0" dirty="0">
              <a:solidFill>
                <a:schemeClr val="tx1"/>
              </a:solidFill>
              <a:effectLst/>
              <a:latin typeface="Helvetica Courant (Body)y)"/>
              <a:ea typeface="+mn-ea"/>
              <a:cs typeface="+mn-cs"/>
              <a:sym typeface="Helvetica Courant"/>
            </a:endParaRPr>
          </a:p>
          <a:p>
            <a:endParaRPr lang="es-ES_tradnl" sz="1200" noProof="0" dirty="0">
              <a:solidFill>
                <a:schemeClr val="tx1"/>
              </a:solidFill>
              <a:latin typeface="Helvetica Courant (Body)y)"/>
            </a:endParaRPr>
          </a:p>
          <a:p>
            <a:r>
              <a:rPr lang="es-ES_tradnl" sz="1200" noProof="0" dirty="0">
                <a:solidFill>
                  <a:schemeClr val="tx1"/>
                </a:solidFill>
                <a:latin typeface="Helvetica Courant (Body)y)"/>
              </a:rPr>
              <a:t>Los estudiantes</a:t>
            </a:r>
            <a:r>
              <a:rPr lang="es-ES_tradnl" sz="1200" baseline="0" noProof="0" dirty="0">
                <a:solidFill>
                  <a:schemeClr val="tx1"/>
                </a:solidFill>
                <a:latin typeface="Helvetica Courant (Body)y)"/>
              </a:rPr>
              <a:t> tienen acceso a incubadoras para los emprendedores que desean crear nuevas empresas.</a:t>
            </a:r>
            <a:r>
              <a:rPr lang="es-ES_tradnl" sz="1200" noProof="0" dirty="0">
                <a:solidFill>
                  <a:schemeClr val="tx1"/>
                </a:solidFill>
                <a:latin typeface="Helvetica Courant (Body)y)"/>
              </a:rPr>
              <a:t> </a:t>
            </a:r>
          </a:p>
          <a:p>
            <a:r>
              <a:rPr lang="es-ES_tradnl" sz="1200" noProof="0" dirty="0">
                <a:solidFill>
                  <a:schemeClr val="tx1"/>
                </a:solidFill>
                <a:latin typeface="Helvetica Courant (Body)y)"/>
              </a:rPr>
              <a:t>Los estudiantes que desean poner</a:t>
            </a:r>
            <a:r>
              <a:rPr lang="es-ES_tradnl" sz="1200" baseline="0" noProof="0" dirty="0">
                <a:solidFill>
                  <a:schemeClr val="tx1"/>
                </a:solidFill>
                <a:latin typeface="Helvetica Courant (Body)y)"/>
              </a:rPr>
              <a:t> en marcha una empresa </a:t>
            </a:r>
            <a:r>
              <a:rPr lang="es-ES_tradnl" sz="1200" noProof="0" dirty="0">
                <a:solidFill>
                  <a:schemeClr val="tx1"/>
                </a:solidFill>
                <a:latin typeface="Helvetica Courant (Body)y)"/>
              </a:rPr>
              <a:t>pueden acceder a los laboratorios y centros de investigación. Las escuelas técnicas e institutos</a:t>
            </a:r>
            <a:r>
              <a:rPr lang="es-ES_tradnl" sz="1200" baseline="0" noProof="0" dirty="0">
                <a:solidFill>
                  <a:schemeClr val="tx1"/>
                </a:solidFill>
                <a:latin typeface="Helvetica Courant (Body)y)"/>
              </a:rPr>
              <a:t> </a:t>
            </a:r>
            <a:r>
              <a:rPr lang="es-ES_tradnl" sz="1200" noProof="0" dirty="0">
                <a:solidFill>
                  <a:schemeClr val="tx1"/>
                </a:solidFill>
                <a:latin typeface="Helvetica Courant (Body)y)"/>
              </a:rPr>
              <a:t>también ofrecen estudios guiados por tutores y </a:t>
            </a:r>
            <a:r>
              <a:rPr lang="es-ES_tradnl" sz="1200" baseline="0" noProof="0" dirty="0">
                <a:solidFill>
                  <a:schemeClr val="tx1"/>
                </a:solidFill>
                <a:latin typeface="Helvetica Courant (Body)y)"/>
              </a:rPr>
              <a:t>orientación. Esto ayuda a los estudiantes a encontrar apoyo financiero e inversionistas. </a:t>
            </a:r>
            <a:endParaRPr lang="es-ES_tradnl" sz="1200" noProof="0" dirty="0">
              <a:solidFill>
                <a:schemeClr val="tx1"/>
              </a:solidFill>
              <a:latin typeface="Helvetica Courant (Body)y)"/>
            </a:endParaRPr>
          </a:p>
          <a:p>
            <a:endParaRPr lang="es-ES_tradnl" sz="1200" noProof="0" dirty="0">
              <a:solidFill>
                <a:schemeClr val="tx1"/>
              </a:solidFill>
              <a:latin typeface="Helvetica Courant (Body)y)"/>
            </a:endParaRPr>
          </a:p>
          <a:p>
            <a:pPr>
              <a:spcBef>
                <a:spcPts val="0"/>
              </a:spcBef>
              <a:defRPr b="1"/>
            </a:pPr>
            <a:r>
              <a:rPr lang="es-ES_tradnl" sz="1200" b="0" noProof="0" dirty="0">
                <a:solidFill>
                  <a:schemeClr val="tx1"/>
                </a:solidFill>
                <a:latin typeface="Helvetica Courant (Body)y)"/>
              </a:rPr>
              <a:t>Aquí podemos encontrar 2 videos</a:t>
            </a:r>
            <a:r>
              <a:rPr lang="es-ES_tradnl" sz="1200" b="0" baseline="0" noProof="0" dirty="0">
                <a:solidFill>
                  <a:schemeClr val="tx1"/>
                </a:solidFill>
                <a:latin typeface="Helvetica Courant (Body)y)"/>
              </a:rPr>
              <a:t> de TAC (centros de acceso a la tecnología)</a:t>
            </a:r>
            <a:endParaRPr lang="es-ES_tradnl" sz="1200" b="0" noProof="0" dirty="0">
              <a:solidFill>
                <a:schemeClr val="tx1"/>
              </a:solidFill>
              <a:latin typeface="Helvetica Courant (Body)y)"/>
            </a:endParaRPr>
          </a:p>
          <a:p>
            <a:r>
              <a:rPr lang="es-ES_tradnl" sz="1200" noProof="0" dirty="0">
                <a:solidFill>
                  <a:schemeClr val="tx1"/>
                </a:solidFill>
                <a:latin typeface="Helvetica Courant (Body)y)"/>
              </a:rPr>
              <a:t>TAC de la Escuela Técnica de Niagara – Centro de Innovación</a:t>
            </a:r>
            <a:r>
              <a:rPr lang="es-ES_tradnl" sz="1200" baseline="0" noProof="0" dirty="0">
                <a:solidFill>
                  <a:schemeClr val="tx1"/>
                </a:solidFill>
                <a:latin typeface="Helvetica Courant (Body)y)"/>
              </a:rPr>
              <a:t> para la Fabricación Avanzada</a:t>
            </a:r>
            <a:r>
              <a:rPr lang="es-ES_tradnl" sz="1200" noProof="0" dirty="0">
                <a:solidFill>
                  <a:schemeClr val="tx1"/>
                </a:solidFill>
                <a:latin typeface="Helvetica Courant (Body)y)"/>
              </a:rPr>
              <a:t>: </a:t>
            </a:r>
            <a:r>
              <a:rPr lang="es-ES_tradnl" sz="1200" u="sng" noProof="0" dirty="0">
                <a:solidFill>
                  <a:schemeClr val="tx1"/>
                </a:solidFill>
                <a:uFill>
                  <a:solidFill>
                    <a:srgbClr val="0000FF"/>
                  </a:solidFill>
                </a:uFill>
                <a:latin typeface="Helvetica Courant (Body)y)"/>
                <a:hlinkClick r:id="rId4"/>
              </a:rPr>
              <a:t>https://www.youtube.com/watch?v=LQlZJQXLyzU&amp;index=7&amp;list=PLHClbBw5rbyPk3X_ijKHvb3iV4kjQqWhE</a:t>
            </a:r>
          </a:p>
          <a:p>
            <a:r>
              <a:rPr lang="es-ES_tradnl" sz="1200" noProof="0" dirty="0">
                <a:solidFill>
                  <a:schemeClr val="tx1"/>
                </a:solidFill>
                <a:latin typeface="Helvetica Courant (Body)y)"/>
              </a:rPr>
              <a:t> </a:t>
            </a:r>
          </a:p>
          <a:p>
            <a:r>
              <a:rPr lang="es-ES_tradnl" sz="1200" noProof="0" dirty="0">
                <a:solidFill>
                  <a:schemeClr val="tx1"/>
                </a:solidFill>
                <a:latin typeface="Helvetica Courant (Body)y)"/>
              </a:rPr>
              <a:t>TAC de la Escuela Técnica de Red River – Centro Aeroespacial y de Fabricación: </a:t>
            </a:r>
            <a:r>
              <a:rPr lang="es-ES_tradnl" sz="1200" u="sng" noProof="0" dirty="0">
                <a:solidFill>
                  <a:schemeClr val="tx1"/>
                </a:solidFill>
                <a:uFill>
                  <a:solidFill>
                    <a:srgbClr val="0000FF"/>
                  </a:solidFill>
                </a:uFill>
                <a:latin typeface="Helvetica Courant (Body)y)"/>
                <a:hlinkClick r:id="rId5"/>
              </a:rPr>
              <a:t>https://www.youtube.com/watch?v=P_XjSoZHtVQ</a:t>
            </a:r>
            <a:endParaRPr lang="es-ES_tradnl" sz="1200" b="1" noProof="0" dirty="0">
              <a:solidFill>
                <a:schemeClr val="tx1"/>
              </a:solidFill>
              <a:latin typeface="Helvetica Courant (Body)y)"/>
            </a:endParaRPr>
          </a:p>
          <a:p>
            <a:pPr>
              <a:spcBef>
                <a:spcPts val="0"/>
              </a:spcBef>
              <a:defRPr b="1"/>
            </a:pPr>
            <a:endParaRPr lang="es-ES_tradnl" sz="1200" b="1" noProof="0" dirty="0">
              <a:solidFill>
                <a:schemeClr val="tx1"/>
              </a:solidFill>
              <a:latin typeface="Helvetica Courant (Body)y)"/>
            </a:endParaRPr>
          </a:p>
          <a:p>
            <a:pPr>
              <a:spcBef>
                <a:spcPts val="0"/>
              </a:spcBef>
              <a:defRPr b="1"/>
            </a:pPr>
            <a:endParaRPr lang="es-ES_tradnl" sz="1200" b="1" noProof="0" dirty="0">
              <a:solidFill>
                <a:schemeClr val="tx1"/>
              </a:solidFill>
              <a:latin typeface="Helvetica Courant (Body)y)"/>
            </a:endParaRPr>
          </a:p>
          <a:p>
            <a:pPr>
              <a:spcBef>
                <a:spcPts val="0"/>
              </a:spcBef>
              <a:defRPr b="1"/>
            </a:pPr>
            <a:r>
              <a:rPr lang="es-ES_tradnl" sz="1200" b="0" noProof="0" dirty="0">
                <a:solidFill>
                  <a:schemeClr val="tx1"/>
                </a:solidFill>
                <a:latin typeface="Helvetica Courant (Body)y)"/>
              </a:rPr>
              <a:t>Aquí podemos encontrar 2 ejemplos de proyectos</a:t>
            </a:r>
            <a:r>
              <a:rPr lang="es-ES_tradnl" sz="1200" b="0" baseline="0" noProof="0" dirty="0">
                <a:solidFill>
                  <a:schemeClr val="tx1"/>
                </a:solidFill>
                <a:latin typeface="Helvetica Courant (Body)y)"/>
              </a:rPr>
              <a:t> de investigación aplicada en escuelas técnicas</a:t>
            </a:r>
            <a:r>
              <a:rPr lang="es-ES_tradnl" sz="1200" b="0" noProof="0" dirty="0">
                <a:solidFill>
                  <a:schemeClr val="tx1"/>
                </a:solidFill>
                <a:latin typeface="Helvetica Courant (Body)y)"/>
              </a:rPr>
              <a:t>: </a:t>
            </a:r>
          </a:p>
          <a:p>
            <a:pPr>
              <a:spcBef>
                <a:spcPts val="0"/>
              </a:spcBef>
              <a:defRPr sz="1600"/>
            </a:pPr>
            <a:endParaRPr lang="es-ES_tradnl" sz="1200" noProof="0" dirty="0">
              <a:solidFill>
                <a:schemeClr val="tx1"/>
              </a:solidFill>
              <a:latin typeface="Helvetica Courant (Body)y)"/>
            </a:endParaRPr>
          </a:p>
          <a:p>
            <a:pPr>
              <a:spcBef>
                <a:spcPts val="0"/>
              </a:spcBef>
            </a:pPr>
            <a:r>
              <a:rPr lang="es-ES_tradnl" sz="1200" noProof="0" dirty="0">
                <a:solidFill>
                  <a:schemeClr val="tx1"/>
                </a:solidFill>
                <a:latin typeface="Helvetica Courant (Body)y)"/>
              </a:rPr>
              <a:t>La Escuela Técnica Comunitaria de Nuevo Brunswick colaboró con el socio industrial LuminUltra</a:t>
            </a:r>
          </a:p>
          <a:p>
            <a:pPr>
              <a:spcBef>
                <a:spcPts val="0"/>
              </a:spcBef>
            </a:pPr>
            <a:r>
              <a:rPr lang="es-ES_tradnl" sz="1200" noProof="0" dirty="0">
                <a:solidFill>
                  <a:schemeClr val="tx1"/>
                </a:solidFill>
                <a:latin typeface="Helvetica Courant (Body)y)"/>
              </a:rPr>
              <a:t>- Desarrolló nuevos conceptos para la producción de etanol y biogás para mejorar la bioenergía</a:t>
            </a:r>
          </a:p>
          <a:p>
            <a:pPr>
              <a:spcBef>
                <a:spcPts val="0"/>
              </a:spcBef>
            </a:pPr>
            <a:endParaRPr lang="es-ES_tradnl" sz="1200" noProof="0" dirty="0">
              <a:solidFill>
                <a:schemeClr val="tx1"/>
              </a:solidFill>
              <a:latin typeface="Helvetica Courant (Body)y)"/>
            </a:endParaRPr>
          </a:p>
          <a:p>
            <a:pPr>
              <a:spcBef>
                <a:spcPts val="0"/>
              </a:spcBef>
            </a:pPr>
            <a:r>
              <a:rPr lang="es-ES_tradnl" sz="1200" noProof="0" dirty="0">
                <a:solidFill>
                  <a:schemeClr val="tx1"/>
                </a:solidFill>
                <a:latin typeface="Helvetica Courant (Body)y)"/>
              </a:rPr>
              <a:t>El Instituto</a:t>
            </a:r>
            <a:r>
              <a:rPr lang="es-ES_tradnl" sz="1200" baseline="0" noProof="0" dirty="0">
                <a:solidFill>
                  <a:schemeClr val="tx1"/>
                </a:solidFill>
                <a:latin typeface="Helvetica Courant (Body)y)"/>
              </a:rPr>
              <a:t> de Energía de la Escuela Técnica</a:t>
            </a:r>
            <a:r>
              <a:rPr lang="es-ES_tradnl" sz="1200" noProof="0" dirty="0">
                <a:solidFill>
                  <a:schemeClr val="tx1"/>
                </a:solidFill>
                <a:latin typeface="Helvetica Courant (Body)y)"/>
              </a:rPr>
              <a:t> Centennial colaboró con REGEN Energy Inc.</a:t>
            </a:r>
          </a:p>
          <a:p>
            <a:pPr>
              <a:spcBef>
                <a:spcPts val="0"/>
              </a:spcBef>
            </a:pPr>
            <a:r>
              <a:rPr lang="es-ES_tradnl" sz="1200" noProof="0" dirty="0">
                <a:solidFill>
                  <a:schemeClr val="tx1"/>
                </a:solidFill>
                <a:latin typeface="Helvetica Courant (Body)y)"/>
              </a:rPr>
              <a:t>- Realización de pruebas con dispositivos para el ahorro de energía, realizadas con el Centro de Excelencia de Ontario para la Autoridad de Energía de Ontario</a:t>
            </a:r>
          </a:p>
          <a:p>
            <a:pPr>
              <a:spcBef>
                <a:spcPts val="0"/>
              </a:spcBef>
            </a:pPr>
            <a:endParaRPr lang="es-ES_tradnl" sz="1200" noProof="0" dirty="0">
              <a:solidFill>
                <a:schemeClr val="tx1"/>
              </a:solidFill>
              <a:latin typeface="Helvetica Courant (Body)y)"/>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s-ES_tradnl" sz="1200" b="1" noProof="0" dirty="0">
                <a:solidFill>
                  <a:schemeClr val="tx1"/>
                </a:solidFill>
                <a:latin typeface="Helvetica Courant (Body)y)"/>
              </a:rPr>
              <a:t>Se puede</a:t>
            </a:r>
            <a:r>
              <a:rPr lang="es-ES_tradnl" sz="1200" b="1" baseline="0" noProof="0" dirty="0">
                <a:solidFill>
                  <a:schemeClr val="tx1"/>
                </a:solidFill>
                <a:latin typeface="Helvetica Courant (Body)y)"/>
              </a:rPr>
              <a:t> encontrar </a:t>
            </a:r>
            <a:r>
              <a:rPr lang="es-ES_tradnl" sz="1200" b="1" noProof="0" dirty="0">
                <a:solidFill>
                  <a:schemeClr val="tx1"/>
                </a:solidFill>
                <a:latin typeface="Helvetica Courant (Body)y)"/>
              </a:rPr>
              <a:t>información adicional sobre la investigación</a:t>
            </a:r>
            <a:r>
              <a:rPr lang="es-ES_tradnl" sz="1200" b="1" baseline="0" noProof="0" dirty="0">
                <a:solidFill>
                  <a:schemeClr val="tx1"/>
                </a:solidFill>
                <a:latin typeface="Helvetica Courant (Body)y)"/>
              </a:rPr>
              <a:t> en los colegios canadienses en</a:t>
            </a:r>
            <a:r>
              <a:rPr lang="es-ES_tradnl" sz="1200" b="1" noProof="0" dirty="0">
                <a:solidFill>
                  <a:schemeClr val="tx1"/>
                </a:solidFill>
                <a:latin typeface="Helvetica Courant (Body)y)"/>
              </a:rPr>
              <a:t>:</a:t>
            </a:r>
            <a:endParaRPr lang="es-ES_tradnl" sz="1200" noProof="0" dirty="0">
              <a:solidFill>
                <a:schemeClr val="tx1"/>
              </a:solidFill>
              <a:latin typeface="Helvetica Courant (Body)y)"/>
            </a:endParaRPr>
          </a:p>
        </p:txBody>
      </p:sp>
    </p:spTree>
    <p:extLst>
      <p:ext uri="{BB962C8B-B14F-4D97-AF65-F5344CB8AC3E}">
        <p14:creationId xmlns:p14="http://schemas.microsoft.com/office/powerpoint/2010/main" val="16059373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s-ES" dirty="0"/>
              <a:t>Interacciones sugeridas: </a:t>
            </a:r>
          </a:p>
          <a:p>
            <a:endParaRPr lang="es-ES" sz="2400" dirty="0">
              <a:solidFill>
                <a:schemeClr val="tx1">
                  <a:lumMod val="75000"/>
                </a:schemeClr>
              </a:solidFill>
            </a:endParaRPr>
          </a:p>
          <a:p>
            <a:r>
              <a:rPr lang="es-ES" sz="2400" dirty="0">
                <a:solidFill>
                  <a:schemeClr val="tx1">
                    <a:lumMod val="75000"/>
                  </a:schemeClr>
                </a:solidFill>
              </a:rPr>
              <a:t>Una formación:</a:t>
            </a:r>
          </a:p>
          <a:p>
            <a:pPr marL="285750" lvl="1" indent="-285750">
              <a:spcBef>
                <a:spcPts val="600"/>
              </a:spcBef>
              <a:buFont typeface="Arial" panose="020B0604020202020204" pitchFamily="34" charset="0"/>
              <a:buChar char="•"/>
            </a:pPr>
            <a:r>
              <a:rPr lang="es-ES" sz="1600" dirty="0">
                <a:solidFill>
                  <a:schemeClr val="tx1">
                    <a:lumMod val="75000"/>
                  </a:schemeClr>
                </a:solidFill>
              </a:rPr>
              <a:t>De reputación mundial</a:t>
            </a:r>
          </a:p>
          <a:p>
            <a:pPr marL="285750" lvl="1" indent="-285750">
              <a:spcBef>
                <a:spcPts val="600"/>
              </a:spcBef>
              <a:buFont typeface="Arial" panose="020B0604020202020204" pitchFamily="34" charset="0"/>
              <a:buChar char="•"/>
            </a:pPr>
            <a:r>
              <a:rPr lang="es-ES" sz="1600" dirty="0">
                <a:solidFill>
                  <a:schemeClr val="tx1">
                    <a:lumMod val="75000"/>
                  </a:schemeClr>
                </a:solidFill>
              </a:rPr>
              <a:t>Reconocida en el mercado de trabajo en Quebec</a:t>
            </a:r>
          </a:p>
          <a:p>
            <a:pPr marL="285750" lvl="1" indent="-285750">
              <a:spcBef>
                <a:spcPts val="600"/>
              </a:spcBef>
              <a:buFont typeface="Arial" panose="020B0604020202020204" pitchFamily="34" charset="0"/>
              <a:buChar char="•"/>
            </a:pPr>
            <a:r>
              <a:rPr lang="es-ES" sz="1600" dirty="0">
                <a:solidFill>
                  <a:schemeClr val="tx1">
                    <a:lumMod val="75000"/>
                  </a:schemeClr>
                </a:solidFill>
              </a:rPr>
              <a:t>De corta duración (1 a 2 años)</a:t>
            </a:r>
          </a:p>
          <a:p>
            <a:pPr marL="285750" lvl="1" indent="-285750">
              <a:spcBef>
                <a:spcPts val="600"/>
              </a:spcBef>
              <a:buFont typeface="Arial" panose="020B0604020202020204" pitchFamily="34" charset="0"/>
              <a:buChar char="•"/>
            </a:pPr>
            <a:r>
              <a:rPr lang="es-ES" sz="1600" dirty="0">
                <a:solidFill>
                  <a:schemeClr val="tx1">
                    <a:lumMod val="75000"/>
                  </a:schemeClr>
                </a:solidFill>
              </a:rPr>
              <a:t>En francés o en inglés</a:t>
            </a:r>
          </a:p>
          <a:p>
            <a:pPr marL="285750" lvl="1" indent="-285750">
              <a:spcBef>
                <a:spcPts val="600"/>
              </a:spcBef>
              <a:buFont typeface="Arial" panose="020B0604020202020204" pitchFamily="34" charset="0"/>
              <a:buChar char="•"/>
            </a:pPr>
            <a:r>
              <a:rPr lang="es-ES" sz="1600" dirty="0">
                <a:solidFill>
                  <a:schemeClr val="tx1">
                    <a:lumMod val="75000"/>
                  </a:schemeClr>
                </a:solidFill>
              </a:rPr>
              <a:t>Basada en la práctica (80 % técnica, 20 % teórica) aplicada a los oficios</a:t>
            </a:r>
          </a:p>
          <a:p>
            <a:pPr marL="285750" lvl="1" indent="-285750">
              <a:spcBef>
                <a:spcPts val="600"/>
              </a:spcBef>
              <a:buFont typeface="Arial" panose="020B0604020202020204" pitchFamily="34" charset="0"/>
              <a:buChar char="•"/>
            </a:pPr>
            <a:r>
              <a:rPr lang="es-ES" sz="1600" dirty="0">
                <a:solidFill>
                  <a:schemeClr val="tx1">
                    <a:lumMod val="75000"/>
                  </a:schemeClr>
                </a:solidFill>
              </a:rPr>
              <a:t>Infraestructuras a la vanguardia de la tecnología</a:t>
            </a:r>
          </a:p>
          <a:p>
            <a:pPr marL="285750" lvl="1" indent="-285750">
              <a:spcBef>
                <a:spcPts val="600"/>
              </a:spcBef>
              <a:buFont typeface="Arial" panose="020B0604020202020204" pitchFamily="34" charset="0"/>
              <a:buChar char="•"/>
            </a:pPr>
            <a:r>
              <a:rPr lang="es-ES" sz="1600" dirty="0">
                <a:solidFill>
                  <a:schemeClr val="tx1">
                    <a:lumMod val="75000"/>
                  </a:schemeClr>
                </a:solidFill>
              </a:rPr>
              <a:t>Acuerdo Quebec-Francia que garantiza la gratuidad de los gastos de matrícula</a:t>
            </a:r>
          </a:p>
          <a:p>
            <a:pPr marL="285750" lvl="1" indent="-285750">
              <a:spcBef>
                <a:spcPts val="600"/>
              </a:spcBef>
              <a:buFont typeface="Arial" panose="020B0604020202020204" pitchFamily="34" charset="0"/>
              <a:buChar char="•"/>
            </a:pPr>
            <a:endParaRPr lang="es-ES" sz="1600" dirty="0">
              <a:solidFill>
                <a:schemeClr val="tx1">
                  <a:lumMod val="75000"/>
                </a:schemeClr>
              </a:solidFill>
            </a:endParaRPr>
          </a:p>
          <a:p>
            <a:pPr marL="0" lvl="1" indent="0">
              <a:spcBef>
                <a:spcPts val="600"/>
              </a:spcBef>
              <a:buFont typeface="Arial" panose="020B0604020202020204" pitchFamily="34" charset="0"/>
              <a:buNone/>
            </a:pPr>
            <a:r>
              <a:rPr lang="es-ES" sz="1600" dirty="0">
                <a:solidFill>
                  <a:schemeClr val="tx1">
                    <a:lumMod val="75000"/>
                  </a:schemeClr>
                </a:solidFill>
              </a:rPr>
              <a:t>La enseñanza está consagrada a la adquisición y al desarrollo de las competencias necesarias para formar a una mano de obra cualificada y capaz de responder a las necesidades de los futuros empleadores desde los primeros días de contratación</a:t>
            </a:r>
          </a:p>
          <a:p>
            <a:pPr marL="0" lvl="1" indent="0">
              <a:spcBef>
                <a:spcPts val="600"/>
              </a:spcBef>
              <a:buFont typeface="Arial" panose="020B0604020202020204" pitchFamily="34" charset="0"/>
              <a:buNone/>
            </a:pPr>
            <a:endParaRPr lang="es-ES" sz="1600" dirty="0">
              <a:solidFill>
                <a:schemeClr val="tx1">
                  <a:lumMod val="75000"/>
                </a:schemeClr>
              </a:solidFill>
            </a:endParaRPr>
          </a:p>
          <a:p>
            <a:endParaRPr lang="es-ES" dirty="0"/>
          </a:p>
        </p:txBody>
      </p:sp>
    </p:spTree>
    <p:extLst>
      <p:ext uri="{BB962C8B-B14F-4D97-AF65-F5344CB8AC3E}">
        <p14:creationId xmlns:p14="http://schemas.microsoft.com/office/powerpoint/2010/main" val="29877847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s-ES" dirty="0"/>
              <a:t>Interacciones sugeridas: </a:t>
            </a:r>
          </a:p>
          <a:p>
            <a:endParaRPr lang="es-ES" dirty="0"/>
          </a:p>
          <a:p>
            <a:r>
              <a:rPr lang="es-ES" sz="1200" b="0" dirty="0">
                <a:solidFill>
                  <a:schemeClr val="tx1">
                    <a:lumMod val="75000"/>
                  </a:schemeClr>
                </a:solidFill>
              </a:rPr>
              <a:t>Ventajas:</a:t>
            </a:r>
          </a:p>
          <a:p>
            <a:pPr marL="285750" indent="-285750">
              <a:spcBef>
                <a:spcPts val="600"/>
              </a:spcBef>
              <a:buFont typeface="Arial" panose="020B0604020202020204" pitchFamily="34" charset="0"/>
              <a:buChar char="•"/>
            </a:pPr>
            <a:r>
              <a:rPr lang="es-ES" sz="1200" dirty="0">
                <a:solidFill>
                  <a:schemeClr val="tx1">
                    <a:lumMod val="75000"/>
                  </a:schemeClr>
                </a:solidFill>
              </a:rPr>
              <a:t>Una experiencia cultural incomparable</a:t>
            </a:r>
          </a:p>
          <a:p>
            <a:pPr marL="285750" indent="-285750">
              <a:spcBef>
                <a:spcPts val="600"/>
              </a:spcBef>
              <a:buFont typeface="Arial" panose="020B0604020202020204" pitchFamily="34" charset="0"/>
              <a:buChar char="•"/>
            </a:pPr>
            <a:r>
              <a:rPr lang="es-ES" sz="1200" dirty="0">
                <a:solidFill>
                  <a:schemeClr val="tx1">
                    <a:lumMod val="75000"/>
                  </a:schemeClr>
                </a:solidFill>
              </a:rPr>
              <a:t>Posibilidad de trabajar durante los estudios* (20 horas semanales) y después de los estudios (permiso tras la graduación)</a:t>
            </a:r>
          </a:p>
          <a:p>
            <a:pPr marL="285750" indent="-285750">
              <a:spcBef>
                <a:spcPts val="600"/>
              </a:spcBef>
              <a:buFont typeface="Arial" panose="020B0604020202020204" pitchFamily="34" charset="0"/>
              <a:buChar char="•"/>
            </a:pPr>
            <a:r>
              <a:rPr lang="es-ES" sz="1200" dirty="0">
                <a:solidFill>
                  <a:schemeClr val="tx1">
                    <a:lumMod val="75000"/>
                  </a:schemeClr>
                </a:solidFill>
              </a:rPr>
              <a:t>Tasa de colocación en un empleo del 70 al 90 % tras la formación</a:t>
            </a:r>
          </a:p>
          <a:p>
            <a:pPr marL="285750" indent="-285750">
              <a:spcBef>
                <a:spcPts val="600"/>
              </a:spcBef>
              <a:buFont typeface="Arial" panose="020B0604020202020204" pitchFamily="34" charset="0"/>
              <a:buChar char="•"/>
            </a:pPr>
            <a:r>
              <a:rPr lang="es-ES" sz="1200" dirty="0">
                <a:solidFill>
                  <a:schemeClr val="tx1">
                    <a:lumMod val="75000"/>
                  </a:schemeClr>
                </a:solidFill>
              </a:rPr>
              <a:t>Inscripciones constantes además de los trimestres de otoño e invierno</a:t>
            </a:r>
          </a:p>
          <a:p>
            <a:pPr marL="285750" indent="-285750">
              <a:spcBef>
                <a:spcPts val="600"/>
              </a:spcBef>
              <a:buFont typeface="Arial" panose="020B0604020202020204" pitchFamily="34" charset="0"/>
              <a:buChar char="•"/>
            </a:pPr>
            <a:r>
              <a:rPr lang="es-ES" sz="1200" dirty="0">
                <a:solidFill>
                  <a:schemeClr val="tx1">
                    <a:lumMod val="75000"/>
                  </a:schemeClr>
                </a:solidFill>
              </a:rPr>
              <a:t>Cursos en franc</a:t>
            </a:r>
            <a:r>
              <a:rPr lang="en-CA" sz="1200" dirty="0">
                <a:solidFill>
                  <a:schemeClr val="tx1">
                    <a:lumMod val="75000"/>
                  </a:schemeClr>
                </a:solidFill>
              </a:rPr>
              <a:t>és</a:t>
            </a:r>
            <a:endParaRPr lang="es-ES" sz="1200" dirty="0">
              <a:solidFill>
                <a:schemeClr val="tx1">
                  <a:lumMod val="75000"/>
                </a:schemeClr>
              </a:solidFill>
            </a:endParaRPr>
          </a:p>
          <a:p>
            <a:pPr marL="285750" indent="-285750">
              <a:spcBef>
                <a:spcPts val="600"/>
              </a:spcBef>
              <a:buFont typeface="Arial" panose="020B0604020202020204" pitchFamily="34" charset="0"/>
              <a:buChar char="•"/>
            </a:pPr>
            <a:r>
              <a:rPr lang="es-ES" sz="1200" dirty="0">
                <a:solidFill>
                  <a:schemeClr val="tx1">
                    <a:lumMod val="75000"/>
                  </a:schemeClr>
                </a:solidFill>
              </a:rPr>
              <a:t>Posibilidad de venir en compañía de los miembros de su familia</a:t>
            </a:r>
          </a:p>
          <a:p>
            <a:pPr marL="285750" indent="-285750">
              <a:spcBef>
                <a:spcPts val="600"/>
              </a:spcBef>
              <a:buFont typeface="Arial" panose="020B0604020202020204" pitchFamily="34" charset="0"/>
              <a:buChar char="•"/>
            </a:pPr>
            <a:r>
              <a:rPr lang="es-ES" sz="1200" dirty="0">
                <a:solidFill>
                  <a:schemeClr val="tx1">
                    <a:lumMod val="75000"/>
                  </a:schemeClr>
                </a:solidFill>
              </a:rPr>
              <a:t>Permiso de trabajo para el/la cónyuge</a:t>
            </a:r>
          </a:p>
          <a:p>
            <a:pPr marL="285750" indent="-285750">
              <a:spcBef>
                <a:spcPts val="600"/>
              </a:spcBef>
              <a:buFont typeface="Arial" panose="020B0604020202020204" pitchFamily="34" charset="0"/>
              <a:buChar char="•"/>
            </a:pPr>
            <a:r>
              <a:rPr lang="es-ES" sz="1200" dirty="0">
                <a:solidFill>
                  <a:schemeClr val="tx1">
                    <a:lumMod val="75000"/>
                  </a:schemeClr>
                </a:solidFill>
              </a:rPr>
              <a:t>Escuela para los hijos</a:t>
            </a:r>
          </a:p>
          <a:p>
            <a:pPr marL="285750" indent="-285750">
              <a:spcBef>
                <a:spcPts val="600"/>
              </a:spcBef>
              <a:buFont typeface="Arial" panose="020B0604020202020204" pitchFamily="34" charset="0"/>
              <a:buChar char="•"/>
            </a:pPr>
            <a:endParaRPr lang="es-ES" sz="1200" dirty="0">
              <a:solidFill>
                <a:schemeClr val="tx1">
                  <a:lumMod val="75000"/>
                </a:schemeClr>
              </a:solidFill>
            </a:endParaRPr>
          </a:p>
          <a:p>
            <a:pPr marL="0" marR="0" indent="0" defTabSz="914400" eaLnBrk="1" fontAlgn="auto" latinLnBrk="0" hangingPunct="1">
              <a:lnSpc>
                <a:spcPct val="100000"/>
              </a:lnSpc>
              <a:spcBef>
                <a:spcPts val="600"/>
              </a:spcBef>
              <a:spcAft>
                <a:spcPts val="0"/>
              </a:spcAft>
              <a:buClrTx/>
              <a:buSzTx/>
              <a:buFont typeface="Arial" panose="020B0604020202020204" pitchFamily="34" charset="0"/>
              <a:buNone/>
              <a:tabLst/>
              <a:defRPr/>
            </a:pPr>
            <a:r>
              <a:rPr lang="es-ES" sz="1200" dirty="0">
                <a:solidFill>
                  <a:schemeClr val="tx1">
                    <a:lumMod val="75000"/>
                  </a:schemeClr>
                </a:solidFill>
              </a:rPr>
              <a:t>*Hasta 40 horas durante las vacaciones</a:t>
            </a:r>
          </a:p>
          <a:p>
            <a:pPr marL="0" indent="0">
              <a:spcBef>
                <a:spcPts val="600"/>
              </a:spcBef>
              <a:buFont typeface="Arial" panose="020B0604020202020204" pitchFamily="34" charset="0"/>
              <a:buNone/>
            </a:pPr>
            <a:endParaRPr lang="es-ES" sz="1200" dirty="0">
              <a:solidFill>
                <a:schemeClr val="tx1">
                  <a:lumMod val="75000"/>
                </a:schemeClr>
              </a:solidFill>
            </a:endParaRPr>
          </a:p>
          <a:p>
            <a:endParaRPr lang="es-ES" dirty="0"/>
          </a:p>
        </p:txBody>
      </p:sp>
    </p:spTree>
    <p:extLst>
      <p:ext uri="{BB962C8B-B14F-4D97-AF65-F5344CB8AC3E}">
        <p14:creationId xmlns:p14="http://schemas.microsoft.com/office/powerpoint/2010/main" val="40885284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 name="Shape 628"/>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629" name="Shape 629"/>
          <p:cNvSpPr>
            <a:spLocks noGrp="1"/>
          </p:cNvSpPr>
          <p:nvPr>
            <p:ph type="body" sz="quarter" idx="1"/>
          </p:nvPr>
        </p:nvSpPr>
        <p:spPr>
          <a:prstGeom prst="rect">
            <a:avLst/>
          </a:prstGeom>
        </p:spPr>
        <p:txBody>
          <a:bodyPr/>
          <a:lstStyle/>
          <a:p>
            <a:pPr>
              <a:spcBef>
                <a:spcPts val="0"/>
              </a:spcBef>
              <a:defRPr b="1"/>
            </a:pPr>
            <a:r>
              <a:rPr lang="es-MX" dirty="0">
                <a:solidFill>
                  <a:schemeClr val="tx1"/>
                </a:solidFill>
                <a:latin typeface="Helvetica Courant (Body)y)"/>
              </a:rPr>
              <a:t>Interacciones sugeridas</a:t>
            </a:r>
            <a:r>
              <a:rPr dirty="0">
                <a:solidFill>
                  <a:schemeClr val="tx1"/>
                </a:solidFill>
                <a:latin typeface="Helvetica Courant (Body)y)"/>
              </a:rPr>
              <a:t>: </a:t>
            </a:r>
          </a:p>
          <a:p>
            <a:pPr>
              <a:spcBef>
                <a:spcPts val="0"/>
              </a:spcBef>
            </a:pPr>
            <a:endParaRPr b="1" dirty="0">
              <a:solidFill>
                <a:schemeClr val="tx1"/>
              </a:solidFill>
              <a:latin typeface="Helvetica Courant (Body)y)"/>
            </a:endParaRPr>
          </a:p>
          <a:p>
            <a:pPr>
              <a:spcBef>
                <a:spcPts val="0"/>
              </a:spcBef>
            </a:pPr>
            <a:r>
              <a:rPr lang="es-MX" dirty="0">
                <a:solidFill>
                  <a:schemeClr val="tx1"/>
                </a:solidFill>
                <a:latin typeface="Helvetica Courant (Body)y)"/>
              </a:rPr>
              <a:t>Piense en un estudiante que obtiene una Licenciatura en Artes (Comunicación o Inglés) y que, luego, obtiene</a:t>
            </a:r>
            <a:r>
              <a:rPr lang="es-MX" baseline="0" dirty="0">
                <a:solidFill>
                  <a:schemeClr val="tx1"/>
                </a:solidFill>
                <a:latin typeface="Helvetica Courant (Body)y)"/>
              </a:rPr>
              <a:t> un certificado de postgrado   en Relaciones Públicas o Periodismo en un instituto de educación superior, junto con prácticas profesionales.</a:t>
            </a:r>
            <a:endParaRPr dirty="0">
              <a:solidFill>
                <a:schemeClr val="tx1"/>
              </a:solidFill>
              <a:latin typeface="Helvetica Courant (Body)y)"/>
            </a:endParaRPr>
          </a:p>
          <a:p>
            <a:pPr>
              <a:spcBef>
                <a:spcPts val="0"/>
              </a:spcBef>
            </a:pPr>
            <a:endParaRPr dirty="0">
              <a:solidFill>
                <a:schemeClr val="tx1"/>
              </a:solidFill>
              <a:latin typeface="Helvetica Courant (Body)y)"/>
            </a:endParaRPr>
          </a:p>
          <a:p>
            <a:pPr>
              <a:spcBef>
                <a:spcPts val="0"/>
              </a:spcBef>
            </a:pPr>
            <a:r>
              <a:rPr lang="es-MX" dirty="0">
                <a:solidFill>
                  <a:schemeClr val="tx1"/>
                </a:solidFill>
                <a:latin typeface="Helvetica Courant (Body)y)"/>
              </a:rPr>
              <a:t>La</a:t>
            </a:r>
            <a:r>
              <a:rPr lang="es-MX" baseline="0" dirty="0">
                <a:solidFill>
                  <a:schemeClr val="tx1"/>
                </a:solidFill>
                <a:latin typeface="Helvetica Courant (Body)y)"/>
              </a:rPr>
              <a:t> combinación proporciona una ventaja excelente y existen muchas posibilidades de combinar los certificados de las diferentes escuelas. </a:t>
            </a:r>
            <a:endParaRPr dirty="0">
              <a:solidFill>
                <a:schemeClr val="tx1"/>
              </a:solidFill>
              <a:latin typeface="Helvetica Courant (Body)y)"/>
            </a:endParaRPr>
          </a:p>
          <a:p>
            <a:pPr>
              <a:spcBef>
                <a:spcPts val="0"/>
              </a:spcBef>
            </a:pPr>
            <a:endParaRPr dirty="0">
              <a:solidFill>
                <a:schemeClr val="tx1"/>
              </a:solidFill>
              <a:latin typeface="Helvetica Courant (Body)y)"/>
            </a:endParaRPr>
          </a:p>
          <a:p>
            <a:pPr>
              <a:spcBef>
                <a:spcPts val="0"/>
              </a:spcBef>
            </a:pPr>
            <a:r>
              <a:rPr lang="es-MX" dirty="0">
                <a:solidFill>
                  <a:schemeClr val="tx1"/>
                </a:solidFill>
                <a:latin typeface="Helvetica Courant (Body)y)"/>
              </a:rPr>
              <a:t>Combinaciones similares existen en ciencias, negocios u</a:t>
            </a:r>
            <a:r>
              <a:rPr lang="es-MX" baseline="0" dirty="0">
                <a:solidFill>
                  <a:schemeClr val="tx1"/>
                </a:solidFill>
                <a:latin typeface="Helvetica Courant (Body)y)"/>
              </a:rPr>
              <a:t> otros programas técnicos, lo cual genera mayores posibilidades de empleo para los estudiantes. </a:t>
            </a:r>
            <a:r>
              <a:rPr dirty="0">
                <a:solidFill>
                  <a:schemeClr val="tx1"/>
                </a:solidFill>
                <a:latin typeface="Helvetica Courant (Body)y)"/>
              </a:rPr>
              <a:t>  </a:t>
            </a:r>
          </a:p>
          <a:p>
            <a:pPr>
              <a:spcBef>
                <a:spcPts val="0"/>
              </a:spcBef>
            </a:pPr>
            <a:endParaRPr dirty="0">
              <a:solidFill>
                <a:schemeClr val="tx1"/>
              </a:solidFill>
              <a:latin typeface="Helvetica Courant (Body)y)"/>
            </a:endParaRPr>
          </a:p>
          <a:p>
            <a:pPr>
              <a:spcBef>
                <a:spcPts val="0"/>
              </a:spcBef>
            </a:pPr>
            <a:r>
              <a:rPr lang="es-MX" dirty="0">
                <a:solidFill>
                  <a:schemeClr val="tx1"/>
                </a:solidFill>
                <a:latin typeface="Helvetica Courant (Body)y)"/>
              </a:rPr>
              <a:t>Algunos</a:t>
            </a:r>
            <a:r>
              <a:rPr lang="es-MX" baseline="0" dirty="0">
                <a:solidFill>
                  <a:schemeClr val="tx1"/>
                </a:solidFill>
                <a:latin typeface="Helvetica Courant (Body)y)"/>
              </a:rPr>
              <a:t> estudiantes pueden incluso cursar una Licenciatura en Artes en un campus pequeño dedicado a las humanidades, donde pueden sobresalir y cosechar logros académicos. </a:t>
            </a:r>
            <a:endParaRPr dirty="0">
              <a:solidFill>
                <a:schemeClr val="tx1"/>
              </a:solidFill>
              <a:latin typeface="Helvetica Courant (Body)y)"/>
            </a:endParaRPr>
          </a:p>
        </p:txBody>
      </p:sp>
    </p:spTree>
    <p:extLst>
      <p:ext uri="{BB962C8B-B14F-4D97-AF65-F5344CB8AC3E}">
        <p14:creationId xmlns:p14="http://schemas.microsoft.com/office/powerpoint/2010/main" val="37943670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 name="Shape 642"/>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643" name="Shape 643"/>
          <p:cNvSpPr>
            <a:spLocks noGrp="1"/>
          </p:cNvSpPr>
          <p:nvPr>
            <p:ph type="body" sz="quarter" idx="1"/>
          </p:nvPr>
        </p:nvSpPr>
        <p:spPr>
          <a:prstGeom prst="rect">
            <a:avLst/>
          </a:prstGeom>
        </p:spPr>
        <p:txBody>
          <a:bodyPr/>
          <a:lstStyle/>
          <a:p>
            <a:r>
              <a:rPr lang="es-ES" sz="1200" b="1" kern="1200" dirty="0">
                <a:solidFill>
                  <a:schemeClr val="tx1"/>
                </a:solidFill>
                <a:effectLst/>
                <a:latin typeface="Helvetica Courant (Body)y)"/>
                <a:ea typeface="+mn-ea"/>
                <a:cs typeface="+mn-cs"/>
              </a:rPr>
              <a:t>Interacciones sugeridas: </a:t>
            </a:r>
            <a:endParaRPr lang="en-CA" sz="1200" kern="1200" dirty="0">
              <a:solidFill>
                <a:schemeClr val="tx1"/>
              </a:solidFill>
              <a:effectLst/>
              <a:latin typeface="Helvetica Courant (Body)y)"/>
              <a:ea typeface="+mn-ea"/>
              <a:cs typeface="+mn-cs"/>
            </a:endParaRPr>
          </a:p>
          <a:p>
            <a:pPr lvl="0"/>
            <a:endParaRPr lang="es-ES" sz="1200" kern="1200" dirty="0">
              <a:solidFill>
                <a:schemeClr val="tx1"/>
              </a:solidFill>
              <a:effectLst/>
              <a:latin typeface="Helvetica Courant (Body)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chemeClr val="tx1"/>
                </a:solidFill>
                <a:latin typeface="Helvetica Courant (Body)y)"/>
              </a:rPr>
              <a:t>En 2019</a:t>
            </a:r>
            <a:r>
              <a:rPr lang="es-ES" sz="1200" kern="0" dirty="0">
                <a:solidFill>
                  <a:srgbClr val="FF0000"/>
                </a:solidFill>
                <a:latin typeface="Helvetica"/>
                <a:ea typeface="+mn-ea"/>
                <a:cs typeface="Helvetica"/>
                <a:sym typeface="Helvetica"/>
              </a:rPr>
              <a:t>, cuatro universidades canadienses figuran entre los 100 mejores programas de negocios y economía según la c</a:t>
            </a:r>
            <a:r>
              <a:rPr lang="es-ES" sz="1200" kern="0" dirty="0">
                <a:solidFill>
                  <a:srgbClr val="FF0000"/>
                </a:solidFill>
                <a:latin typeface="Helvetica"/>
                <a:cs typeface="Helvetica"/>
                <a:sym typeface="Helvetica"/>
              </a:rPr>
              <a:t>lasificación mundial de universidades de la revista </a:t>
            </a:r>
            <a:r>
              <a:rPr lang="es-ES" sz="1200" i="1" kern="0" dirty="0">
                <a:solidFill>
                  <a:srgbClr val="FF0000"/>
                </a:solidFill>
                <a:latin typeface="Helvetica"/>
                <a:cs typeface="Helvetica"/>
                <a:sym typeface="Helvetica"/>
              </a:rPr>
              <a:t>Times</a:t>
            </a:r>
            <a:r>
              <a:rPr lang="es-ES" sz="1200" kern="1200" dirty="0">
                <a:solidFill>
                  <a:schemeClr val="tx1"/>
                </a:solidFill>
                <a:effectLst/>
                <a:latin typeface="Helvetica Courant (Body)y)"/>
                <a:ea typeface="+mn-ea"/>
                <a:cs typeface="+mn-cs"/>
              </a:rPr>
              <a:t>.</a:t>
            </a:r>
            <a:endParaRPr lang="en-CA" sz="1200" kern="1200" dirty="0">
              <a:solidFill>
                <a:schemeClr val="tx1"/>
              </a:solidFill>
              <a:effectLst/>
              <a:latin typeface="Helvetica Courant (Body)y)"/>
              <a:ea typeface="+mn-ea"/>
              <a:cs typeface="+mn-cs"/>
            </a:endParaRPr>
          </a:p>
          <a:p>
            <a:endParaRPr lang="es-AR" sz="1200" b="1" kern="1200" dirty="0">
              <a:solidFill>
                <a:schemeClr val="tx1"/>
              </a:solidFill>
              <a:effectLst/>
              <a:latin typeface="Helvetica Courant (Body)y)"/>
              <a:ea typeface="+mn-ea"/>
              <a:cs typeface="+mn-cs"/>
            </a:endParaRPr>
          </a:p>
          <a:p>
            <a:r>
              <a:rPr lang="es-ES" b="1" dirty="0">
                <a:solidFill>
                  <a:schemeClr val="tx1"/>
                </a:solidFill>
                <a:latin typeface="Helvetica Courant (Body)y)"/>
              </a:rPr>
              <a:t>En 2018, 3 </a:t>
            </a:r>
            <a:r>
              <a:rPr lang="es-ES" sz="1200" b="1" kern="1200" dirty="0">
                <a:solidFill>
                  <a:schemeClr val="tx1"/>
                </a:solidFill>
                <a:effectLst/>
                <a:latin typeface="Helvetica Courant (Body)y)"/>
                <a:ea typeface="+mn-ea"/>
                <a:cs typeface="+mn-cs"/>
              </a:rPr>
              <a:t>escuelas canadienses de administración de empresas estuvieron entre los 100 programas de administración de empresas según la clasificación mundial realizada por la revista </a:t>
            </a:r>
            <a:r>
              <a:rPr lang="es-ES" sz="1200" b="1" i="1" kern="1200" dirty="0">
                <a:solidFill>
                  <a:schemeClr val="tx1"/>
                </a:solidFill>
                <a:effectLst/>
                <a:latin typeface="Helvetica Courant (Body)y)"/>
                <a:ea typeface="+mn-ea"/>
                <a:cs typeface="+mn-cs"/>
              </a:rPr>
              <a:t>Financial Times</a:t>
            </a:r>
            <a:r>
              <a:rPr lang="es-ES" sz="1200" b="1" kern="1200" dirty="0">
                <a:solidFill>
                  <a:schemeClr val="tx1"/>
                </a:solidFill>
                <a:effectLst/>
                <a:latin typeface="Helvetica Courant (Body)y)"/>
                <a:ea typeface="+mn-ea"/>
                <a:cs typeface="+mn-cs"/>
              </a:rPr>
              <a:t> (Reino Unido):</a:t>
            </a:r>
            <a:endParaRPr lang="en-CA" sz="1200" kern="1200" dirty="0">
              <a:solidFill>
                <a:schemeClr val="tx1"/>
              </a:solidFill>
              <a:effectLst/>
              <a:latin typeface="Helvetica Courant (Body)y)"/>
              <a:ea typeface="+mn-ea"/>
              <a:cs typeface="+mn-cs"/>
            </a:endParaRPr>
          </a:p>
          <a:p>
            <a:pPr marL="171450" indent="-171450">
              <a:buFont typeface="Arial" panose="020B0604020202020204" pitchFamily="34" charset="0"/>
              <a:buChar char="•"/>
            </a:pPr>
            <a:r>
              <a:rPr lang="en-CA" sz="1200" b="1" kern="1200" dirty="0">
                <a:solidFill>
                  <a:schemeClr val="tx1"/>
                </a:solidFill>
                <a:effectLst/>
                <a:latin typeface="Helvetica Courant (Body)y)"/>
                <a:ea typeface="+mn-ea"/>
                <a:cs typeface="+mn-cs"/>
              </a:rPr>
              <a:t>Universidad McGill</a:t>
            </a:r>
            <a:r>
              <a:rPr lang="en-CA" sz="1200" b="1" kern="1200" baseline="0" dirty="0">
                <a:solidFill>
                  <a:schemeClr val="tx1"/>
                </a:solidFill>
                <a:effectLst/>
                <a:latin typeface="Helvetica Courant (Body)y)"/>
                <a:ea typeface="+mn-ea"/>
                <a:cs typeface="+mn-cs"/>
              </a:rPr>
              <a:t> (Desautels) – 78</a:t>
            </a:r>
            <a:r>
              <a:rPr lang="en-CA" sz="1200" b="1" kern="1200" baseline="30000" dirty="0">
                <a:solidFill>
                  <a:schemeClr val="tx1"/>
                </a:solidFill>
                <a:effectLst/>
                <a:latin typeface="Helvetica Courant (Body)y)"/>
                <a:ea typeface="+mn-ea"/>
                <a:cs typeface="+mn-cs"/>
              </a:rPr>
              <a:t>o</a:t>
            </a:r>
            <a:r>
              <a:rPr lang="en-CA" sz="1200" b="1" kern="1200" baseline="0" dirty="0">
                <a:solidFill>
                  <a:schemeClr val="tx1"/>
                </a:solidFill>
                <a:effectLst/>
                <a:latin typeface="Helvetica Courant (Body)y)"/>
                <a:ea typeface="+mn-ea"/>
                <a:cs typeface="+mn-cs"/>
              </a:rPr>
              <a:t> lugar</a:t>
            </a:r>
            <a:endParaRPr lang="en-CA" sz="1200" b="1" kern="1200" dirty="0">
              <a:solidFill>
                <a:schemeClr val="tx1"/>
              </a:solidFill>
              <a:effectLst/>
              <a:latin typeface="Helvetica Courant (Body)y)"/>
              <a:ea typeface="+mn-ea"/>
              <a:cs typeface="+mn-cs"/>
            </a:endParaRPr>
          </a:p>
          <a:p>
            <a:pPr marL="171450" indent="-171450">
              <a:buFont typeface="Arial" panose="020B0604020202020204" pitchFamily="34" charset="0"/>
              <a:buChar char="•"/>
            </a:pPr>
            <a:r>
              <a:rPr lang="en-CA" sz="1200" b="1" kern="1200" dirty="0">
                <a:solidFill>
                  <a:schemeClr val="tx1"/>
                </a:solidFill>
                <a:effectLst/>
                <a:latin typeface="Helvetica Courant (Body)y)"/>
                <a:ea typeface="+mn-ea"/>
                <a:cs typeface="+mn-cs"/>
              </a:rPr>
              <a:t>Universidad</a:t>
            </a:r>
            <a:r>
              <a:rPr lang="en-CA" sz="1200" b="1" kern="1200" baseline="0" dirty="0">
                <a:solidFill>
                  <a:schemeClr val="tx1"/>
                </a:solidFill>
                <a:effectLst/>
                <a:latin typeface="Helvetica Courant (Body)y)"/>
                <a:ea typeface="+mn-ea"/>
                <a:cs typeface="+mn-cs"/>
              </a:rPr>
              <a:t> </a:t>
            </a:r>
            <a:r>
              <a:rPr lang="en-CA" sz="1200" b="1" kern="1200" dirty="0">
                <a:solidFill>
                  <a:schemeClr val="tx1"/>
                </a:solidFill>
                <a:effectLst/>
                <a:latin typeface="Helvetica Courant (Body)y)"/>
                <a:ea typeface="+mn-ea"/>
                <a:cs typeface="+mn-cs"/>
              </a:rPr>
              <a:t>de Toronto (Rotman) - 86</a:t>
            </a:r>
            <a:r>
              <a:rPr lang="en-CA" sz="1200" b="1" kern="1200" baseline="30000" dirty="0">
                <a:solidFill>
                  <a:schemeClr val="tx1"/>
                </a:solidFill>
                <a:effectLst/>
                <a:latin typeface="Helvetica Courant (Body)y)"/>
                <a:ea typeface="+mn-ea"/>
                <a:cs typeface="+mn-cs"/>
              </a:rPr>
              <a:t>º </a:t>
            </a:r>
            <a:r>
              <a:rPr lang="en-CA" sz="1200" b="1" kern="1200" dirty="0">
                <a:solidFill>
                  <a:schemeClr val="tx1"/>
                </a:solidFill>
                <a:effectLst/>
                <a:latin typeface="Helvetica Courant (Body)y)"/>
                <a:ea typeface="+mn-ea"/>
                <a:cs typeface="+mn-cs"/>
              </a:rPr>
              <a:t>lugar</a:t>
            </a:r>
            <a:endParaRPr lang="en-CA" sz="1200" kern="1200" dirty="0">
              <a:solidFill>
                <a:schemeClr val="tx1"/>
              </a:solidFill>
              <a:effectLst/>
              <a:latin typeface="Helvetica Courant (Body)y)"/>
              <a:ea typeface="+mn-ea"/>
              <a:cs typeface="+mn-cs"/>
            </a:endParaRPr>
          </a:p>
          <a:p>
            <a:pPr marL="171450" indent="-171450">
              <a:buFont typeface="Arial" panose="020B0604020202020204" pitchFamily="34" charset="0"/>
              <a:buChar char="•"/>
            </a:pPr>
            <a:r>
              <a:rPr lang="en-CA" sz="1200" b="1" kern="1200" dirty="0">
                <a:solidFill>
                  <a:schemeClr val="tx1"/>
                </a:solidFill>
                <a:effectLst/>
                <a:latin typeface="Helvetica Courant (Body)y)"/>
                <a:ea typeface="+mn-ea"/>
                <a:cs typeface="+mn-cs"/>
              </a:rPr>
              <a:t>Western University (Ivey) - 90</a:t>
            </a:r>
            <a:r>
              <a:rPr lang="en-CA" sz="1200" b="1" kern="1200" baseline="30000" dirty="0">
                <a:solidFill>
                  <a:schemeClr val="tx1"/>
                </a:solidFill>
                <a:effectLst/>
                <a:latin typeface="Helvetica Courant (Body)y)"/>
                <a:ea typeface="+mn-ea"/>
                <a:cs typeface="+mn-cs"/>
              </a:rPr>
              <a:t>º</a:t>
            </a:r>
            <a:r>
              <a:rPr lang="en-CA" b="1" dirty="0">
                <a:solidFill>
                  <a:schemeClr val="tx1"/>
                </a:solidFill>
                <a:latin typeface="Helvetica Courant (Body)y)"/>
              </a:rPr>
              <a:t> lugar</a:t>
            </a:r>
            <a:endParaRPr lang="en-CA" sz="1200" kern="1200" dirty="0">
              <a:solidFill>
                <a:schemeClr val="tx1"/>
              </a:solidFill>
              <a:effectLst/>
              <a:latin typeface="Helvetica Courant (Body)y)"/>
              <a:ea typeface="+mn-ea"/>
              <a:cs typeface="+mn-cs"/>
            </a:endParaRPr>
          </a:p>
        </p:txBody>
      </p:sp>
    </p:spTree>
    <p:extLst>
      <p:ext uri="{BB962C8B-B14F-4D97-AF65-F5344CB8AC3E}">
        <p14:creationId xmlns:p14="http://schemas.microsoft.com/office/powerpoint/2010/main" val="12006988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 name="Shape 649"/>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650" name="Shape 650"/>
          <p:cNvSpPr>
            <a:spLocks noGrp="1"/>
          </p:cNvSpPr>
          <p:nvPr>
            <p:ph type="body" sz="quarter" idx="1"/>
          </p:nvPr>
        </p:nvSpPr>
        <p:spPr>
          <a:prstGeom prst="rect">
            <a:avLst/>
          </a:prstGeom>
        </p:spPr>
        <p:txBody>
          <a:bodyPr/>
          <a:lstStyle/>
          <a:p>
            <a:r>
              <a:rPr lang="es-ES" sz="1200" b="1" kern="1200" dirty="0">
                <a:solidFill>
                  <a:schemeClr val="tx1"/>
                </a:solidFill>
                <a:effectLst/>
                <a:latin typeface="Helvetica Courant (Body)y)"/>
                <a:ea typeface="+mn-ea"/>
                <a:cs typeface="+mn-cs"/>
              </a:rPr>
              <a:t>Interacciones sugeridas: </a:t>
            </a:r>
            <a:endParaRPr lang="en-CA" sz="1200" kern="1200" dirty="0">
              <a:solidFill>
                <a:schemeClr val="tx1"/>
              </a:solidFill>
              <a:effectLst/>
              <a:latin typeface="Helvetica Courant (Body)y)"/>
              <a:ea typeface="+mn-ea"/>
              <a:cs typeface="+mn-cs"/>
            </a:endParaRPr>
          </a:p>
          <a:p>
            <a:endParaRPr lang="es-ES" sz="1200" kern="1200" dirty="0">
              <a:solidFill>
                <a:schemeClr val="tx1"/>
              </a:solidFill>
              <a:effectLst/>
              <a:latin typeface="Helvetica Courant (Body)y)"/>
              <a:ea typeface="+mn-ea"/>
              <a:cs typeface="+mn-cs"/>
            </a:endParaRPr>
          </a:p>
          <a:p>
            <a:r>
              <a:rPr lang="es-ES" sz="1200" kern="1200" dirty="0">
                <a:solidFill>
                  <a:schemeClr val="tx1"/>
                </a:solidFill>
                <a:effectLst/>
                <a:latin typeface="Helvetica Courant (Body)y)"/>
                <a:ea typeface="+mn-ea"/>
                <a:cs typeface="+mn-cs"/>
              </a:rPr>
              <a:t>Si le interesan los programas de ingeniería, esta diapositiva es para usted. </a:t>
            </a:r>
            <a:endParaRPr lang="en-CA" sz="1200" kern="1200" dirty="0">
              <a:solidFill>
                <a:schemeClr val="tx1"/>
              </a:solidFill>
              <a:effectLst/>
              <a:latin typeface="Helvetica Courant (Body)y)"/>
              <a:ea typeface="+mn-ea"/>
              <a:cs typeface="+mn-cs"/>
            </a:endParaRPr>
          </a:p>
          <a:p>
            <a:endParaRPr lang="es-ES" sz="1200" kern="1200" dirty="0">
              <a:solidFill>
                <a:schemeClr val="tx1"/>
              </a:solidFill>
              <a:effectLst/>
              <a:latin typeface="Helvetica Courant (Body)y)"/>
              <a:ea typeface="+mn-ea"/>
              <a:cs typeface="+mn-cs"/>
            </a:endParaRPr>
          </a:p>
          <a:p>
            <a:r>
              <a:rPr lang="es-ES" sz="1200" kern="1200" dirty="0">
                <a:solidFill>
                  <a:schemeClr val="tx1"/>
                </a:solidFill>
                <a:effectLst/>
                <a:latin typeface="Helvetica Courant (Body)y)"/>
                <a:ea typeface="+mn-ea"/>
                <a:cs typeface="+mn-cs"/>
              </a:rPr>
              <a:t>Canadá es uno de cinco mayores productores de energía del mundo.</a:t>
            </a:r>
            <a:endParaRPr lang="en-CA" sz="1200" kern="1200" dirty="0">
              <a:solidFill>
                <a:schemeClr val="tx1"/>
              </a:solidFill>
              <a:effectLst/>
              <a:latin typeface="Helvetica Courant (Body)y)"/>
              <a:ea typeface="+mn-ea"/>
              <a:cs typeface="+mn-cs"/>
            </a:endParaRPr>
          </a:p>
          <a:p>
            <a:endParaRPr lang="es-ES" sz="1200" kern="1200" dirty="0">
              <a:solidFill>
                <a:schemeClr val="tx1"/>
              </a:solidFill>
              <a:effectLst/>
              <a:latin typeface="Helvetica Courant (Body)y)"/>
              <a:ea typeface="+mn-ea"/>
              <a:cs typeface="+mn-cs"/>
            </a:endParaRPr>
          </a:p>
          <a:p>
            <a:r>
              <a:rPr lang="es-ES" sz="1200" kern="1200" dirty="0">
                <a:solidFill>
                  <a:schemeClr val="tx1"/>
                </a:solidFill>
                <a:effectLst/>
                <a:latin typeface="Helvetica Courant (Body)y)"/>
                <a:ea typeface="+mn-ea"/>
                <a:cs typeface="+mn-cs"/>
              </a:rPr>
              <a:t>El sector de las TIC de Canadá es uno de los más sólidos del mundo: 30 000 empresas de TIC generan cada año más de 140 mil millones de dólares en ingresos.</a:t>
            </a:r>
            <a:endParaRPr lang="en-CA" sz="1200" kern="1200" dirty="0">
              <a:solidFill>
                <a:schemeClr val="tx1"/>
              </a:solidFill>
              <a:effectLst/>
              <a:latin typeface="Helvetica Courant (Body)y)"/>
              <a:ea typeface="+mn-ea"/>
              <a:cs typeface="+mn-cs"/>
            </a:endParaRPr>
          </a:p>
          <a:p>
            <a:endParaRPr lang="es-ES" sz="1200" b="1" kern="1200" dirty="0">
              <a:solidFill>
                <a:schemeClr val="tx1"/>
              </a:solidFill>
              <a:effectLst/>
              <a:latin typeface="Helvetica Courant (Body)y)"/>
              <a:ea typeface="+mn-ea"/>
              <a:cs typeface="+mn-cs"/>
            </a:endParaRPr>
          </a:p>
          <a:p>
            <a:pPr marL="0" marR="0" indent="0" defTabSz="914400" eaLnBrk="1" fontAlgn="auto" latinLnBrk="0" hangingPunct="1">
              <a:lnSpc>
                <a:spcPct val="100000"/>
              </a:lnSpc>
              <a:spcBef>
                <a:spcPts val="0"/>
              </a:spcBef>
              <a:spcAft>
                <a:spcPts val="0"/>
              </a:spcAft>
              <a:buClrTx/>
              <a:buSzTx/>
              <a:buFontTx/>
              <a:buNone/>
              <a:tabLst/>
              <a:defRPr/>
            </a:pPr>
            <a:r>
              <a:rPr lang="en-CA" dirty="0">
                <a:solidFill>
                  <a:srgbClr val="414141"/>
                </a:solidFill>
                <a:latin typeface="Arial" panose="020B0604020202020204" pitchFamily="34" charset="0"/>
                <a:cs typeface="Arial" panose="020B0604020202020204" pitchFamily="34" charset="0"/>
              </a:rPr>
              <a:t>En 2019, seis universidades canadienses figuran entre las 100 </a:t>
            </a:r>
            <a:r>
              <a:rPr lang="es-MX" sz="1200" kern="0" dirty="0">
                <a:solidFill>
                  <a:srgbClr val="414141"/>
                </a:solidFill>
                <a:latin typeface="Helvetica" panose="020B0604020202020204" pitchFamily="34" charset="0"/>
                <a:cs typeface="Helvetica" panose="020B0604020202020204" pitchFamily="34" charset="0"/>
                <a:sym typeface="Helvetica Courant"/>
              </a:rPr>
              <a:t>mejores </a:t>
            </a:r>
            <a:r>
              <a:rPr lang="es-ES" sz="1200" kern="0" dirty="0">
                <a:solidFill>
                  <a:srgbClr val="414141"/>
                </a:solidFill>
                <a:latin typeface="Helvetica" panose="020B0604020202020204" pitchFamily="34" charset="0"/>
                <a:cs typeface="Helvetica" panose="020B0604020202020204" pitchFamily="34" charset="0"/>
                <a:sym typeface="Helvetica Courant"/>
              </a:rPr>
              <a:t>en el campo de las ciencias de la computación, </a:t>
            </a:r>
            <a:r>
              <a:rPr lang="es-MX" sz="1200" kern="0" dirty="0">
                <a:solidFill>
                  <a:srgbClr val="414141"/>
                </a:solidFill>
                <a:latin typeface="Helvetica" panose="020B0604020202020204" pitchFamily="34" charset="0"/>
                <a:cs typeface="Helvetica" panose="020B0604020202020204" pitchFamily="34" charset="0"/>
                <a:sym typeface="Helvetica Courant"/>
              </a:rPr>
              <a:t>según la clasificación mundial de universidades de la </a:t>
            </a:r>
            <a:r>
              <a:rPr lang="es-MX" sz="1200" kern="0" dirty="0">
                <a:latin typeface="Helvetica"/>
                <a:cs typeface="Helvetica"/>
                <a:sym typeface="Helvetica"/>
              </a:rPr>
              <a:t>revista </a:t>
            </a:r>
            <a:r>
              <a:rPr lang="es-MX" sz="1200" i="1" kern="0" dirty="0">
                <a:latin typeface="Helvetica"/>
                <a:cs typeface="Helvetica"/>
                <a:sym typeface="Helvetica"/>
              </a:rPr>
              <a:t>Times</a:t>
            </a:r>
          </a:p>
          <a:p>
            <a:pPr marL="0" marR="0" indent="0" defTabSz="914400" eaLnBrk="1" fontAlgn="auto" latinLnBrk="0" hangingPunct="1">
              <a:lnSpc>
                <a:spcPct val="100000"/>
              </a:lnSpc>
              <a:spcBef>
                <a:spcPts val="0"/>
              </a:spcBef>
              <a:spcAft>
                <a:spcPts val="0"/>
              </a:spcAft>
              <a:buClrTx/>
              <a:buSzTx/>
              <a:buFontTx/>
              <a:buNone/>
              <a:tabLst/>
              <a:defRPr/>
            </a:pPr>
            <a:r>
              <a:rPr lang="en-CA" dirty="0">
                <a:solidFill>
                  <a:srgbClr val="414141"/>
                </a:solidFill>
                <a:latin typeface="Arial" panose="020B0604020202020204" pitchFamily="34" charset="0"/>
                <a:ea typeface="Calibri"/>
                <a:cs typeface="Arial" panose="020B0604020202020204" pitchFamily="34" charset="0"/>
                <a:sym typeface="Calibri"/>
              </a:rPr>
              <a:t>●</a:t>
            </a:r>
            <a:r>
              <a:rPr lang="en-CA" baseline="0" dirty="0">
                <a:solidFill>
                  <a:srgbClr val="414141"/>
                </a:solidFill>
                <a:latin typeface="Arial" panose="020B0604020202020204" pitchFamily="34" charset="0"/>
                <a:ea typeface="Calibri"/>
                <a:cs typeface="Arial" panose="020B0604020202020204" pitchFamily="34" charset="0"/>
                <a:sym typeface="Calibri"/>
              </a:rPr>
              <a:t> </a:t>
            </a:r>
            <a:r>
              <a:rPr lang="en-CA" dirty="0">
                <a:solidFill>
                  <a:srgbClr val="414141"/>
                </a:solidFill>
                <a:latin typeface="Arial" panose="020B0604020202020204" pitchFamily="34" charset="0"/>
                <a:ea typeface="Calibri"/>
                <a:cs typeface="Arial" panose="020B0604020202020204" pitchFamily="34" charset="0"/>
                <a:sym typeface="Calibri"/>
              </a:rPr>
              <a:t>Universidad de Toronto (18)</a:t>
            </a:r>
          </a:p>
          <a:p>
            <a:pPr marL="0" marR="0" indent="0" defTabSz="914400" eaLnBrk="1" fontAlgn="auto" latinLnBrk="0" hangingPunct="1">
              <a:lnSpc>
                <a:spcPct val="100000"/>
              </a:lnSpc>
              <a:spcBef>
                <a:spcPts val="0"/>
              </a:spcBef>
              <a:spcAft>
                <a:spcPts val="0"/>
              </a:spcAft>
              <a:buClrTx/>
              <a:buSzTx/>
              <a:buFontTx/>
              <a:buNone/>
              <a:tabLst/>
              <a:defRPr/>
            </a:pPr>
            <a:r>
              <a:rPr lang="en-CA" dirty="0">
                <a:solidFill>
                  <a:srgbClr val="414141"/>
                </a:solidFill>
                <a:latin typeface="Arial" panose="020B0604020202020204" pitchFamily="34" charset="0"/>
                <a:ea typeface="Calibri"/>
                <a:cs typeface="Arial" panose="020B0604020202020204" pitchFamily="34" charset="0"/>
                <a:sym typeface="Calibri"/>
              </a:rPr>
              <a:t>●</a:t>
            </a:r>
            <a:r>
              <a:rPr lang="en-CA" baseline="0" dirty="0">
                <a:solidFill>
                  <a:srgbClr val="414141"/>
                </a:solidFill>
                <a:latin typeface="Arial" panose="020B0604020202020204" pitchFamily="34" charset="0"/>
                <a:ea typeface="Calibri"/>
                <a:cs typeface="Arial" panose="020B0604020202020204" pitchFamily="34" charset="0"/>
                <a:sym typeface="Calibri"/>
              </a:rPr>
              <a:t> </a:t>
            </a:r>
            <a:r>
              <a:rPr lang="en-CA" dirty="0">
                <a:solidFill>
                  <a:srgbClr val="414141"/>
                </a:solidFill>
                <a:latin typeface="Arial" panose="020B0604020202020204" pitchFamily="34" charset="0"/>
                <a:ea typeface="Calibri"/>
                <a:cs typeface="Arial" panose="020B0604020202020204" pitchFamily="34" charset="0"/>
                <a:sym typeface="Calibri"/>
              </a:rPr>
              <a:t>Universidad de Montreal (34)</a:t>
            </a:r>
          </a:p>
          <a:p>
            <a:pPr marL="0" marR="0" indent="0" defTabSz="914400" eaLnBrk="1" fontAlgn="auto" latinLnBrk="0" hangingPunct="1">
              <a:lnSpc>
                <a:spcPct val="100000"/>
              </a:lnSpc>
              <a:spcBef>
                <a:spcPts val="0"/>
              </a:spcBef>
              <a:spcAft>
                <a:spcPts val="0"/>
              </a:spcAft>
              <a:buClrTx/>
              <a:buSzTx/>
              <a:buFontTx/>
              <a:buNone/>
              <a:tabLst/>
              <a:defRPr/>
            </a:pPr>
            <a:r>
              <a:rPr lang="en-CA" dirty="0">
                <a:solidFill>
                  <a:srgbClr val="414141"/>
                </a:solidFill>
                <a:latin typeface="Arial" panose="020B0604020202020204" pitchFamily="34" charset="0"/>
                <a:ea typeface="Calibri"/>
                <a:cs typeface="Arial" panose="020B0604020202020204" pitchFamily="34" charset="0"/>
                <a:sym typeface="Calibri"/>
              </a:rPr>
              <a:t>● Universidad de Colombia Británica (35)</a:t>
            </a:r>
          </a:p>
          <a:p>
            <a:pPr marL="0" marR="0" indent="0" defTabSz="914400" eaLnBrk="1" fontAlgn="auto" latinLnBrk="0" hangingPunct="1">
              <a:lnSpc>
                <a:spcPct val="100000"/>
              </a:lnSpc>
              <a:spcBef>
                <a:spcPts val="0"/>
              </a:spcBef>
              <a:spcAft>
                <a:spcPts val="0"/>
              </a:spcAft>
              <a:buClrTx/>
              <a:buSzTx/>
              <a:buFontTx/>
              <a:buNone/>
              <a:tabLst/>
              <a:defRPr/>
            </a:pPr>
            <a:r>
              <a:rPr lang="en-CA" dirty="0">
                <a:solidFill>
                  <a:srgbClr val="414141"/>
                </a:solidFill>
                <a:latin typeface="Arial" panose="020B0604020202020204" pitchFamily="34" charset="0"/>
                <a:ea typeface="Calibri"/>
                <a:cs typeface="Arial" panose="020B0604020202020204" pitchFamily="34" charset="0"/>
                <a:sym typeface="Calibri"/>
              </a:rPr>
              <a:t>● Universidad de Waterloo (41)</a:t>
            </a:r>
          </a:p>
          <a:p>
            <a:pPr marL="0" marR="0" indent="0" defTabSz="914400" eaLnBrk="1" fontAlgn="auto" latinLnBrk="0" hangingPunct="1">
              <a:lnSpc>
                <a:spcPct val="100000"/>
              </a:lnSpc>
              <a:spcBef>
                <a:spcPts val="0"/>
              </a:spcBef>
              <a:spcAft>
                <a:spcPts val="0"/>
              </a:spcAft>
              <a:buClrTx/>
              <a:buSzTx/>
              <a:buFontTx/>
              <a:buNone/>
              <a:tabLst/>
              <a:defRPr/>
            </a:pPr>
            <a:r>
              <a:rPr lang="en-CA" dirty="0">
                <a:solidFill>
                  <a:srgbClr val="414141"/>
                </a:solidFill>
                <a:latin typeface="Arial" panose="020B0604020202020204" pitchFamily="34" charset="0"/>
                <a:ea typeface="Calibri"/>
                <a:cs typeface="Arial" panose="020B0604020202020204" pitchFamily="34" charset="0"/>
                <a:sym typeface="Calibri"/>
              </a:rPr>
              <a:t>● Universidad McGill (79)</a:t>
            </a:r>
          </a:p>
          <a:p>
            <a:pPr marL="0" marR="0" indent="0" defTabSz="914400" eaLnBrk="1" fontAlgn="auto" latinLnBrk="0" hangingPunct="1">
              <a:lnSpc>
                <a:spcPct val="100000"/>
              </a:lnSpc>
              <a:spcBef>
                <a:spcPts val="0"/>
              </a:spcBef>
              <a:spcAft>
                <a:spcPts val="0"/>
              </a:spcAft>
              <a:buClrTx/>
              <a:buSzTx/>
              <a:buFontTx/>
              <a:buNone/>
              <a:tabLst/>
              <a:defRPr/>
            </a:pPr>
            <a:r>
              <a:rPr lang="en-CA" dirty="0">
                <a:solidFill>
                  <a:srgbClr val="414141"/>
                </a:solidFill>
                <a:latin typeface="Arial" panose="020B0604020202020204" pitchFamily="34" charset="0"/>
                <a:ea typeface="Calibri"/>
                <a:cs typeface="Arial" panose="020B0604020202020204" pitchFamily="34" charset="0"/>
                <a:sym typeface="Calibri"/>
              </a:rPr>
              <a:t>● Universidad de Alberta (98)</a:t>
            </a:r>
          </a:p>
          <a:p>
            <a:pPr>
              <a:spcBef>
                <a:spcPts val="0"/>
              </a:spcBef>
            </a:pPr>
            <a:endParaRPr lang="en-CA" b="0" dirty="0">
              <a:solidFill>
                <a:schemeClr val="tx1"/>
              </a:solidFill>
            </a:endParaRPr>
          </a:p>
          <a:p>
            <a:pPr marL="0" indent="0" defTabSz="896111" hangingPunct="0">
              <a:lnSpc>
                <a:spcPct val="110000"/>
              </a:lnSpc>
              <a:spcBef>
                <a:spcPts val="1200"/>
              </a:spcBef>
              <a:buSzPct val="100000"/>
              <a:buFont typeface="Arial"/>
              <a:buNone/>
              <a:defRPr sz="1600">
                <a:solidFill>
                  <a:srgbClr val="414141"/>
                </a:solidFill>
              </a:defRPr>
            </a:pPr>
            <a:r>
              <a:rPr lang="es-ES" sz="1200" kern="0" dirty="0">
                <a:solidFill>
                  <a:srgbClr val="FF0000"/>
                </a:solidFill>
                <a:latin typeface="Helvetica" panose="020B0604020202020204" pitchFamily="34" charset="0"/>
                <a:cs typeface="Helvetica" panose="020B0604020202020204" pitchFamily="34" charset="0"/>
                <a:sym typeface="Helvetica Courant"/>
              </a:rPr>
              <a:t>En 2019, tres universidades canadienses se encuentran entre las 100 mejores del mundo en el campo de la ingeniería y la tecnología, </a:t>
            </a:r>
            <a:r>
              <a:rPr lang="es-ES" sz="1200" kern="0" dirty="0">
                <a:solidFill>
                  <a:srgbClr val="414141"/>
                </a:solidFill>
                <a:latin typeface="Helvetica"/>
                <a:cs typeface="Helvetica"/>
                <a:sym typeface="Helvetica"/>
              </a:rPr>
              <a:t>según la cl</a:t>
            </a:r>
            <a:r>
              <a:rPr lang="es-ES" sz="1200" kern="0" dirty="0">
                <a:latin typeface="Helvetica"/>
                <a:cs typeface="Helvetica"/>
                <a:sym typeface="Helvetica"/>
              </a:rPr>
              <a:t>asificación mundial de universidades de la revista </a:t>
            </a:r>
            <a:r>
              <a:rPr lang="es-ES" sz="1200" i="1" kern="0" dirty="0">
                <a:latin typeface="Helvetica"/>
                <a:cs typeface="Helvetica"/>
                <a:sym typeface="Helvetica"/>
              </a:rPr>
              <a:t>Times </a:t>
            </a:r>
            <a:endParaRPr lang="es-ES" sz="1200" i="1" kern="0" dirty="0">
              <a:solidFill>
                <a:srgbClr val="FF0000"/>
              </a:solidFill>
              <a:latin typeface="Helvetica" panose="020B0604020202020204" pitchFamily="34" charset="0"/>
              <a:cs typeface="Helvetica" panose="020B0604020202020204" pitchFamily="34" charset="0"/>
              <a:sym typeface="Helvetica Courant"/>
            </a:endParaRPr>
          </a:p>
          <a:p>
            <a:pPr lvl="0"/>
            <a:r>
              <a:rPr lang="en-CA" dirty="0">
                <a:solidFill>
                  <a:srgbClr val="414141"/>
                </a:solidFill>
                <a:latin typeface="Arial" panose="020B0604020202020204" pitchFamily="34" charset="0"/>
                <a:ea typeface="Calibri"/>
                <a:cs typeface="Arial" panose="020B0604020202020204" pitchFamily="34" charset="0"/>
                <a:sym typeface="Calibri"/>
              </a:rPr>
              <a:t>● </a:t>
            </a:r>
            <a:r>
              <a:rPr lang="en-CA" sz="1200" dirty="0">
                <a:effectLst/>
                <a:latin typeface="+mn-lt"/>
                <a:ea typeface="+mn-ea"/>
                <a:cs typeface="+mn-cs"/>
                <a:sym typeface="Helvetica Courant"/>
              </a:rPr>
              <a:t>Universidad de Toronto (31)</a:t>
            </a:r>
          </a:p>
          <a:p>
            <a:pPr lvl="0"/>
            <a:r>
              <a:rPr lang="en-CA" dirty="0">
                <a:solidFill>
                  <a:srgbClr val="414141"/>
                </a:solidFill>
                <a:latin typeface="Arial" panose="020B0604020202020204" pitchFamily="34" charset="0"/>
                <a:ea typeface="Calibri"/>
                <a:cs typeface="Arial" panose="020B0604020202020204" pitchFamily="34" charset="0"/>
                <a:sym typeface="Calibri"/>
              </a:rPr>
              <a:t>● Universidad</a:t>
            </a:r>
            <a:r>
              <a:rPr lang="en-CA" baseline="0" dirty="0">
                <a:solidFill>
                  <a:srgbClr val="414141"/>
                </a:solidFill>
                <a:latin typeface="Arial" panose="020B0604020202020204" pitchFamily="34" charset="0"/>
                <a:ea typeface="Calibri"/>
                <a:cs typeface="Arial" panose="020B0604020202020204" pitchFamily="34" charset="0"/>
                <a:sym typeface="Calibri"/>
              </a:rPr>
              <a:t> </a:t>
            </a:r>
            <a:r>
              <a:rPr lang="en-CA" sz="1200" dirty="0">
                <a:effectLst/>
                <a:latin typeface="+mn-lt"/>
                <a:ea typeface="+mn-ea"/>
                <a:cs typeface="+mn-cs"/>
                <a:sym typeface="Helvetica Courant"/>
              </a:rPr>
              <a:t>McGill (55)</a:t>
            </a:r>
          </a:p>
          <a:p>
            <a:pPr lvl="0"/>
            <a:r>
              <a:rPr lang="en-CA" dirty="0">
                <a:solidFill>
                  <a:srgbClr val="414141"/>
                </a:solidFill>
                <a:latin typeface="Arial" panose="020B0604020202020204" pitchFamily="34" charset="0"/>
                <a:ea typeface="Calibri"/>
                <a:cs typeface="Arial" panose="020B0604020202020204" pitchFamily="34" charset="0"/>
                <a:sym typeface="Calibri"/>
              </a:rPr>
              <a:t>● </a:t>
            </a:r>
            <a:r>
              <a:rPr lang="en-CA" sz="1200" dirty="0">
                <a:effectLst/>
                <a:latin typeface="+mn-lt"/>
                <a:ea typeface="+mn-ea"/>
                <a:cs typeface="+mn-cs"/>
                <a:sym typeface="Helvetica Courant"/>
              </a:rPr>
              <a:t>Universidad de </a:t>
            </a:r>
            <a:r>
              <a:rPr lang="en-CA" dirty="0">
                <a:solidFill>
                  <a:srgbClr val="414141"/>
                </a:solidFill>
                <a:latin typeface="Arial" panose="020B0604020202020204" pitchFamily="34" charset="0"/>
                <a:ea typeface="Calibri"/>
                <a:cs typeface="Arial" panose="020B0604020202020204" pitchFamily="34" charset="0"/>
                <a:sym typeface="Calibri"/>
              </a:rPr>
              <a:t>Colombia Británica </a:t>
            </a:r>
            <a:r>
              <a:rPr lang="en-CA" sz="1200" dirty="0">
                <a:effectLst/>
                <a:latin typeface="+mn-lt"/>
                <a:ea typeface="+mn-ea"/>
                <a:cs typeface="+mn-cs"/>
                <a:sym typeface="Helvetica Courant"/>
              </a:rPr>
              <a:t>(65)</a:t>
            </a:r>
          </a:p>
          <a:p>
            <a:pPr>
              <a:spcBef>
                <a:spcPts val="0"/>
              </a:spcBef>
            </a:pPr>
            <a:endParaRPr lang="en-CA" b="0" dirty="0">
              <a:solidFill>
                <a:schemeClr val="tx1"/>
              </a:solidFill>
            </a:endParaRPr>
          </a:p>
        </p:txBody>
      </p:sp>
    </p:spTree>
    <p:extLst>
      <p:ext uri="{BB962C8B-B14F-4D97-AF65-F5344CB8AC3E}">
        <p14:creationId xmlns:p14="http://schemas.microsoft.com/office/powerpoint/2010/main" val="3168544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308" name="Shape 308"/>
          <p:cNvSpPr>
            <a:spLocks noGrp="1"/>
          </p:cNvSpPr>
          <p:nvPr>
            <p:ph type="body" sz="quarter" idx="1"/>
          </p:nvPr>
        </p:nvSpPr>
        <p:spPr>
          <a:prstGeom prst="rect">
            <a:avLst/>
          </a:prstGeom>
        </p:spPr>
        <p:txBody>
          <a:bodyPr/>
          <a:lstStyle/>
          <a:p>
            <a:pPr>
              <a:spcBef>
                <a:spcPts val="0"/>
              </a:spcBef>
              <a:defRPr b="1"/>
            </a:pPr>
            <a:r>
              <a:rPr lang="es-MX" dirty="0">
                <a:solidFill>
                  <a:schemeClr val="tx1"/>
                </a:solidFill>
                <a:latin typeface="Helvetica Courant (Body)"/>
              </a:rPr>
              <a:t>Interacciones sugeridas</a:t>
            </a:r>
            <a:r>
              <a:rPr dirty="0">
                <a:solidFill>
                  <a:schemeClr val="tx1"/>
                </a:solidFill>
                <a:latin typeface="Helvetica Courant (Body)"/>
              </a:rPr>
              <a:t>: </a:t>
            </a:r>
          </a:p>
          <a:p>
            <a:pPr>
              <a:spcBef>
                <a:spcPts val="0"/>
              </a:spcBef>
              <a:defRPr b="1"/>
            </a:pPr>
            <a:endParaRPr dirty="0">
              <a:solidFill>
                <a:schemeClr val="tx1"/>
              </a:solidFill>
              <a:latin typeface="Helvetica Courant (Body)"/>
            </a:endParaRPr>
          </a:p>
          <a:p>
            <a:pPr>
              <a:spcBef>
                <a:spcPts val="0"/>
              </a:spcBef>
              <a:defRPr b="1"/>
            </a:pPr>
            <a:r>
              <a:rPr lang="es-MX" dirty="0">
                <a:solidFill>
                  <a:schemeClr val="tx1"/>
                </a:solidFill>
                <a:latin typeface="Helvetica Courant (Body)"/>
              </a:rPr>
              <a:t>Veamos algo de geografía: Canadá es el segundo país más grande del mundo (por </a:t>
            </a:r>
            <a:r>
              <a:rPr lang="es-MX" baseline="0" dirty="0">
                <a:solidFill>
                  <a:schemeClr val="tx1"/>
                </a:solidFill>
                <a:latin typeface="Helvetica Courant (Body)"/>
              </a:rPr>
              <a:t>su superficie)</a:t>
            </a:r>
            <a:endParaRPr dirty="0">
              <a:solidFill>
                <a:schemeClr val="tx1"/>
              </a:solidFill>
              <a:latin typeface="Helvetica Courant (Body)"/>
            </a:endParaRPr>
          </a:p>
          <a:p>
            <a:pPr>
              <a:spcBef>
                <a:spcPts val="0"/>
              </a:spcBef>
            </a:pPr>
            <a:r>
              <a:rPr lang="es-MX" b="0" dirty="0">
                <a:solidFill>
                  <a:schemeClr val="tx1"/>
                </a:solidFill>
                <a:latin typeface="Helvetica Courant (Body)"/>
              </a:rPr>
              <a:t>¿Alguien sabe cuáles</a:t>
            </a:r>
            <a:r>
              <a:rPr lang="es-MX" b="0" baseline="0" dirty="0">
                <a:solidFill>
                  <a:schemeClr val="tx1"/>
                </a:solidFill>
                <a:latin typeface="Helvetica Courant (Body)"/>
              </a:rPr>
              <a:t> son los 5 países más grandes? Rusia, Canadá, China, Estados Unidos y Brasil.</a:t>
            </a:r>
            <a:endParaRPr b="0" dirty="0">
              <a:solidFill>
                <a:schemeClr val="tx1"/>
              </a:solidFill>
              <a:latin typeface="Helvetica Courant (Body)"/>
            </a:endParaRPr>
          </a:p>
          <a:p>
            <a:pPr>
              <a:spcBef>
                <a:spcPts val="0"/>
              </a:spcBef>
              <a:defRPr b="1"/>
            </a:pPr>
            <a:endParaRPr b="1" dirty="0">
              <a:solidFill>
                <a:schemeClr val="tx1"/>
              </a:solidFill>
              <a:latin typeface="Helvetica Courant (Body)"/>
            </a:endParaRPr>
          </a:p>
          <a:p>
            <a:pPr>
              <a:spcBef>
                <a:spcPts val="0"/>
              </a:spcBef>
            </a:pPr>
            <a:r>
              <a:rPr lang="es-MX" dirty="0">
                <a:solidFill>
                  <a:schemeClr val="tx1"/>
                </a:solidFill>
                <a:latin typeface="Helvetica Courant (Body)"/>
              </a:rPr>
              <a:t>La superficie terrestre de Canadá abarca aproximadamente 10 millones de kilómetros</a:t>
            </a:r>
            <a:r>
              <a:rPr lang="es-MX" baseline="0" dirty="0">
                <a:solidFill>
                  <a:schemeClr val="tx1"/>
                </a:solidFill>
                <a:latin typeface="Helvetica Courant (Body)"/>
              </a:rPr>
              <a:t> cuadrados y contiene más de 40 parques nacionales. En Canadá hay montañas, volcanes, praderas, tundras árticas, océanos, ríos, lagos, glaciares, bosques pluviales, islas, viñedos, valles, quebradas, acantilados y tierras de pastoreo. (Fuente actualizada: </a:t>
            </a:r>
            <a:r>
              <a:rPr lang="es-MX" dirty="0">
                <a:solidFill>
                  <a:schemeClr val="tx1"/>
                </a:solidFill>
                <a:latin typeface="Helvetica Courant (Body)"/>
              </a:rPr>
              <a:t>https://www.cia.gov/library/publications/the-world-factbook/geos/ca.html)</a:t>
            </a:r>
            <a:endParaRPr dirty="0">
              <a:solidFill>
                <a:schemeClr val="tx1"/>
              </a:solidFill>
              <a:latin typeface="Helvetica Courant (Body)"/>
            </a:endParaRPr>
          </a:p>
          <a:p>
            <a:pPr>
              <a:spcBef>
                <a:spcPts val="0"/>
              </a:spcBef>
              <a:defRPr b="1"/>
            </a:pPr>
            <a:endParaRPr dirty="0">
              <a:solidFill>
                <a:schemeClr val="tx1"/>
              </a:solidFill>
              <a:latin typeface="Helvetica Courant (Body)"/>
            </a:endParaRPr>
          </a:p>
          <a:p>
            <a:pPr>
              <a:spcBef>
                <a:spcPts val="0"/>
              </a:spcBef>
              <a:defRPr b="1"/>
            </a:pPr>
            <a:r>
              <a:rPr lang="es-MX" baseline="0" dirty="0">
                <a:solidFill>
                  <a:schemeClr val="tx1"/>
                </a:solidFill>
                <a:latin typeface="Helvetica Courant (Body)"/>
              </a:rPr>
              <a:t>Canadá tiene una población de 36,3 millones de personas que viven en  diez provincias y tres territorios</a:t>
            </a:r>
            <a:endParaRPr dirty="0">
              <a:solidFill>
                <a:schemeClr val="tx1"/>
              </a:solidFill>
              <a:latin typeface="Helvetica Courant (Body)"/>
            </a:endParaRPr>
          </a:p>
          <a:p>
            <a:pPr>
              <a:spcBef>
                <a:spcPts val="0"/>
              </a:spcBef>
            </a:pPr>
            <a:r>
              <a:rPr lang="es-MX" dirty="0">
                <a:solidFill>
                  <a:schemeClr val="tx1"/>
                </a:solidFill>
                <a:latin typeface="Helvetica Courant (Body)"/>
              </a:rPr>
              <a:t>Es una población muy</a:t>
            </a:r>
            <a:r>
              <a:rPr lang="es-MX" baseline="0" dirty="0">
                <a:solidFill>
                  <a:schemeClr val="tx1"/>
                </a:solidFill>
                <a:latin typeface="Helvetica Courant (Body)"/>
              </a:rPr>
              <a:t> pequeña en comparación con la población de los otros 4 países más grandes del mundo.</a:t>
            </a:r>
            <a:r>
              <a:rPr dirty="0">
                <a:solidFill>
                  <a:schemeClr val="tx1"/>
                </a:solidFill>
                <a:latin typeface="Helvetica Courant (Body)"/>
              </a:rPr>
              <a:t> </a:t>
            </a:r>
            <a:endParaRPr b="1" dirty="0">
              <a:solidFill>
                <a:schemeClr val="tx1"/>
              </a:solidFill>
              <a:latin typeface="Helvetica Courant (Body)"/>
            </a:endParaRPr>
          </a:p>
          <a:p>
            <a:pPr>
              <a:spcBef>
                <a:spcPts val="0"/>
              </a:spcBef>
            </a:pPr>
            <a:r>
              <a:rPr lang="es-MX" dirty="0">
                <a:solidFill>
                  <a:schemeClr val="tx1"/>
                </a:solidFill>
                <a:latin typeface="Helvetica Courant (Body)"/>
              </a:rPr>
              <a:t>Rusia</a:t>
            </a:r>
            <a:r>
              <a:rPr dirty="0">
                <a:solidFill>
                  <a:schemeClr val="tx1"/>
                </a:solidFill>
                <a:latin typeface="Helvetica Courant (Body)"/>
              </a:rPr>
              <a:t>: 14</a:t>
            </a:r>
            <a:r>
              <a:rPr lang="en-CA" dirty="0">
                <a:solidFill>
                  <a:schemeClr val="tx1"/>
                </a:solidFill>
                <a:latin typeface="Helvetica Courant (Body)"/>
              </a:rPr>
              <a:t>4,3 millones</a:t>
            </a:r>
            <a:endParaRPr dirty="0">
              <a:solidFill>
                <a:schemeClr val="tx1"/>
              </a:solidFill>
              <a:latin typeface="Helvetica Courant (Body)"/>
            </a:endParaRPr>
          </a:p>
          <a:p>
            <a:pPr>
              <a:spcBef>
                <a:spcPts val="0"/>
              </a:spcBef>
            </a:pPr>
            <a:r>
              <a:rPr dirty="0">
                <a:solidFill>
                  <a:schemeClr val="tx1"/>
                </a:solidFill>
                <a:latin typeface="Helvetica Courant (Body)"/>
              </a:rPr>
              <a:t>China: 1</a:t>
            </a:r>
            <a:r>
              <a:rPr lang="en-CA" baseline="0" dirty="0">
                <a:solidFill>
                  <a:schemeClr val="tx1"/>
                </a:solidFill>
                <a:latin typeface="Helvetica Courant (Body)"/>
              </a:rPr>
              <a:t>,379 billones</a:t>
            </a:r>
            <a:endParaRPr dirty="0">
              <a:solidFill>
                <a:schemeClr val="tx1"/>
              </a:solidFill>
              <a:latin typeface="Helvetica Courant (Body)"/>
            </a:endParaRPr>
          </a:p>
          <a:p>
            <a:pPr>
              <a:spcBef>
                <a:spcPts val="0"/>
              </a:spcBef>
            </a:pPr>
            <a:r>
              <a:rPr lang="es-MX" dirty="0">
                <a:solidFill>
                  <a:schemeClr val="tx1"/>
                </a:solidFill>
                <a:latin typeface="Helvetica Courant (Body)"/>
              </a:rPr>
              <a:t>Estados Unidos</a:t>
            </a:r>
            <a:r>
              <a:rPr dirty="0">
                <a:solidFill>
                  <a:schemeClr val="tx1"/>
                </a:solidFill>
                <a:latin typeface="Helvetica Courant (Body)"/>
              </a:rPr>
              <a:t>: </a:t>
            </a:r>
            <a:r>
              <a:rPr lang="en-CA" dirty="0">
                <a:solidFill>
                  <a:schemeClr val="tx1"/>
                </a:solidFill>
                <a:latin typeface="Helvetica Courant (Body)"/>
              </a:rPr>
              <a:t>325,7 millones</a:t>
            </a:r>
            <a:endParaRPr dirty="0">
              <a:solidFill>
                <a:schemeClr val="tx1"/>
              </a:solidFill>
              <a:latin typeface="Helvetica Courant (Body)"/>
            </a:endParaRPr>
          </a:p>
          <a:p>
            <a:pPr>
              <a:spcBef>
                <a:spcPts val="0"/>
              </a:spcBef>
            </a:pPr>
            <a:r>
              <a:rPr lang="es-MX" dirty="0">
                <a:solidFill>
                  <a:schemeClr val="tx1"/>
                </a:solidFill>
                <a:latin typeface="Helvetica Courant (Body)"/>
              </a:rPr>
              <a:t>Brasil</a:t>
            </a:r>
            <a:r>
              <a:rPr dirty="0">
                <a:solidFill>
                  <a:schemeClr val="tx1"/>
                </a:solidFill>
                <a:latin typeface="Helvetica Courant (Body)"/>
              </a:rPr>
              <a:t>: 20</a:t>
            </a:r>
            <a:r>
              <a:rPr lang="en-CA" dirty="0">
                <a:solidFill>
                  <a:schemeClr val="tx1"/>
                </a:solidFill>
                <a:latin typeface="Helvetica Courant (Body)"/>
              </a:rPr>
              <a:t>7,7</a:t>
            </a:r>
            <a:r>
              <a:rPr lang="en-CA" baseline="0" dirty="0">
                <a:solidFill>
                  <a:schemeClr val="tx1"/>
                </a:solidFill>
                <a:latin typeface="Helvetica Courant (Body)"/>
              </a:rPr>
              <a:t> millones</a:t>
            </a:r>
            <a:endParaRPr dirty="0">
              <a:solidFill>
                <a:schemeClr val="tx1"/>
              </a:solidFill>
              <a:latin typeface="Helvetica Courant (Body)"/>
            </a:endParaRPr>
          </a:p>
          <a:p>
            <a:pPr>
              <a:spcBef>
                <a:spcPts val="0"/>
              </a:spcBef>
            </a:pPr>
            <a:r>
              <a:rPr dirty="0">
                <a:solidFill>
                  <a:schemeClr val="tx1"/>
                </a:solidFill>
                <a:latin typeface="Helvetica Courant (Body)"/>
              </a:rPr>
              <a:t>(</a:t>
            </a:r>
            <a:r>
              <a:rPr lang="es-ES_tradnl" noProof="0" dirty="0">
                <a:solidFill>
                  <a:schemeClr val="tx1"/>
                </a:solidFill>
                <a:latin typeface="Helvetica Courant (Body)"/>
              </a:rPr>
              <a:t>Las fuentes incluyen: </a:t>
            </a:r>
            <a:r>
              <a:rPr lang="es-ES_tradnl" sz="1200" b="0" i="0" u="none" strike="noStrike" noProof="0" dirty="0">
                <a:solidFill>
                  <a:schemeClr val="tx1"/>
                </a:solidFill>
                <a:effectLst/>
                <a:latin typeface="Helvetica Courant (Body)"/>
                <a:ea typeface="+mn-ea"/>
                <a:cs typeface="+mn-cs"/>
                <a:sym typeface="Helvetica Courant"/>
                <a:hlinkClick r:id="rId3"/>
              </a:rPr>
              <a:t>Banco Mundial</a:t>
            </a:r>
            <a:r>
              <a:rPr lang="es-ES_tradnl" sz="1200" b="0" i="0" noProof="0" dirty="0">
                <a:solidFill>
                  <a:schemeClr val="tx1"/>
                </a:solidFill>
                <a:effectLst/>
                <a:latin typeface="Helvetica Courant (Body)"/>
                <a:ea typeface="+mn-ea"/>
                <a:cs typeface="+mn-cs"/>
                <a:sym typeface="Helvetica Courant"/>
              </a:rPr>
              <a:t>, </a:t>
            </a:r>
            <a:r>
              <a:rPr lang="es-ES_tradnl" sz="1200" b="0" i="0" u="none" strike="noStrike" noProof="0" dirty="0">
                <a:solidFill>
                  <a:schemeClr val="tx1"/>
                </a:solidFill>
                <a:effectLst/>
                <a:latin typeface="Helvetica Courant (Body)"/>
                <a:ea typeface="+mn-ea"/>
                <a:cs typeface="+mn-cs"/>
                <a:sym typeface="Helvetica Courant"/>
                <a:hlinkClick r:id="rId4"/>
              </a:rPr>
              <a:t>Oficina de Censos de Estados Unidos</a:t>
            </a:r>
            <a:r>
              <a:rPr lang="en-US" dirty="0">
                <a:solidFill>
                  <a:schemeClr val="tx1"/>
                </a:solidFill>
                <a:latin typeface="Helvetica Courant (Body)"/>
              </a:rPr>
              <a:t>)</a:t>
            </a:r>
            <a:endParaRPr dirty="0">
              <a:solidFill>
                <a:schemeClr val="tx1"/>
              </a:solidFill>
              <a:latin typeface="Helvetica Courant (Body)"/>
            </a:endParaRPr>
          </a:p>
        </p:txBody>
      </p:sp>
    </p:spTree>
    <p:extLst>
      <p:ext uri="{BB962C8B-B14F-4D97-AF65-F5344CB8AC3E}">
        <p14:creationId xmlns:p14="http://schemas.microsoft.com/office/powerpoint/2010/main" val="21469789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 name="Shape 658"/>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659" name="Shape 659"/>
          <p:cNvSpPr>
            <a:spLocks noGrp="1"/>
          </p:cNvSpPr>
          <p:nvPr>
            <p:ph type="body" sz="quarter" idx="1"/>
          </p:nvPr>
        </p:nvSpPr>
        <p:spPr>
          <a:prstGeom prst="rect">
            <a:avLst/>
          </a:prstGeom>
        </p:spPr>
        <p:txBody>
          <a:bodyPr/>
          <a:lstStyle/>
          <a:p>
            <a:pPr>
              <a:spcBef>
                <a:spcPts val="0"/>
              </a:spcBef>
              <a:defRPr b="1"/>
            </a:pPr>
            <a:r>
              <a:rPr lang="es-ES" dirty="0">
                <a:solidFill>
                  <a:schemeClr val="tx1"/>
                </a:solidFill>
                <a:latin typeface="Helvetica Courant (Body)y)"/>
              </a:rPr>
              <a:t>Interacciones sugeridas</a:t>
            </a:r>
            <a:r>
              <a:rPr dirty="0">
                <a:solidFill>
                  <a:schemeClr val="tx1"/>
                </a:solidFill>
                <a:latin typeface="Helvetica Courant (Body)y)"/>
              </a:rPr>
              <a:t>: </a:t>
            </a:r>
          </a:p>
          <a:p>
            <a:pPr>
              <a:spcBef>
                <a:spcPts val="0"/>
              </a:spcBef>
              <a:defRPr b="1"/>
            </a:pPr>
            <a:endParaRPr dirty="0">
              <a:solidFill>
                <a:schemeClr val="tx1"/>
              </a:solidFill>
              <a:latin typeface="Helvetica Courant (Body)y)"/>
            </a:endParaRPr>
          </a:p>
          <a:p>
            <a:pPr>
              <a:spcBef>
                <a:spcPts val="0"/>
              </a:spcBef>
            </a:pPr>
            <a:r>
              <a:rPr lang="es-ES" dirty="0">
                <a:solidFill>
                  <a:schemeClr val="tx1"/>
                </a:solidFill>
                <a:latin typeface="Helvetica Courant (Body)y)"/>
              </a:rPr>
              <a:t>Si estás interesado en las ciencias de la vida y en la biotecnología, esta diapositiva es para ti.</a:t>
            </a:r>
          </a:p>
          <a:p>
            <a:pPr>
              <a:spcBef>
                <a:spcPts val="0"/>
              </a:spcBef>
            </a:pPr>
            <a:endParaRPr lang="es-ES" dirty="0">
              <a:solidFill>
                <a:schemeClr val="tx1"/>
              </a:solidFill>
              <a:latin typeface="Helvetica Courant (Body)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latin typeface="Helvetica" panose="020B0604020202020204" pitchFamily="34" charset="0"/>
                <a:cs typeface="Helvetica" panose="020B0604020202020204" pitchFamily="34" charset="0"/>
              </a:rPr>
              <a:t>Seis universidades canadienses estaban entre las 100 mejores en la clasificación de universidades del mundo de QS en psicología en 2018</a:t>
            </a:r>
            <a:r>
              <a:rPr lang="es-ES" dirty="0">
                <a:solidFill>
                  <a:schemeClr val="tx1"/>
                </a:solidFill>
                <a:latin typeface="Helvetica Courant (Body)y)"/>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kern="0" dirty="0">
                <a:solidFill>
                  <a:srgbClr val="414141"/>
                </a:solidFill>
                <a:latin typeface="Helvetica" panose="020B0604020202020204" pitchFamily="34" charset="0"/>
                <a:cs typeface="Helvetica" panose="020B0604020202020204" pitchFamily="34" charset="0"/>
                <a:sym typeface="Helvetica Courant"/>
              </a:rPr>
              <a:t>Seis universidades canadienses se encontraban entre las 100 mejores en </a:t>
            </a:r>
            <a:r>
              <a:rPr lang="es-ES" sz="1200" kern="0" dirty="0">
                <a:solidFill>
                  <a:srgbClr val="414141"/>
                </a:solidFill>
                <a:latin typeface="Helvetica" panose="020B0604020202020204" pitchFamily="34" charset="0"/>
                <a:cs typeface="Helvetica" panose="020B0604020202020204" pitchFamily="34" charset="0"/>
                <a:sym typeface="Helvetica Courant"/>
              </a:rPr>
              <a:t>la clasificación de universidades del mundo de QS</a:t>
            </a:r>
            <a:r>
              <a:rPr lang="es-MX" sz="1200" kern="0" dirty="0">
                <a:solidFill>
                  <a:srgbClr val="414141"/>
                </a:solidFill>
                <a:latin typeface="Helvetica" panose="020B0604020202020204" pitchFamily="34" charset="0"/>
                <a:cs typeface="Helvetica" panose="020B0604020202020204" pitchFamily="34" charset="0"/>
                <a:sym typeface="Helvetica Courant"/>
              </a:rPr>
              <a:t> en el campo de la medicina en 2018</a:t>
            </a:r>
            <a:r>
              <a:rPr lang="es-ES" dirty="0">
                <a:solidFill>
                  <a:schemeClr val="tx1"/>
                </a:solidFill>
                <a:latin typeface="Helvetica Courant (Body)y)"/>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0" dirty="0">
                <a:solidFill>
                  <a:srgbClr val="FF0000"/>
                </a:solidFill>
                <a:latin typeface="Helvetica" panose="020B0604020202020204" pitchFamily="34" charset="0"/>
                <a:cs typeface="Helvetica" panose="020B0604020202020204" pitchFamily="34" charset="0"/>
                <a:sym typeface="Helvetica Courant"/>
              </a:rPr>
              <a:t>Cinco universidades canadienses se situaban entre las 100 mejores en la clasificación de universidades del mundo de QS en el campo de la farmacia y la farmacología en 2018</a:t>
            </a:r>
            <a:r>
              <a:rPr lang="es-ES" dirty="0">
                <a:solidFill>
                  <a:schemeClr val="tx1"/>
                </a:solidFill>
                <a:latin typeface="Helvetica Courant (Body)y)"/>
              </a:rPr>
              <a:t>.</a:t>
            </a:r>
            <a:endParaRPr dirty="0">
              <a:solidFill>
                <a:schemeClr val="tx1"/>
              </a:solidFill>
              <a:latin typeface="Helvetica Courant (Body)y)"/>
            </a:endParaRPr>
          </a:p>
        </p:txBody>
      </p:sp>
    </p:spTree>
    <p:extLst>
      <p:ext uri="{BB962C8B-B14F-4D97-AF65-F5344CB8AC3E}">
        <p14:creationId xmlns:p14="http://schemas.microsoft.com/office/powerpoint/2010/main" val="750526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D6792BB-EEAE-4111-B7C3-CA2EE5C6610B}" type="slidenum">
              <a:rPr lang="en-CA" smtClean="0"/>
              <a:pPr/>
              <a:t>41</a:t>
            </a:fld>
            <a:endParaRPr lang="en-CA" dirty="0"/>
          </a:p>
        </p:txBody>
      </p:sp>
    </p:spTree>
    <p:extLst>
      <p:ext uri="{BB962C8B-B14F-4D97-AF65-F5344CB8AC3E}">
        <p14:creationId xmlns:p14="http://schemas.microsoft.com/office/powerpoint/2010/main" val="11425959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 name="Shape 673"/>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674" name="Shape 674"/>
          <p:cNvSpPr>
            <a:spLocks noGrp="1"/>
          </p:cNvSpPr>
          <p:nvPr>
            <p:ph type="body" sz="quarter" idx="1"/>
          </p:nvPr>
        </p:nvSpPr>
        <p:spPr>
          <a:xfrm>
            <a:off x="0" y="4343400"/>
            <a:ext cx="6669360" cy="4114800"/>
          </a:xfrm>
          <a:prstGeom prst="rect">
            <a:avLst/>
          </a:prstGeom>
        </p:spPr>
        <p:txBody>
          <a:bodyPr/>
          <a:lstStyle/>
          <a:p>
            <a:pPr>
              <a:lnSpc>
                <a:spcPct val="80000"/>
              </a:lnSpc>
              <a:spcBef>
                <a:spcPts val="0"/>
              </a:spcBef>
              <a:defRPr b="1"/>
            </a:pPr>
            <a:r>
              <a:rPr lang="es-ES_tradnl" noProof="0" dirty="0">
                <a:solidFill>
                  <a:schemeClr val="tx1"/>
                </a:solidFill>
                <a:latin typeface="Helvetica Courant (Body)y)"/>
              </a:rPr>
              <a:t>Interacciones sugeridas: </a:t>
            </a:r>
          </a:p>
          <a:p>
            <a:pPr>
              <a:spcBef>
                <a:spcPts val="0"/>
              </a:spcBef>
            </a:pPr>
            <a:endParaRPr lang="es-ES_tradnl" b="1" noProof="0" dirty="0">
              <a:solidFill>
                <a:schemeClr val="tx1"/>
              </a:solidFill>
              <a:latin typeface="Helvetica Courant (Body)y)"/>
            </a:endParaRPr>
          </a:p>
          <a:p>
            <a:pPr>
              <a:spcBef>
                <a:spcPts val="0"/>
              </a:spcBef>
            </a:pPr>
            <a:r>
              <a:rPr lang="es-ES_tradnl" dirty="0">
                <a:solidFill>
                  <a:schemeClr val="tx1"/>
                </a:solidFill>
                <a:latin typeface="Helvetica Courant (Body)y)"/>
              </a:rPr>
              <a:t>En Canadá, los </a:t>
            </a:r>
            <a:r>
              <a:rPr lang="es-ES_tradnl" noProof="0" dirty="0">
                <a:solidFill>
                  <a:schemeClr val="tx1"/>
                </a:solidFill>
                <a:latin typeface="Helvetica Courant (Body)y)"/>
              </a:rPr>
              <a:t>estudiantes extranjeros suelen cumplir con los requisitos</a:t>
            </a:r>
            <a:r>
              <a:rPr lang="es-ES_tradnl" baseline="0" noProof="0" dirty="0">
                <a:solidFill>
                  <a:schemeClr val="tx1"/>
                </a:solidFill>
                <a:latin typeface="Helvetica Courant (Body)y)"/>
              </a:rPr>
              <a:t> para trabajar, tanto dentro como fuera del campus, durante el período de sus estudios, dependiendo de su institución educativa y programa académico. </a:t>
            </a:r>
            <a:endParaRPr lang="es-ES_tradnl" noProof="0" dirty="0">
              <a:solidFill>
                <a:schemeClr val="tx1"/>
              </a:solidFill>
              <a:latin typeface="Helvetica Courant (Body)y)"/>
            </a:endParaRPr>
          </a:p>
          <a:p>
            <a:pPr>
              <a:spcBef>
                <a:spcPts val="0"/>
              </a:spcBef>
            </a:pPr>
            <a:r>
              <a:rPr lang="es-ES_tradnl" noProof="0" dirty="0">
                <a:solidFill>
                  <a:schemeClr val="tx1"/>
                </a:solidFill>
                <a:latin typeface="Helvetica Courant (Body)y)"/>
              </a:rPr>
              <a:t>Esto permite que los estudiantes vayan más allá del aprendizaje académico y pongan en práctica y</a:t>
            </a:r>
            <a:r>
              <a:rPr lang="es-ES_tradnl" baseline="0" noProof="0" dirty="0">
                <a:solidFill>
                  <a:schemeClr val="tx1"/>
                </a:solidFill>
                <a:latin typeface="Helvetica Courant (Body)y)"/>
              </a:rPr>
              <a:t> a prueba sus competencias en entornos laborales reales. De hecho, muchos programas han sido diseñados en colaboración con empleadores potenciales y ofrecen a los estudiantes la posibilidad de hacer prácticas laborales.</a:t>
            </a:r>
            <a:endParaRPr lang="es-ES_tradnl" noProof="0" dirty="0">
              <a:solidFill>
                <a:schemeClr val="tx1"/>
              </a:solidFill>
              <a:latin typeface="Helvetica Courant (Body)y)"/>
            </a:endParaRPr>
          </a:p>
          <a:p>
            <a:pPr>
              <a:lnSpc>
                <a:spcPct val="80000"/>
              </a:lnSpc>
              <a:spcBef>
                <a:spcPts val="0"/>
              </a:spcBef>
            </a:pPr>
            <a:endParaRPr lang="es-ES_tradnl" noProof="0" dirty="0">
              <a:solidFill>
                <a:schemeClr val="tx1"/>
              </a:solidFill>
              <a:latin typeface="Helvetica Courant (Body)y)"/>
            </a:endParaRPr>
          </a:p>
          <a:p>
            <a:pPr>
              <a:lnSpc>
                <a:spcPct val="80000"/>
              </a:lnSpc>
              <a:spcBef>
                <a:spcPts val="0"/>
              </a:spcBef>
            </a:pPr>
            <a:r>
              <a:rPr lang="es-ES_tradnl" b="0" noProof="0" dirty="0">
                <a:solidFill>
                  <a:schemeClr val="tx1"/>
                </a:solidFill>
                <a:latin typeface="Helvetica Courant (Body)y)"/>
              </a:rPr>
              <a:t>Los</a:t>
            </a:r>
            <a:r>
              <a:rPr lang="es-ES_tradnl" b="0" baseline="0" noProof="0" dirty="0">
                <a:solidFill>
                  <a:schemeClr val="tx1"/>
                </a:solidFill>
                <a:latin typeface="Helvetica Courant (Body)y)"/>
              </a:rPr>
              <a:t> estudiantes extranjeros a tiempo completo que hayan obtenido un permiso de estudios y están participando en un programa de capacitación de índole académica</a:t>
            </a:r>
            <a:r>
              <a:rPr lang="es-AR" b="0" baseline="0" noProof="0" dirty="0">
                <a:solidFill>
                  <a:schemeClr val="tx1"/>
                </a:solidFill>
                <a:latin typeface="Helvetica Courant (Body)y)"/>
              </a:rPr>
              <a:t>, profesional o vocacional</a:t>
            </a:r>
            <a:r>
              <a:rPr lang="es-ES_tradnl" b="0" baseline="0" noProof="0" dirty="0">
                <a:solidFill>
                  <a:schemeClr val="tx1"/>
                </a:solidFill>
                <a:latin typeface="Helvetica Courant (Body)y)"/>
              </a:rPr>
              <a:t> en una institución de aprendizaje designada, pueden trabajar </a:t>
            </a:r>
            <a:r>
              <a:rPr lang="es-ES_tradnl" b="1" baseline="0" noProof="0" dirty="0">
                <a:solidFill>
                  <a:schemeClr val="tx1"/>
                </a:solidFill>
                <a:latin typeface="Helvetica Courant (Body)y)"/>
              </a:rPr>
              <a:t>sin un permiso de trabajo:</a:t>
            </a:r>
            <a:endParaRPr lang="es-ES_tradnl" b="1" noProof="0" dirty="0">
              <a:solidFill>
                <a:schemeClr val="tx1"/>
              </a:solidFill>
              <a:latin typeface="Helvetica Courant (Body)y)"/>
            </a:endParaRPr>
          </a:p>
          <a:p>
            <a:pPr>
              <a:lnSpc>
                <a:spcPct val="80000"/>
              </a:lnSpc>
              <a:spcBef>
                <a:spcPts val="0"/>
              </a:spcBef>
            </a:pPr>
            <a:r>
              <a:rPr lang="es-ES_tradnl" noProof="0" dirty="0">
                <a:solidFill>
                  <a:schemeClr val="tx1"/>
                </a:solidFill>
                <a:latin typeface="Helvetica Courant (Body)y)"/>
              </a:rPr>
              <a:t>• </a:t>
            </a:r>
            <a:r>
              <a:rPr lang="es-ES_tradnl" b="1" noProof="0" dirty="0">
                <a:solidFill>
                  <a:schemeClr val="tx1"/>
                </a:solidFill>
                <a:latin typeface="Helvetica Courant (Body)y)"/>
              </a:rPr>
              <a:t>En el campus</a:t>
            </a:r>
            <a:endParaRPr lang="es-ES_tradnl" noProof="0" dirty="0">
              <a:solidFill>
                <a:schemeClr val="tx1"/>
              </a:solidFill>
              <a:latin typeface="Helvetica Courant (Body)y)"/>
            </a:endParaRPr>
          </a:p>
          <a:p>
            <a:pPr>
              <a:lnSpc>
                <a:spcPct val="80000"/>
              </a:lnSpc>
              <a:spcBef>
                <a:spcPts val="0"/>
              </a:spcBef>
            </a:pPr>
            <a:r>
              <a:rPr lang="es-ES_tradnl" noProof="0" dirty="0">
                <a:solidFill>
                  <a:schemeClr val="tx1"/>
                </a:solidFill>
                <a:latin typeface="Helvetica Courant (Body)y)"/>
              </a:rPr>
              <a:t>• </a:t>
            </a:r>
            <a:r>
              <a:rPr lang="es-ES_tradnl" b="1" dirty="0">
                <a:solidFill>
                  <a:schemeClr val="tx1"/>
                </a:solidFill>
                <a:latin typeface="Helvetica Courant (Body)y)"/>
              </a:rPr>
              <a:t>Fu</a:t>
            </a:r>
            <a:r>
              <a:rPr lang="es-ES_tradnl" b="1" noProof="0" dirty="0">
                <a:solidFill>
                  <a:schemeClr val="tx1"/>
                </a:solidFill>
                <a:latin typeface="Helvetica Courant (Body)y)"/>
              </a:rPr>
              <a:t>era del campus </a:t>
            </a:r>
            <a:r>
              <a:rPr lang="es-ES_tradnl" noProof="0" dirty="0">
                <a:solidFill>
                  <a:schemeClr val="tx1"/>
                </a:solidFill>
                <a:latin typeface="Helvetica Courant (Body)y)"/>
              </a:rPr>
              <a:t>hasta 20 horas semanales, durante el periodo</a:t>
            </a:r>
            <a:r>
              <a:rPr lang="es-ES_tradnl" baseline="0" noProof="0" dirty="0">
                <a:solidFill>
                  <a:schemeClr val="tx1"/>
                </a:solidFill>
                <a:latin typeface="Helvetica Courant (Body)y)"/>
              </a:rPr>
              <a:t> </a:t>
            </a:r>
            <a:r>
              <a:rPr lang="es-ES_tradnl" noProof="0" dirty="0">
                <a:solidFill>
                  <a:schemeClr val="tx1"/>
                </a:solidFill>
                <a:latin typeface="Helvetica Courant (Body)y)"/>
              </a:rPr>
              <a:t>académico</a:t>
            </a:r>
            <a:r>
              <a:rPr lang="es-ES_tradnl" baseline="0" noProof="0" dirty="0">
                <a:solidFill>
                  <a:schemeClr val="tx1"/>
                </a:solidFill>
                <a:latin typeface="Helvetica Courant (Body)y)"/>
              </a:rPr>
              <a:t> regular y a tiempo completo durante las vacaciones programadas.</a:t>
            </a:r>
            <a:endParaRPr lang="es-ES_tradnl" noProof="0" dirty="0">
              <a:solidFill>
                <a:schemeClr val="tx1"/>
              </a:solidFill>
              <a:latin typeface="Helvetica Courant (Body)y)"/>
            </a:endParaRPr>
          </a:p>
          <a:p>
            <a:pPr>
              <a:lnSpc>
                <a:spcPct val="80000"/>
              </a:lnSpc>
              <a:spcBef>
                <a:spcPts val="0"/>
              </a:spcBef>
            </a:pPr>
            <a:endParaRPr lang="es-ES_tradnl" noProof="0" dirty="0">
              <a:solidFill>
                <a:schemeClr val="tx1"/>
              </a:solidFill>
              <a:latin typeface="Helvetica Courant (Body)y)"/>
            </a:endParaRPr>
          </a:p>
          <a:p>
            <a:pPr>
              <a:lnSpc>
                <a:spcPct val="80000"/>
              </a:lnSpc>
              <a:spcBef>
                <a:spcPts val="0"/>
              </a:spcBef>
            </a:pPr>
            <a:r>
              <a:rPr lang="es-ES_tradnl" noProof="0" dirty="0">
                <a:solidFill>
                  <a:schemeClr val="tx1"/>
                </a:solidFill>
                <a:latin typeface="Helvetica Courant (Body)y)"/>
              </a:rPr>
              <a:t>Los estudiantes extranjeros que desean participar en un programa de </a:t>
            </a:r>
            <a:r>
              <a:rPr lang="es-ES_tradnl" b="1" noProof="0" dirty="0">
                <a:solidFill>
                  <a:schemeClr val="tx1"/>
                </a:solidFill>
                <a:latin typeface="Helvetica Courant (Body)y)"/>
              </a:rPr>
              <a:t>educación cooperativa </a:t>
            </a:r>
            <a:r>
              <a:rPr lang="es-ES_tradnl" b="1" baseline="0" noProof="0" dirty="0">
                <a:solidFill>
                  <a:schemeClr val="tx1"/>
                </a:solidFill>
                <a:latin typeface="Helvetica Courant (Body)y)"/>
              </a:rPr>
              <a:t>o de pasantía </a:t>
            </a:r>
            <a:r>
              <a:rPr lang="es-ES_tradnl" baseline="0" noProof="0" dirty="0">
                <a:solidFill>
                  <a:schemeClr val="tx1"/>
                </a:solidFill>
                <a:latin typeface="Helvetica Courant (Body)y)"/>
              </a:rPr>
              <a:t>deben solicitar un permiso de trabajo, al igual que un permiso de estudios.</a:t>
            </a:r>
            <a:endParaRPr lang="es-ES_tradnl" noProof="0" dirty="0">
              <a:solidFill>
                <a:schemeClr val="tx1"/>
              </a:solidFill>
              <a:latin typeface="Helvetica Courant (Body)y)"/>
            </a:endParaRPr>
          </a:p>
          <a:p>
            <a:pPr>
              <a:lnSpc>
                <a:spcPct val="80000"/>
              </a:lnSpc>
              <a:spcBef>
                <a:spcPts val="0"/>
              </a:spcBef>
              <a:defRPr b="1"/>
            </a:pPr>
            <a:endParaRPr lang="es-ES_tradnl" noProof="0" dirty="0">
              <a:solidFill>
                <a:schemeClr val="tx1"/>
              </a:solidFill>
              <a:latin typeface="Helvetica Courant (Body)y)"/>
            </a:endParaRPr>
          </a:p>
          <a:p>
            <a:pPr>
              <a:lnSpc>
                <a:spcPct val="80000"/>
              </a:lnSpc>
              <a:spcBef>
                <a:spcPts val="0"/>
              </a:spcBef>
            </a:pPr>
            <a:r>
              <a:rPr lang="es-ES_tradnl" noProof="0" dirty="0">
                <a:solidFill>
                  <a:schemeClr val="tx1"/>
                </a:solidFill>
                <a:latin typeface="Helvetica Courant (Body)y)"/>
              </a:rPr>
              <a:t>Si usted desea trabajar en Canadá después de graduarse, deberá solicitar un permiso de trabajo,</a:t>
            </a:r>
            <a:r>
              <a:rPr lang="es-ES_tradnl" baseline="0" noProof="0" dirty="0">
                <a:solidFill>
                  <a:schemeClr val="tx1"/>
                </a:solidFill>
                <a:latin typeface="Helvetica Courant (Body)y)"/>
              </a:rPr>
              <a:t> en el marco del Programa de Permisos de Trabajo después de la Graduación (</a:t>
            </a:r>
            <a:r>
              <a:rPr lang="en-CA" i="1" dirty="0">
                <a:solidFill>
                  <a:schemeClr val="tx1"/>
                </a:solidFill>
                <a:latin typeface="Helvetica Courant (Body)y)"/>
              </a:rPr>
              <a:t>Post-Graduation Work Permit Program</a:t>
            </a:r>
            <a:r>
              <a:rPr lang="en-CA" dirty="0">
                <a:solidFill>
                  <a:schemeClr val="tx1"/>
                </a:solidFill>
                <a:latin typeface="Helvetica Courant (Body)y)"/>
              </a:rPr>
              <a:t>, o </a:t>
            </a:r>
            <a:r>
              <a:rPr lang="es-ES_tradnl" baseline="0" noProof="0" dirty="0">
                <a:solidFill>
                  <a:schemeClr val="tx1"/>
                </a:solidFill>
                <a:latin typeface="Helvetica Courant (Body)y)"/>
              </a:rPr>
              <a:t>PGWPP). Este programa permite a los graduados de las instituciones educativas postsecundarias de Canadá obtener una valiosa experiencia laboral en el país.</a:t>
            </a:r>
            <a:endParaRPr lang="es-ES_tradnl" noProof="0" dirty="0">
              <a:solidFill>
                <a:schemeClr val="tx1"/>
              </a:solidFill>
              <a:latin typeface="Helvetica Courant (Body)y)"/>
            </a:endParaRPr>
          </a:p>
          <a:p>
            <a:pPr>
              <a:lnSpc>
                <a:spcPct val="80000"/>
              </a:lnSpc>
              <a:spcBef>
                <a:spcPts val="0"/>
              </a:spcBef>
            </a:pPr>
            <a:endParaRPr lang="es-ES_tradnl" noProof="0" dirty="0">
              <a:solidFill>
                <a:schemeClr val="tx1"/>
              </a:solidFill>
              <a:latin typeface="Helvetica Courant (Body)y)"/>
            </a:endParaRPr>
          </a:p>
          <a:p>
            <a:pPr>
              <a:lnSpc>
                <a:spcPct val="80000"/>
              </a:lnSpc>
              <a:spcBef>
                <a:spcPts val="0"/>
              </a:spcBef>
            </a:pPr>
            <a:r>
              <a:rPr lang="es-ES_tradnl" noProof="0" dirty="0">
                <a:solidFill>
                  <a:schemeClr val="tx1"/>
                </a:solidFill>
                <a:latin typeface="Helvetica Courant (Body)y)"/>
              </a:rPr>
              <a:t>Si desea quedarse en Canadá como </a:t>
            </a:r>
            <a:r>
              <a:rPr lang="es-ES_tradnl" b="1" noProof="0" dirty="0">
                <a:solidFill>
                  <a:schemeClr val="tx1"/>
                </a:solidFill>
                <a:latin typeface="Helvetica Courant (Body)y)"/>
              </a:rPr>
              <a:t>residente permanente</a:t>
            </a:r>
            <a:r>
              <a:rPr lang="es-ES_tradnl" b="1" baseline="0" noProof="0" dirty="0">
                <a:solidFill>
                  <a:schemeClr val="tx1"/>
                </a:solidFill>
                <a:latin typeface="Helvetica Courant (Body)y)"/>
              </a:rPr>
              <a:t> después de graduarse</a:t>
            </a:r>
            <a:r>
              <a:rPr lang="es-ES_tradnl" baseline="0" noProof="0" dirty="0">
                <a:solidFill>
                  <a:schemeClr val="tx1"/>
                </a:solidFill>
                <a:latin typeface="Helvetica Courant (Body)y)"/>
              </a:rPr>
              <a:t>, existen </a:t>
            </a:r>
            <a:r>
              <a:rPr lang="es-ES_tradnl" b="1" baseline="0" noProof="0" dirty="0">
                <a:solidFill>
                  <a:schemeClr val="tx1"/>
                </a:solidFill>
                <a:latin typeface="Helvetica Courant (Body)y)"/>
              </a:rPr>
              <a:t>varios programas de inmigración que pueden interesarle como egresado extranjero, </a:t>
            </a:r>
            <a:r>
              <a:rPr lang="es-ES_tradnl" baseline="0" noProof="0" dirty="0">
                <a:solidFill>
                  <a:schemeClr val="tx1"/>
                </a:solidFill>
                <a:latin typeface="Helvetica Courant (Body)y)"/>
              </a:rPr>
              <a:t>en particular, el denominado </a:t>
            </a:r>
            <a:r>
              <a:rPr lang="es-ES_tradnl" i="1" baseline="0" noProof="0" dirty="0">
                <a:solidFill>
                  <a:schemeClr val="tx1"/>
                </a:solidFill>
                <a:latin typeface="Helvetica Courant (Body)y)"/>
              </a:rPr>
              <a:t>Express Entry</a:t>
            </a:r>
            <a:r>
              <a:rPr lang="es-ES_tradnl" noProof="0" dirty="0">
                <a:solidFill>
                  <a:schemeClr val="tx1"/>
                </a:solidFill>
                <a:latin typeface="Helvetica Courant (Body)y)"/>
              </a:rPr>
              <a:t>; cada programa de inmigración</a:t>
            </a:r>
            <a:r>
              <a:rPr lang="es-ES_tradnl" baseline="0" noProof="0" dirty="0">
                <a:solidFill>
                  <a:schemeClr val="tx1"/>
                </a:solidFill>
                <a:latin typeface="Helvetica Courant (Body)y)"/>
              </a:rPr>
              <a:t> tiene sus propios requisitos. </a:t>
            </a:r>
            <a:r>
              <a:rPr lang="es-ES_tradnl" noProof="0" dirty="0">
                <a:solidFill>
                  <a:schemeClr val="tx1"/>
                </a:solidFill>
                <a:latin typeface="Helvetica Courant (Body)y)"/>
              </a:rPr>
              <a:t>Si cuenta con un título</a:t>
            </a:r>
            <a:r>
              <a:rPr lang="es-ES_tradnl" baseline="0" noProof="0" dirty="0">
                <a:solidFill>
                  <a:schemeClr val="tx1"/>
                </a:solidFill>
                <a:latin typeface="Helvetica Courant (Body)y)"/>
              </a:rPr>
              <a:t> canadiense o con experiencia laboral en un oficio especializado o en un trabajo profesional o técnico en Canadá, este programa le puede ayudar a conseguir la residencia permanente.</a:t>
            </a:r>
            <a:endParaRPr lang="es-ES_tradnl" noProof="0" dirty="0">
              <a:solidFill>
                <a:schemeClr val="tx1"/>
              </a:solidFill>
              <a:latin typeface="Helvetica Courant (Body)y)"/>
            </a:endParaRPr>
          </a:p>
          <a:p>
            <a:pPr>
              <a:lnSpc>
                <a:spcPct val="80000"/>
              </a:lnSpc>
              <a:spcBef>
                <a:spcPts val="0"/>
              </a:spcBef>
              <a:defRPr>
                <a:solidFill>
                  <a:srgbClr val="1F497D"/>
                </a:solidFill>
              </a:defRPr>
            </a:pPr>
            <a:endParaRPr lang="es-ES_tradnl" noProof="0" dirty="0">
              <a:solidFill>
                <a:schemeClr val="tx1"/>
              </a:solidFill>
              <a:latin typeface="Helvetica Courant (Body)y)"/>
            </a:endParaRPr>
          </a:p>
          <a:p>
            <a:pPr>
              <a:lnSpc>
                <a:spcPct val="80000"/>
              </a:lnSpc>
              <a:spcBef>
                <a:spcPts val="0"/>
              </a:spcBef>
            </a:pPr>
            <a:r>
              <a:rPr lang="es-ES_tradnl" noProof="0" dirty="0">
                <a:solidFill>
                  <a:schemeClr val="tx1"/>
                </a:solidFill>
                <a:latin typeface="Helvetica Courant (Body)y)"/>
              </a:rPr>
              <a:t>  </a:t>
            </a:r>
          </a:p>
          <a:p>
            <a:r>
              <a:rPr lang="es-ES_tradnl" noProof="0" dirty="0">
                <a:solidFill>
                  <a:schemeClr val="tx1"/>
                </a:solidFill>
                <a:latin typeface="Helvetica Courant (Body)y)"/>
              </a:rPr>
              <a:t>Es posible que usted </a:t>
            </a:r>
            <a:r>
              <a:rPr lang="es-ES_tradnl" u="sng" noProof="0" dirty="0">
                <a:solidFill>
                  <a:schemeClr val="tx1"/>
                </a:solidFill>
                <a:latin typeface="Helvetica Courant (Body)y)"/>
              </a:rPr>
              <a:t>cumpla con los requisito</a:t>
            </a:r>
            <a:r>
              <a:rPr lang="es-ES_tradnl" noProof="0" dirty="0">
                <a:solidFill>
                  <a:schemeClr val="tx1"/>
                </a:solidFill>
                <a:latin typeface="Helvetica Courant (Body)y)"/>
              </a:rPr>
              <a:t>s</a:t>
            </a:r>
            <a:r>
              <a:rPr lang="es-ES_tradnl" baseline="0" noProof="0" dirty="0">
                <a:solidFill>
                  <a:schemeClr val="tx1"/>
                </a:solidFill>
                <a:latin typeface="Helvetica Courant (Body)y)"/>
              </a:rPr>
              <a:t> para solicitar su residencia permanente en Canadá en el marco del programa </a:t>
            </a:r>
            <a:r>
              <a:rPr lang="es-ES_tradnl" i="1" u="sng" baseline="0" noProof="0" dirty="0">
                <a:solidFill>
                  <a:schemeClr val="tx1"/>
                </a:solidFill>
                <a:latin typeface="Helvetica Courant (Body)y)"/>
              </a:rPr>
              <a:t>Express Entry </a:t>
            </a:r>
            <a:r>
              <a:rPr lang="fr-CA" baseline="0" dirty="0">
                <a:solidFill>
                  <a:schemeClr val="tx1"/>
                </a:solidFill>
              </a:rPr>
              <a:t>(https://www.canada.ca/en/immigration-refugees-citizenship/services/immigrate-canada/express-entry.html)</a:t>
            </a:r>
            <a:r>
              <a:rPr lang="es-ES_tradnl" baseline="0" noProof="0" dirty="0">
                <a:solidFill>
                  <a:schemeClr val="tx1"/>
                </a:solidFill>
                <a:latin typeface="Helvetica Courant (Body)y)"/>
              </a:rPr>
              <a:t>.</a:t>
            </a:r>
            <a:endParaRPr lang="es-ES_tradnl" noProof="0" dirty="0">
              <a:solidFill>
                <a:schemeClr val="tx1"/>
              </a:solidFill>
              <a:latin typeface="Helvetica Courant (Body)y)"/>
            </a:endParaRPr>
          </a:p>
          <a:p>
            <a:r>
              <a:rPr lang="es-ES_tradnl" noProof="0" dirty="0">
                <a:solidFill>
                  <a:schemeClr val="tx1"/>
                </a:solidFill>
                <a:latin typeface="Helvetica Courant (Body)y)"/>
              </a:rPr>
              <a:t>Asimismo, es</a:t>
            </a:r>
            <a:r>
              <a:rPr lang="es-ES_tradnl" baseline="0" noProof="0" dirty="0">
                <a:solidFill>
                  <a:schemeClr val="tx1"/>
                </a:solidFill>
                <a:latin typeface="Helvetica Courant (Body)y)"/>
              </a:rPr>
              <a:t> posible que los egresados cumplan con los requisitos de otros programas de inmigración. La herramienta </a:t>
            </a:r>
            <a:r>
              <a:rPr lang="es-ES_tradnl" i="1" u="sng" baseline="0" noProof="0" dirty="0">
                <a:solidFill>
                  <a:schemeClr val="tx1"/>
                </a:solidFill>
                <a:latin typeface="Helvetica Courant (Body)y)"/>
              </a:rPr>
              <a:t>Come to Canada</a:t>
            </a:r>
            <a:r>
              <a:rPr lang="es-ES_tradnl" i="1" baseline="0" noProof="0" dirty="0">
                <a:solidFill>
                  <a:schemeClr val="tx1"/>
                </a:solidFill>
                <a:latin typeface="Helvetica Courant (Body)y)"/>
              </a:rPr>
              <a:t> </a:t>
            </a:r>
            <a:r>
              <a:rPr lang="fr-CA" dirty="0">
                <a:solidFill>
                  <a:schemeClr val="tx1"/>
                </a:solidFill>
              </a:rPr>
              <a:t>(https://www.canada.ca/en/immigration-refugees-citizenship/services/come-canada-tool-immigration-express-entry.html) </a:t>
            </a:r>
            <a:r>
              <a:rPr lang="es-ES_tradnl" baseline="0" noProof="0" dirty="0">
                <a:solidFill>
                  <a:schemeClr val="tx1"/>
                </a:solidFill>
                <a:latin typeface="Helvetica Courant (Body)y)"/>
              </a:rPr>
              <a:t>es un buen medio para quienes desean explorar las opciones que tienen a su alcance para quedarse en Canadá.</a:t>
            </a:r>
            <a:endParaRPr lang="es-ES_tradnl" noProof="0" dirty="0">
              <a:solidFill>
                <a:schemeClr val="tx1"/>
              </a:solidFill>
              <a:latin typeface="Helvetica Courant (Body)y)"/>
            </a:endParaRPr>
          </a:p>
          <a:p>
            <a:pPr>
              <a:lnSpc>
                <a:spcPct val="80000"/>
              </a:lnSpc>
              <a:spcBef>
                <a:spcPts val="0"/>
              </a:spcBef>
            </a:pPr>
            <a:endParaRPr lang="es-ES_tradnl" noProof="0" dirty="0">
              <a:solidFill>
                <a:schemeClr val="tx1"/>
              </a:solidFill>
              <a:latin typeface="Helvetica Courant (Body)y)"/>
            </a:endParaRPr>
          </a:p>
          <a:p>
            <a:pPr>
              <a:lnSpc>
                <a:spcPct val="80000"/>
              </a:lnSpc>
              <a:spcBef>
                <a:spcPts val="0"/>
              </a:spcBef>
            </a:pPr>
            <a:r>
              <a:rPr lang="es-ES_tradnl" noProof="0" dirty="0">
                <a:solidFill>
                  <a:schemeClr val="tx1"/>
                </a:solidFill>
                <a:latin typeface="Helvetica Courant (Body)y)"/>
              </a:rPr>
              <a:t>Para información detallada sobre los requisitos de admisión exigidos, consulte el </a:t>
            </a:r>
            <a:r>
              <a:rPr lang="es-ES_tradnl" dirty="0">
                <a:solidFill>
                  <a:schemeClr val="tx1"/>
                </a:solidFill>
                <a:latin typeface="Helvetica Courant (Body)y)"/>
              </a:rPr>
              <a:t>sitio web del Ministerio de Inmigración, Refugiados y Ciudadanía de Canadá (CIC, por su sigla en inglés)  y concretamente</a:t>
            </a:r>
            <a:r>
              <a:rPr lang="es-ES_tradnl" baseline="0" dirty="0">
                <a:solidFill>
                  <a:schemeClr val="tx1"/>
                </a:solidFill>
                <a:latin typeface="Helvetica Courant (Body)y)"/>
              </a:rPr>
              <a:t> </a:t>
            </a:r>
            <a:r>
              <a:rPr lang="es-ES_tradnl" noProof="0" dirty="0">
                <a:solidFill>
                  <a:schemeClr val="tx1"/>
                </a:solidFill>
                <a:latin typeface="Helvetica Courant (Body)y)"/>
              </a:rPr>
              <a:t>el apartado </a:t>
            </a:r>
            <a:r>
              <a:rPr lang="es-ES_tradnl" baseline="0" noProof="0" dirty="0">
                <a:solidFill>
                  <a:schemeClr val="tx1"/>
                </a:solidFill>
                <a:latin typeface="Helvetica Courant (Body)y)"/>
              </a:rPr>
              <a:t>“Work while/after your studies” de la </a:t>
            </a:r>
            <a:r>
              <a:rPr lang="es-ES_tradnl" noProof="0" dirty="0">
                <a:solidFill>
                  <a:schemeClr val="tx1"/>
                </a:solidFill>
                <a:latin typeface="Helvetica Courant (Body)y)"/>
              </a:rPr>
              <a:t>sección “Study in Canada”</a:t>
            </a:r>
            <a:r>
              <a:rPr lang="es-ES_tradnl" baseline="0" noProof="0" dirty="0">
                <a:solidFill>
                  <a:schemeClr val="tx1"/>
                </a:solidFill>
                <a:latin typeface="Helvetica Courant (Body)y)"/>
              </a:rPr>
              <a:t>.</a:t>
            </a:r>
          </a:p>
          <a:p>
            <a:pPr>
              <a:lnSpc>
                <a:spcPct val="80000"/>
              </a:lnSpc>
              <a:spcBef>
                <a:spcPts val="0"/>
              </a:spcBef>
            </a:pPr>
            <a:endParaRPr lang="es-ES_tradnl" baseline="0" noProof="0" dirty="0">
              <a:solidFill>
                <a:schemeClr val="tx1"/>
              </a:solidFill>
              <a:latin typeface="Helvetica Courant (Body)y)"/>
            </a:endParaRPr>
          </a:p>
          <a:p>
            <a:pPr>
              <a:lnSpc>
                <a:spcPct val="80000"/>
              </a:lnSpc>
              <a:spcBef>
                <a:spcPts val="0"/>
              </a:spcBef>
            </a:pPr>
            <a:r>
              <a:rPr lang="es-ES_tradnl" baseline="0" noProof="0" dirty="0">
                <a:solidFill>
                  <a:schemeClr val="tx1"/>
                </a:solidFill>
                <a:latin typeface="Helvetica Courant (Body)y)"/>
              </a:rPr>
              <a:t>La fuente para el aprendizaje en el medio laboral es HEQCO (C</a:t>
            </a:r>
            <a:r>
              <a:rPr lang="es-ES_tradnl" noProof="0" dirty="0">
                <a:solidFill>
                  <a:schemeClr val="tx1"/>
                </a:solidFill>
                <a:effectLst/>
                <a:latin typeface="Helvetica Courant (Body)y)"/>
              </a:rPr>
              <a:t>onsejo de la Calidad de la Enseñanza Superior</a:t>
            </a:r>
            <a:r>
              <a:rPr lang="es-ES_tradnl" baseline="0" noProof="0" dirty="0">
                <a:solidFill>
                  <a:schemeClr val="tx1"/>
                </a:solidFill>
                <a:effectLst/>
                <a:latin typeface="Helvetica Courant (Body)y)"/>
              </a:rPr>
              <a:t> de Ontario</a:t>
            </a:r>
            <a:r>
              <a:rPr lang="es-ES_tradnl" noProof="0" dirty="0">
                <a:solidFill>
                  <a:schemeClr val="tx1"/>
                </a:solidFill>
                <a:effectLst/>
                <a:latin typeface="Helvetica Courant (Body)y)"/>
              </a:rPr>
              <a:t>)</a:t>
            </a:r>
            <a:endParaRPr lang="es-ES_tradnl" noProof="0" dirty="0">
              <a:solidFill>
                <a:schemeClr val="tx1"/>
              </a:solidFill>
              <a:latin typeface="Helvetica Courant (Body)y)"/>
            </a:endParaRPr>
          </a:p>
          <a:p>
            <a:pPr>
              <a:lnSpc>
                <a:spcPct val="80000"/>
              </a:lnSpc>
              <a:spcBef>
                <a:spcPts val="0"/>
              </a:spcBef>
            </a:pPr>
            <a:endParaRPr lang="es-ES_tradnl" noProof="0" dirty="0">
              <a:solidFill>
                <a:schemeClr val="tx1"/>
              </a:solidFill>
              <a:latin typeface="Helvetica Courant (Body)y)"/>
            </a:endParaRPr>
          </a:p>
          <a:p>
            <a:pPr>
              <a:lnSpc>
                <a:spcPct val="80000"/>
              </a:lnSpc>
              <a:spcBef>
                <a:spcPts val="0"/>
              </a:spcBef>
            </a:pPr>
            <a:endParaRPr lang="es-ES_tradnl" noProof="0" dirty="0">
              <a:solidFill>
                <a:schemeClr val="tx1"/>
              </a:solidFill>
              <a:latin typeface="Helvetica Courant (Body)y)"/>
            </a:endParaRPr>
          </a:p>
          <a:p>
            <a:pPr>
              <a:lnSpc>
                <a:spcPct val="80000"/>
              </a:lnSpc>
              <a:spcBef>
                <a:spcPts val="0"/>
              </a:spcBef>
            </a:pPr>
            <a:r>
              <a:rPr lang="es-ES_tradnl" noProof="0" dirty="0">
                <a:solidFill>
                  <a:schemeClr val="tx1"/>
                </a:solidFill>
                <a:latin typeface="Helvetica Courant (Body)y)"/>
              </a:rPr>
              <a:t> </a:t>
            </a:r>
          </a:p>
        </p:txBody>
      </p:sp>
    </p:spTree>
    <p:extLst>
      <p:ext uri="{BB962C8B-B14F-4D97-AF65-F5344CB8AC3E}">
        <p14:creationId xmlns:p14="http://schemas.microsoft.com/office/powerpoint/2010/main" val="18574514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 name="Shape 687"/>
          <p:cNvSpPr>
            <a:spLocks noGrp="1" noRot="1" noChangeAspect="1"/>
          </p:cNvSpPr>
          <p:nvPr>
            <p:ph type="sldImg"/>
          </p:nvPr>
        </p:nvSpPr>
        <p:spPr>
          <a:xfrm>
            <a:off x="1143000" y="685800"/>
            <a:ext cx="4572000" cy="3429000"/>
          </a:xfrm>
          <a:prstGeom prst="rect">
            <a:avLst/>
          </a:prstGeom>
        </p:spPr>
        <p:txBody>
          <a:bodyPr/>
          <a:lstStyle/>
          <a:p>
            <a:endParaRPr/>
          </a:p>
        </p:txBody>
      </p:sp>
      <p:sp>
        <p:nvSpPr>
          <p:cNvPr id="688" name="Shape 688"/>
          <p:cNvSpPr>
            <a:spLocks noGrp="1"/>
          </p:cNvSpPr>
          <p:nvPr>
            <p:ph type="body" sz="quarter" idx="1"/>
          </p:nvPr>
        </p:nvSpPr>
        <p:spPr>
          <a:prstGeom prst="rect">
            <a:avLst/>
          </a:prstGeom>
        </p:spPr>
        <p:txBody>
          <a:bodyPr/>
          <a:lstStyle/>
          <a:p>
            <a:pPr>
              <a:spcBef>
                <a:spcPts val="0"/>
              </a:spcBef>
              <a:defRPr b="1"/>
            </a:pPr>
            <a:r>
              <a:rPr lang="es-ES" dirty="0"/>
              <a:t>Interacciones sugeridas</a:t>
            </a:r>
            <a:r>
              <a:rPr dirty="0"/>
              <a:t>: </a:t>
            </a:r>
          </a:p>
          <a:p>
            <a:pPr>
              <a:spcBef>
                <a:spcPts val="0"/>
              </a:spcBef>
            </a:pPr>
            <a:endParaRPr b="1" dirty="0"/>
          </a:p>
          <a:p>
            <a:pPr indent="179999"/>
            <a:r>
              <a:rPr lang="es-ES" dirty="0"/>
              <a:t>Canadá presentó el tercer mayor crecimiento de empleos entre los países del G20, del 2005</a:t>
            </a:r>
            <a:r>
              <a:rPr lang="es-ES" baseline="0" dirty="0"/>
              <a:t> al 2014.</a:t>
            </a:r>
            <a:endParaRPr dirty="0"/>
          </a:p>
          <a:p>
            <a:pPr indent="179999">
              <a:defRPr>
                <a:solidFill>
                  <a:srgbClr val="414141"/>
                </a:solidFill>
              </a:defRPr>
            </a:pPr>
            <a:r>
              <a:rPr dirty="0"/>
              <a:t> </a:t>
            </a:r>
          </a:p>
          <a:p>
            <a:pPr indent="179999">
              <a:defRPr>
                <a:solidFill>
                  <a:srgbClr val="414141"/>
                </a:solidFill>
              </a:defRPr>
            </a:pPr>
            <a:r>
              <a:rPr lang="es-ES" dirty="0"/>
              <a:t>Canadá ocupa el primer lugar entre 16 países, por el número de graduados </a:t>
            </a:r>
            <a:r>
              <a:rPr lang="es-ES" baseline="0" dirty="0"/>
              <a:t>con empleo, en el informe de HSBC sobre el costo de la educación universitaria internacional (2015).</a:t>
            </a:r>
            <a:r>
              <a:rPr dirty="0"/>
              <a:t/>
            </a:r>
            <a:br>
              <a:rPr dirty="0"/>
            </a:br>
            <a:endParaRPr dirty="0"/>
          </a:p>
          <a:p>
            <a:pPr marL="0" marR="0" indent="179999" algn="l" defTabSz="914400" rtl="0" eaLnBrk="1" fontAlgn="auto" latinLnBrk="0" hangingPunct="1">
              <a:lnSpc>
                <a:spcPct val="100000"/>
              </a:lnSpc>
              <a:spcBef>
                <a:spcPts val="0"/>
              </a:spcBef>
              <a:spcAft>
                <a:spcPts val="0"/>
              </a:spcAft>
              <a:buClrTx/>
              <a:buSzTx/>
              <a:buFontTx/>
              <a:buNone/>
              <a:tabLst/>
              <a:defRPr>
                <a:solidFill>
                  <a:srgbClr val="FF0000"/>
                </a:solidFill>
              </a:defRPr>
            </a:pPr>
            <a:r>
              <a:rPr lang="es-ES" dirty="0"/>
              <a:t>En promedio, los adultos que traban de tiempo completo en Canadá ganan más por</a:t>
            </a:r>
            <a:r>
              <a:rPr lang="es-ES" baseline="0" dirty="0"/>
              <a:t> mes que sus equivalentes en Australia, Francia, Alemania y el Reino Unido. </a:t>
            </a:r>
            <a:r>
              <a:rPr lang="en-CA" b="1" baseline="0" dirty="0"/>
              <a:t>(OECD Better life index 2017)</a:t>
            </a:r>
            <a:r>
              <a:rPr lang="en-CA" b="1" dirty="0"/>
              <a:t> </a:t>
            </a:r>
          </a:p>
          <a:p>
            <a:pPr indent="179999">
              <a:defRPr>
                <a:solidFill>
                  <a:srgbClr val="FF0000"/>
                </a:solidFill>
              </a:defRPr>
            </a:pPr>
            <a:endParaRPr dirty="0"/>
          </a:p>
          <a:p>
            <a:pPr>
              <a:defRPr>
                <a:solidFill>
                  <a:srgbClr val="FF0000"/>
                </a:solidFill>
              </a:defRPr>
            </a:pPr>
            <a:r>
              <a:rPr lang="es-ES" b="1" dirty="0"/>
              <a:t>El 95% de los graduados universitarios están empleados y más de cuatro quintas partes informan que sus estudios están directamente relacionados con el trabajo que realizan (fuente: </a:t>
            </a:r>
            <a:r>
              <a:rPr lang="es-ES" b="1" dirty="0" err="1"/>
              <a:t>National</a:t>
            </a:r>
            <a:r>
              <a:rPr lang="es-ES" b="1" dirty="0"/>
              <a:t> </a:t>
            </a:r>
            <a:r>
              <a:rPr lang="es-ES" b="1" dirty="0" err="1"/>
              <a:t>Graduate</a:t>
            </a:r>
            <a:r>
              <a:rPr lang="es-ES" b="1" dirty="0"/>
              <a:t> </a:t>
            </a:r>
            <a:r>
              <a:rPr lang="es-ES" b="1" dirty="0" err="1"/>
              <a:t>Survey</a:t>
            </a:r>
            <a:r>
              <a:rPr lang="es-ES" b="1" dirty="0"/>
              <a:t> 2013)</a:t>
            </a:r>
          </a:p>
          <a:p>
            <a:pPr>
              <a:defRPr>
                <a:solidFill>
                  <a:srgbClr val="FF0000"/>
                </a:solidFill>
              </a:defRPr>
            </a:pPr>
            <a:endParaRPr lang="es-ES" dirty="0"/>
          </a:p>
          <a:p>
            <a:pPr>
              <a:defRPr>
                <a:solidFill>
                  <a:srgbClr val="FF0000"/>
                </a:solidFill>
              </a:defRPr>
            </a:pPr>
            <a:r>
              <a:rPr lang="es-ES" dirty="0"/>
              <a:t>Canadá es el mejor en el G20 para satisfacer las necesidades empresariales de trabajadores de alta calidad, de acuerdo con el Índice de Capital Humano 2015 del Foro Económico Mundial (WEF).</a:t>
            </a:r>
            <a:endParaRPr dirty="0"/>
          </a:p>
        </p:txBody>
      </p:sp>
    </p:spTree>
    <p:extLst>
      <p:ext uri="{BB962C8B-B14F-4D97-AF65-F5344CB8AC3E}">
        <p14:creationId xmlns:p14="http://schemas.microsoft.com/office/powerpoint/2010/main" val="7577821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 name="Shape 679"/>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680" name="Shape 680"/>
          <p:cNvSpPr>
            <a:spLocks noGrp="1"/>
          </p:cNvSpPr>
          <p:nvPr>
            <p:ph type="body" sz="quarter" idx="1"/>
          </p:nvPr>
        </p:nvSpPr>
        <p:spPr>
          <a:prstGeom prst="rect">
            <a:avLst/>
          </a:prstGeom>
        </p:spPr>
        <p:txBody>
          <a:bodyPr/>
          <a:lstStyle/>
          <a:p>
            <a:pPr>
              <a:spcBef>
                <a:spcPts val="0"/>
              </a:spcBef>
              <a:defRPr b="1"/>
            </a:pPr>
            <a:r>
              <a:rPr lang="es-MX" sz="1200" noProof="0" dirty="0">
                <a:solidFill>
                  <a:schemeClr val="tx1"/>
                </a:solidFill>
                <a:latin typeface="Helvetica Courant (Body)y)"/>
              </a:rPr>
              <a:t>Cuadro</a:t>
            </a:r>
          </a:p>
          <a:p>
            <a:pPr>
              <a:spcBef>
                <a:spcPts val="0"/>
              </a:spcBef>
              <a:defRPr b="1"/>
            </a:pPr>
            <a:endParaRPr lang="es-MX" sz="1200" b="0" noProof="0" dirty="0">
              <a:solidFill>
                <a:schemeClr val="tx1"/>
              </a:solidFill>
              <a:latin typeface="Helvetica Courant (Body)y)"/>
            </a:endParaRPr>
          </a:p>
          <a:p>
            <a:pPr>
              <a:spcBef>
                <a:spcPts val="0"/>
              </a:spcBef>
              <a:defRPr b="1"/>
            </a:pPr>
            <a:r>
              <a:rPr lang="es-MX" sz="1200" b="0" noProof="0" dirty="0">
                <a:solidFill>
                  <a:schemeClr val="tx1"/>
                </a:solidFill>
                <a:latin typeface="Helvetica Courant (Body)y)"/>
              </a:rPr>
              <a:t>Trabajar en el campus	</a:t>
            </a:r>
          </a:p>
          <a:p>
            <a:pPr>
              <a:spcBef>
                <a:spcPts val="0"/>
              </a:spcBef>
              <a:defRPr b="1"/>
            </a:pPr>
            <a:r>
              <a:rPr lang="es-MX" sz="1200" b="0" noProof="0" dirty="0">
                <a:solidFill>
                  <a:schemeClr val="tx1"/>
                </a:solidFill>
                <a:latin typeface="Helvetica Courant (Body)y)"/>
              </a:rPr>
              <a:t>Trabajar fuera del campus	</a:t>
            </a:r>
          </a:p>
          <a:p>
            <a:pPr>
              <a:spcBef>
                <a:spcPts val="0"/>
              </a:spcBef>
              <a:defRPr b="1"/>
            </a:pPr>
            <a:r>
              <a:rPr lang="es-MX" sz="1200" b="0" noProof="0" dirty="0">
                <a:solidFill>
                  <a:schemeClr val="tx1"/>
                </a:solidFill>
                <a:latin typeface="Helvetica Courant (Body)y)"/>
              </a:rPr>
              <a:t>Alternancia</a:t>
            </a:r>
            <a:r>
              <a:rPr lang="es-MX" sz="1200" b="0" baseline="0" noProof="0" dirty="0">
                <a:solidFill>
                  <a:schemeClr val="tx1"/>
                </a:solidFill>
                <a:latin typeface="Helvetica Courant (Body)y)"/>
              </a:rPr>
              <a:t> trabajo-estudios y pasantías	</a:t>
            </a:r>
          </a:p>
          <a:p>
            <a:pPr>
              <a:spcBef>
                <a:spcPts val="0"/>
              </a:spcBef>
              <a:defRPr b="1"/>
            </a:pPr>
            <a:r>
              <a:rPr lang="es-MX" sz="1200" b="0" baseline="0" noProof="0" dirty="0">
                <a:solidFill>
                  <a:schemeClr val="tx1"/>
                </a:solidFill>
                <a:latin typeface="Helvetica Courant (Body)y)"/>
              </a:rPr>
              <a:t>Trabajar después de la graduación con un PGWPP </a:t>
            </a:r>
          </a:p>
          <a:p>
            <a:pPr>
              <a:spcBef>
                <a:spcPts val="0"/>
              </a:spcBef>
              <a:defRPr b="1"/>
            </a:pPr>
            <a:r>
              <a:rPr lang="es-MX" sz="1200" b="0" baseline="0" noProof="0" dirty="0">
                <a:solidFill>
                  <a:schemeClr val="tx1"/>
                </a:solidFill>
                <a:latin typeface="Helvetica Courant (Body)y)"/>
              </a:rPr>
              <a:t>Empleo para cónyuges	</a:t>
            </a:r>
          </a:p>
          <a:p>
            <a:pPr>
              <a:spcBef>
                <a:spcPts val="0"/>
              </a:spcBef>
              <a:defRPr b="1"/>
            </a:pPr>
            <a:r>
              <a:rPr lang="es-MX" sz="1200" b="0" baseline="0" noProof="0" dirty="0">
                <a:solidFill>
                  <a:schemeClr val="tx1"/>
                </a:solidFill>
                <a:latin typeface="Helvetica Courant (Body)y)"/>
              </a:rPr>
              <a:t>Asistencia de niños a las escuelas públicas provinciales gratuitas </a:t>
            </a:r>
          </a:p>
          <a:p>
            <a:pPr>
              <a:spcBef>
                <a:spcPts val="0"/>
              </a:spcBef>
              <a:defRPr b="1"/>
            </a:pPr>
            <a:endParaRPr lang="es-MX" sz="1200" b="0" baseline="0" noProof="0" dirty="0">
              <a:solidFill>
                <a:schemeClr val="tx1"/>
              </a:solidFill>
              <a:latin typeface="Helvetica Courant (Body)y)"/>
            </a:endParaRPr>
          </a:p>
          <a:p>
            <a:pPr>
              <a:spcBef>
                <a:spcPts val="0"/>
              </a:spcBef>
              <a:defRPr b="1"/>
            </a:pPr>
            <a:r>
              <a:rPr lang="es-MX" sz="1200" b="0" baseline="0" noProof="0" dirty="0">
                <a:solidFill>
                  <a:schemeClr val="tx1"/>
                </a:solidFill>
                <a:latin typeface="Helvetica Courant (Body)y)"/>
              </a:rPr>
              <a:t>Universidades SÍ/SÍ/SÍ/SÍ/SÍ/SÍ</a:t>
            </a:r>
          </a:p>
          <a:p>
            <a:pPr>
              <a:spcBef>
                <a:spcPts val="0"/>
              </a:spcBef>
              <a:defRPr b="1"/>
            </a:pPr>
            <a:r>
              <a:rPr lang="es-MX" sz="1200" b="0" baseline="0" noProof="0" dirty="0">
                <a:solidFill>
                  <a:schemeClr val="tx1"/>
                </a:solidFill>
                <a:latin typeface="Helvetica Courant (Body)y)"/>
              </a:rPr>
              <a:t>Colegios, institutos, CÉGEP y politécnicos SÍ/SÍ/SÍ/SÍ/SÍ/SÍ</a:t>
            </a:r>
          </a:p>
          <a:p>
            <a:pPr>
              <a:spcBef>
                <a:spcPts val="0"/>
              </a:spcBef>
              <a:defRPr b="1"/>
            </a:pPr>
            <a:r>
              <a:rPr lang="es-MX" sz="1200" b="0" baseline="0" noProof="0" dirty="0">
                <a:solidFill>
                  <a:schemeClr val="tx1"/>
                </a:solidFill>
                <a:latin typeface="Helvetica Courant (Body)y)"/>
              </a:rPr>
              <a:t>Colegios privados SÍ/SÍ/SÍ/NO/NO/SÍ</a:t>
            </a:r>
          </a:p>
          <a:p>
            <a:pPr>
              <a:spcBef>
                <a:spcPts val="0"/>
              </a:spcBef>
              <a:defRPr b="1"/>
            </a:pPr>
            <a:r>
              <a:rPr lang="es-MX" sz="1200" b="0" noProof="0" dirty="0">
                <a:solidFill>
                  <a:schemeClr val="tx1"/>
                </a:solidFill>
                <a:latin typeface="Helvetica Courant (Body)y)"/>
              </a:rPr>
              <a:t>Escuelas</a:t>
            </a:r>
            <a:r>
              <a:rPr lang="es-MX" sz="1200" b="0" baseline="0" noProof="0" dirty="0">
                <a:solidFill>
                  <a:schemeClr val="tx1"/>
                </a:solidFill>
                <a:latin typeface="Helvetica Courant (Body)y)"/>
              </a:rPr>
              <a:t> de idiomas NO/NO/NO/NO/NO/NO</a:t>
            </a:r>
          </a:p>
          <a:p>
            <a:pPr>
              <a:spcBef>
                <a:spcPts val="0"/>
              </a:spcBef>
              <a:defRPr b="1"/>
            </a:pPr>
            <a:endParaRPr lang="es-MX" sz="1200" b="0" noProof="0" dirty="0">
              <a:solidFill>
                <a:schemeClr val="tx1"/>
              </a:solidFill>
              <a:latin typeface="Helvetica Courant (Body)y)"/>
            </a:endParaRPr>
          </a:p>
          <a:p>
            <a:pPr>
              <a:spcBef>
                <a:spcPts val="0"/>
              </a:spcBef>
              <a:defRPr b="1"/>
            </a:pPr>
            <a:endParaRPr lang="es-MX" sz="1200" noProof="0" dirty="0">
              <a:solidFill>
                <a:schemeClr val="tx1"/>
              </a:solidFill>
              <a:latin typeface="Helvetica Courant (Body)y)"/>
            </a:endParaRPr>
          </a:p>
          <a:p>
            <a:pPr>
              <a:spcBef>
                <a:spcPts val="0"/>
              </a:spcBef>
              <a:defRPr b="1"/>
            </a:pPr>
            <a:r>
              <a:rPr lang="es-MX" sz="1200" noProof="0" dirty="0">
                <a:solidFill>
                  <a:schemeClr val="tx1"/>
                </a:solidFill>
                <a:latin typeface="Helvetica Courant (Body)y)"/>
              </a:rPr>
              <a:t>Interacciones sugeridas: </a:t>
            </a:r>
          </a:p>
          <a:p>
            <a:pPr>
              <a:spcBef>
                <a:spcPts val="0"/>
              </a:spcBef>
              <a:defRPr sz="800" b="1">
                <a:solidFill>
                  <a:srgbClr val="0070C0"/>
                </a:solidFill>
              </a:defRPr>
            </a:pPr>
            <a:endParaRPr lang="es-MX" sz="1200" noProof="0" dirty="0">
              <a:solidFill>
                <a:schemeClr val="tx1"/>
              </a:solidFill>
              <a:latin typeface="Helvetica Courant (Body)y)"/>
            </a:endParaRPr>
          </a:p>
          <a:p>
            <a:pPr>
              <a:spcBef>
                <a:spcPts val="0"/>
              </a:spcBef>
              <a:defRPr sz="1300"/>
            </a:pPr>
            <a:r>
              <a:rPr lang="es-MX" sz="1200" noProof="0" dirty="0">
                <a:solidFill>
                  <a:schemeClr val="tx1"/>
                </a:solidFill>
                <a:latin typeface="Helvetica Courant (Body)y)"/>
              </a:rPr>
              <a:t>Presentamos</a:t>
            </a:r>
            <a:r>
              <a:rPr lang="es-MX" sz="1200" baseline="0" noProof="0" dirty="0">
                <a:solidFill>
                  <a:schemeClr val="tx1"/>
                </a:solidFill>
                <a:latin typeface="Helvetica Courant (Body)y)"/>
              </a:rPr>
              <a:t> aquí una tabla con un resumen de las posibilidades de trabajo, según el tipo de institución. Como puedes ver, únicamente los colegios privados y las escuelas de idiomas tiene límites en lo que respecta al trabajo durante y después de los estudios. </a:t>
            </a:r>
            <a:endParaRPr lang="es-MX" sz="1200" noProof="0" dirty="0">
              <a:solidFill>
                <a:schemeClr val="tx1"/>
              </a:solidFill>
              <a:latin typeface="Helvetica Courant (Body)y)"/>
            </a:endParaRPr>
          </a:p>
          <a:p>
            <a:pPr>
              <a:spcBef>
                <a:spcPts val="0"/>
              </a:spcBef>
              <a:defRPr sz="1300"/>
            </a:pPr>
            <a:r>
              <a:rPr lang="es-MX" sz="1200" noProof="0" dirty="0">
                <a:solidFill>
                  <a:schemeClr val="tx1"/>
                </a:solidFill>
                <a:latin typeface="Helvetica Courant (Body)y)"/>
              </a:rPr>
              <a:t>El programa</a:t>
            </a:r>
            <a:r>
              <a:rPr lang="es-MX" sz="1200" baseline="0" noProof="0" dirty="0">
                <a:solidFill>
                  <a:schemeClr val="tx1"/>
                </a:solidFill>
                <a:latin typeface="Helvetica Courant (Body)y)"/>
              </a:rPr>
              <a:t> de </a:t>
            </a:r>
            <a:r>
              <a:rPr lang="es-MX" sz="1200" noProof="0" dirty="0">
                <a:solidFill>
                  <a:schemeClr val="tx1"/>
                </a:solidFill>
                <a:latin typeface="Helvetica Courant (Body)y)"/>
              </a:rPr>
              <a:t>Permisos de</a:t>
            </a:r>
            <a:r>
              <a:rPr lang="es-MX" sz="1200" baseline="0" noProof="0" dirty="0">
                <a:solidFill>
                  <a:schemeClr val="tx1"/>
                </a:solidFill>
                <a:latin typeface="Helvetica Courant (Body)y)"/>
              </a:rPr>
              <a:t> Trabajo Después de la Graduación (PGWPP) permite a los estudiantes extranjeros permanecer y trabajar en Canadá hasta tres años [después de la graduación]; esta experiencia laboral ayuda a los egresados a obtener la residencia permanente en Canadá.</a:t>
            </a:r>
            <a:endParaRPr lang="es-MX" sz="1200" noProof="0" dirty="0">
              <a:solidFill>
                <a:schemeClr val="tx1"/>
              </a:solidFill>
              <a:latin typeface="Helvetica Courant (Body)y)"/>
            </a:endParaRPr>
          </a:p>
          <a:p>
            <a:pPr>
              <a:spcBef>
                <a:spcPts val="0"/>
              </a:spcBef>
              <a:defRPr sz="1300"/>
            </a:pPr>
            <a:endParaRPr lang="es-MX" sz="1200" noProof="0" dirty="0">
              <a:solidFill>
                <a:schemeClr val="tx1"/>
              </a:solidFill>
              <a:latin typeface="Helvetica Courant (Body)y)"/>
            </a:endParaRPr>
          </a:p>
          <a:p>
            <a:pPr>
              <a:spcBef>
                <a:spcPts val="0"/>
              </a:spcBef>
              <a:defRPr sz="1300" b="1"/>
            </a:pPr>
            <a:endParaRPr lang="es-MX" sz="1200" noProof="0" dirty="0">
              <a:solidFill>
                <a:schemeClr val="tx1"/>
              </a:solidFill>
              <a:latin typeface="Helvetica Courant (Body)y)"/>
            </a:endParaRPr>
          </a:p>
          <a:p>
            <a:pPr>
              <a:spcBef>
                <a:spcPts val="0"/>
              </a:spcBef>
              <a:defRPr sz="1300" b="1"/>
            </a:pPr>
            <a:endParaRPr lang="es-MX" sz="1200" noProof="0" dirty="0">
              <a:solidFill>
                <a:schemeClr val="tx1"/>
              </a:solidFill>
              <a:latin typeface="Helvetica Courant (Body)y)"/>
            </a:endParaRPr>
          </a:p>
          <a:p>
            <a:pPr>
              <a:spcBef>
                <a:spcPts val="0"/>
              </a:spcBef>
              <a:defRPr sz="1300" b="1"/>
            </a:pPr>
            <a:r>
              <a:rPr lang="es-MX" sz="1200" noProof="0" dirty="0">
                <a:solidFill>
                  <a:schemeClr val="tx1"/>
                </a:solidFill>
                <a:latin typeface="Helvetica Courant (Body)y)"/>
              </a:rPr>
              <a:t>En caso de </a:t>
            </a:r>
            <a:r>
              <a:rPr lang="es-MX" sz="1200" baseline="0" noProof="0" dirty="0">
                <a:solidFill>
                  <a:schemeClr val="tx1"/>
                </a:solidFill>
                <a:latin typeface="Helvetica Courant (Body)y)"/>
              </a:rPr>
              <a:t>preguntas solamente </a:t>
            </a:r>
            <a:r>
              <a:rPr lang="es-MX" sz="1200" noProof="0" dirty="0">
                <a:solidFill>
                  <a:schemeClr val="tx1"/>
                </a:solidFill>
                <a:latin typeface="Helvetica Courant (Body)y)"/>
              </a:rPr>
              <a:t>- </a:t>
            </a:r>
            <a:r>
              <a:rPr lang="es-MX" sz="1200" b="0" noProof="0" dirty="0">
                <a:solidFill>
                  <a:schemeClr val="tx1"/>
                </a:solidFill>
                <a:latin typeface="Helvetica Courant (Body)y)"/>
              </a:rPr>
              <a:t>Información verificada</a:t>
            </a:r>
            <a:r>
              <a:rPr lang="es-MX" sz="1200" b="0" baseline="0" noProof="0" dirty="0">
                <a:solidFill>
                  <a:schemeClr val="tx1"/>
                </a:solidFill>
                <a:latin typeface="Helvetica Courant (Body)y)"/>
              </a:rPr>
              <a:t> en </a:t>
            </a:r>
            <a:r>
              <a:rPr lang="es-MX" sz="1200" b="0" noProof="0" dirty="0">
                <a:solidFill>
                  <a:schemeClr val="tx1"/>
                </a:solidFill>
                <a:latin typeface="Helvetica Courant (Body)y)"/>
              </a:rPr>
              <a:t> </a:t>
            </a:r>
            <a:r>
              <a:rPr lang="es-MX" sz="1200" b="0" u="sng" noProof="0" dirty="0">
                <a:solidFill>
                  <a:schemeClr val="tx1"/>
                </a:solidFill>
                <a:uFill>
                  <a:solidFill>
                    <a:srgbClr val="0000FF"/>
                  </a:solidFill>
                </a:uFill>
                <a:latin typeface="Helvetica Courant (Body)y)"/>
                <a:hlinkClick r:id="rId3"/>
              </a:rPr>
              <a:t>http://www.cic.gc.ca/english/study/work.asp</a:t>
            </a:r>
            <a:r>
              <a:rPr lang="es-MX" sz="1200" b="0" noProof="0" dirty="0">
                <a:solidFill>
                  <a:schemeClr val="tx1"/>
                </a:solidFill>
                <a:latin typeface="Helvetica Courant (Body)y)"/>
              </a:rPr>
              <a:t> </a:t>
            </a:r>
          </a:p>
          <a:p>
            <a:pPr>
              <a:spcBef>
                <a:spcPts val="0"/>
              </a:spcBef>
              <a:defRPr sz="800"/>
            </a:pPr>
            <a:endParaRPr lang="es-MX" sz="1200" b="0" noProof="0" dirty="0">
              <a:solidFill>
                <a:schemeClr val="tx1"/>
              </a:solidFill>
              <a:latin typeface="Helvetica Courant (Body)y)"/>
            </a:endParaRPr>
          </a:p>
          <a:p>
            <a:pPr>
              <a:spcBef>
                <a:spcPts val="0"/>
              </a:spcBef>
              <a:defRPr sz="1000" b="1"/>
            </a:pPr>
            <a:r>
              <a:rPr lang="es-MX" sz="1200" noProof="0" dirty="0">
                <a:solidFill>
                  <a:schemeClr val="tx1"/>
                </a:solidFill>
                <a:latin typeface="Helvetica Courant (Body)y)"/>
              </a:rPr>
              <a:t>Trabajar en el campus</a:t>
            </a:r>
          </a:p>
          <a:p>
            <a:pPr>
              <a:spcBef>
                <a:spcPts val="0"/>
              </a:spcBef>
              <a:defRPr sz="1000" b="1"/>
            </a:pPr>
            <a:endParaRPr lang="es-MX" sz="1200" noProof="0" dirty="0">
              <a:solidFill>
                <a:schemeClr val="tx1"/>
              </a:solidFill>
              <a:latin typeface="Helvetica Courant (Body)y)"/>
            </a:endParaRPr>
          </a:p>
          <a:p>
            <a:pPr>
              <a:spcBef>
                <a:spcPts val="0"/>
              </a:spcBef>
              <a:defRPr sz="1000"/>
            </a:pPr>
            <a:r>
              <a:rPr lang="es-MX" sz="1200" noProof="0" dirty="0">
                <a:solidFill>
                  <a:schemeClr val="tx1"/>
                </a:solidFill>
                <a:latin typeface="Helvetica Courant (Body)y)"/>
              </a:rPr>
              <a:t>- estudiantes de educación postsecundaria a tiempo completo</a:t>
            </a:r>
          </a:p>
          <a:p>
            <a:pPr>
              <a:spcBef>
                <a:spcPts val="0"/>
              </a:spcBef>
              <a:defRPr sz="1000"/>
            </a:pPr>
            <a:r>
              <a:rPr lang="es-MX" sz="1200" noProof="0" dirty="0">
                <a:solidFill>
                  <a:schemeClr val="tx1"/>
                </a:solidFill>
                <a:latin typeface="Helvetica Courant (Body)y)"/>
              </a:rPr>
              <a:t>- que lleven a cabo estudios a tiempo completo</a:t>
            </a:r>
          </a:p>
          <a:p>
            <a:pPr>
              <a:lnSpc>
                <a:spcPct val="150000"/>
              </a:lnSpc>
              <a:spcBef>
                <a:spcPts val="0"/>
              </a:spcBef>
              <a:defRPr sz="1000"/>
            </a:pPr>
            <a:r>
              <a:rPr lang="es-MX" sz="1200" noProof="0" dirty="0">
                <a:solidFill>
                  <a:schemeClr val="tx1"/>
                </a:solidFill>
                <a:latin typeface="Helvetica Courant (Body)y)"/>
              </a:rPr>
              <a:t>- en una institución pública</a:t>
            </a:r>
            <a:r>
              <a:rPr lang="es-MX" sz="1200" baseline="0" noProof="0" dirty="0">
                <a:solidFill>
                  <a:schemeClr val="tx1"/>
                </a:solidFill>
                <a:latin typeface="Helvetica Courant (Body)y)"/>
              </a:rPr>
              <a:t> de educación postsecundaria, tal como un colegio o universidad o un </a:t>
            </a:r>
            <a:r>
              <a:rPr lang="es-MX" sz="1200" noProof="0" dirty="0">
                <a:solidFill>
                  <a:schemeClr val="tx1"/>
                </a:solidFill>
                <a:latin typeface="Helvetica Courant (Body)y)"/>
              </a:rPr>
              <a:t>CÉGEP en Quebec o</a:t>
            </a:r>
          </a:p>
          <a:p>
            <a:pPr>
              <a:lnSpc>
                <a:spcPct val="150000"/>
              </a:lnSpc>
              <a:spcBef>
                <a:spcPts val="0"/>
              </a:spcBef>
              <a:defRPr sz="1000"/>
            </a:pPr>
            <a:r>
              <a:rPr lang="es-MX" sz="1200" noProof="0" dirty="0">
                <a:solidFill>
                  <a:schemeClr val="tx1"/>
                </a:solidFill>
                <a:latin typeface="Helvetica Courant (Body)y)"/>
              </a:rPr>
              <a:t>- una institución</a:t>
            </a:r>
            <a:r>
              <a:rPr lang="es-MX" sz="1200" baseline="0" noProof="0" dirty="0">
                <a:solidFill>
                  <a:schemeClr val="tx1"/>
                </a:solidFill>
                <a:latin typeface="Helvetica Courant (Body)y)"/>
              </a:rPr>
              <a:t> privada de educación postsecundaria sujeta a las mismas normas y reglamentación que una institución pública y cuyas actividades generales sean subvencionadas al menos en un 50 % con fondos estatales (por el momento, sólo las instituciones educativas privadas de nivel colegial de Quebec cumplen con este requisito) o</a:t>
            </a:r>
            <a:endParaRPr lang="es-MX" sz="1200" noProof="0" dirty="0">
              <a:solidFill>
                <a:schemeClr val="tx1"/>
              </a:solidFill>
              <a:latin typeface="Helvetica Courant (Body)y)"/>
            </a:endParaRPr>
          </a:p>
          <a:p>
            <a:pPr>
              <a:lnSpc>
                <a:spcPct val="150000"/>
              </a:lnSpc>
              <a:spcBef>
                <a:spcPts val="0"/>
              </a:spcBef>
              <a:buSzPct val="100000"/>
              <a:buChar char="-"/>
              <a:defRPr sz="1000"/>
            </a:pPr>
            <a:r>
              <a:rPr lang="es-MX" sz="1200" noProof="0" dirty="0">
                <a:solidFill>
                  <a:schemeClr val="tx1"/>
                </a:solidFill>
                <a:latin typeface="Helvetica Courant (Body)y)"/>
              </a:rPr>
              <a:t> una institución privada canadiense que haya sido autorizada</a:t>
            </a:r>
            <a:r>
              <a:rPr lang="es-MX" sz="1200" baseline="0" noProof="0" dirty="0">
                <a:solidFill>
                  <a:schemeClr val="tx1"/>
                </a:solidFill>
                <a:latin typeface="Helvetica Courant (Body)y)"/>
              </a:rPr>
              <a:t> por las leyes provinciales para otorgar títulos y</a:t>
            </a:r>
            <a:endParaRPr lang="es-MX" sz="1200" noProof="0" dirty="0">
              <a:solidFill>
                <a:schemeClr val="tx1"/>
              </a:solidFill>
              <a:latin typeface="Helvetica Courant (Body)y)"/>
            </a:endParaRPr>
          </a:p>
          <a:p>
            <a:pPr>
              <a:lnSpc>
                <a:spcPct val="150000"/>
              </a:lnSpc>
              <a:spcBef>
                <a:spcPts val="0"/>
              </a:spcBef>
              <a:defRPr sz="1000"/>
            </a:pPr>
            <a:endParaRPr lang="es-MX" sz="1200" noProof="0" dirty="0">
              <a:solidFill>
                <a:schemeClr val="tx1"/>
              </a:solidFill>
              <a:latin typeface="Helvetica Courant (Body)y)"/>
            </a:endParaRPr>
          </a:p>
          <a:p>
            <a:pPr>
              <a:lnSpc>
                <a:spcPct val="150000"/>
              </a:lnSpc>
              <a:spcBef>
                <a:spcPts val="0"/>
              </a:spcBef>
              <a:defRPr sz="1000"/>
            </a:pPr>
            <a:r>
              <a:rPr lang="es-MX" sz="1200" noProof="0" dirty="0">
                <a:solidFill>
                  <a:schemeClr val="tx1"/>
                </a:solidFill>
                <a:latin typeface="Helvetica Courant (Body)y)"/>
              </a:rPr>
              <a:t>- contar con un permiso de estudios válido.</a:t>
            </a:r>
          </a:p>
          <a:p>
            <a:pPr>
              <a:lnSpc>
                <a:spcPct val="150000"/>
              </a:lnSpc>
              <a:spcBef>
                <a:spcPts val="0"/>
              </a:spcBef>
              <a:defRPr sz="1000" b="1"/>
            </a:pPr>
            <a:r>
              <a:rPr lang="es-MX" sz="1200" noProof="0" dirty="0">
                <a:solidFill>
                  <a:schemeClr val="tx1"/>
                </a:solidFill>
                <a:latin typeface="Helvetica Courant (Body)y)"/>
              </a:rPr>
              <a:t>- </a:t>
            </a:r>
            <a:r>
              <a:rPr lang="es-MX" sz="1200" b="0" i="1" noProof="0" dirty="0">
                <a:solidFill>
                  <a:schemeClr val="tx1"/>
                </a:solidFill>
                <a:latin typeface="Helvetica Courant (Body)y)"/>
              </a:rPr>
              <a:t>En caso de que ya no cumplas con los requisitos,</a:t>
            </a:r>
            <a:r>
              <a:rPr lang="es-MX" sz="1200" b="0" i="1" baseline="0" noProof="0" dirty="0">
                <a:solidFill>
                  <a:schemeClr val="tx1"/>
                </a:solidFill>
                <a:latin typeface="Helvetica Courant (Body)y)"/>
              </a:rPr>
              <a:t> deberás dejar de trabajar en el campus, el mismo día que eso ocurra (</a:t>
            </a:r>
            <a:r>
              <a:rPr lang="es-MX" sz="1200" b="0" i="0" baseline="0" noProof="0" dirty="0">
                <a:solidFill>
                  <a:schemeClr val="tx1"/>
                </a:solidFill>
                <a:latin typeface="Helvetica Courant (Body)y)"/>
              </a:rPr>
              <a:t>p. ej.</a:t>
            </a:r>
            <a:r>
              <a:rPr lang="es-MX" sz="1200" b="0" i="1" baseline="0" noProof="0" dirty="0">
                <a:solidFill>
                  <a:schemeClr val="tx1"/>
                </a:solidFill>
                <a:latin typeface="Helvetica Courant (Body)y)"/>
              </a:rPr>
              <a:t>, si ya no eres estudiante a tiempo completo).</a:t>
            </a:r>
            <a:endParaRPr lang="es-MX" sz="1200" i="1" noProof="0" dirty="0">
              <a:solidFill>
                <a:schemeClr val="tx1"/>
              </a:solidFill>
              <a:latin typeface="Helvetica Courant (Body)y)"/>
            </a:endParaRPr>
          </a:p>
          <a:p>
            <a:pPr>
              <a:spcBef>
                <a:spcPts val="0"/>
              </a:spcBef>
              <a:defRPr sz="1000" i="1"/>
            </a:pPr>
            <a:endParaRPr lang="es-MX" sz="1200" i="1" noProof="0" dirty="0">
              <a:solidFill>
                <a:schemeClr val="tx1"/>
              </a:solidFill>
              <a:latin typeface="Helvetica Courant (Body)y)"/>
            </a:endParaRPr>
          </a:p>
          <a:p>
            <a:pPr>
              <a:lnSpc>
                <a:spcPct val="150000"/>
              </a:lnSpc>
              <a:spcBef>
                <a:spcPts val="0"/>
              </a:spcBef>
              <a:defRPr sz="1000" b="1"/>
            </a:pPr>
            <a:r>
              <a:rPr lang="es-MX" sz="1200" noProof="0" dirty="0">
                <a:solidFill>
                  <a:schemeClr val="tx1"/>
                </a:solidFill>
                <a:latin typeface="Helvetica Courant (Body)y)"/>
              </a:rPr>
              <a:t>Trabajar fuera del campus</a:t>
            </a:r>
          </a:p>
          <a:p>
            <a:pPr>
              <a:spcBef>
                <a:spcPts val="0"/>
              </a:spcBef>
              <a:defRPr sz="1000"/>
            </a:pPr>
            <a:endParaRPr lang="es-MX" sz="1200" noProof="0" dirty="0">
              <a:solidFill>
                <a:schemeClr val="tx1"/>
              </a:solidFill>
              <a:latin typeface="Helvetica Courant (Body)y)"/>
            </a:endParaRPr>
          </a:p>
          <a:p>
            <a:pPr>
              <a:spcBef>
                <a:spcPts val="0"/>
              </a:spcBef>
              <a:defRPr sz="1000"/>
            </a:pPr>
            <a:r>
              <a:rPr lang="es-MX" sz="1200" noProof="0" dirty="0">
                <a:solidFill>
                  <a:schemeClr val="tx1"/>
                </a:solidFill>
                <a:latin typeface="Helvetica Courant (Body)y)"/>
              </a:rPr>
              <a:t>A partir del 1 de junio de 2014, podrías</a:t>
            </a:r>
            <a:r>
              <a:rPr lang="es-MX" sz="1200" baseline="0" noProof="0" dirty="0">
                <a:solidFill>
                  <a:schemeClr val="tx1"/>
                </a:solidFill>
                <a:latin typeface="Helvetica Courant (Body)y)"/>
              </a:rPr>
              <a:t> cumplir con los requisitos para trabajar fuera del campus sin un permiso de trabajo y, de ser el caso, tu permiso de estudios te permitirá:</a:t>
            </a:r>
            <a:endParaRPr lang="es-MX" sz="1200" noProof="0" dirty="0">
              <a:solidFill>
                <a:schemeClr val="tx1"/>
              </a:solidFill>
              <a:latin typeface="Helvetica Courant (Body)y)"/>
            </a:endParaRPr>
          </a:p>
          <a:p>
            <a:pPr>
              <a:spcBef>
                <a:spcPts val="0"/>
              </a:spcBef>
              <a:defRPr sz="1000"/>
            </a:pPr>
            <a:endParaRPr lang="es-MX" sz="1200" noProof="0" dirty="0">
              <a:solidFill>
                <a:schemeClr val="tx1"/>
              </a:solidFill>
              <a:latin typeface="Helvetica Courant (Body)y)"/>
            </a:endParaRPr>
          </a:p>
          <a:p>
            <a:pPr>
              <a:spcBef>
                <a:spcPts val="0"/>
              </a:spcBef>
              <a:defRPr sz="1000"/>
            </a:pPr>
            <a:r>
              <a:rPr lang="es-MX" sz="1200" noProof="0" dirty="0">
                <a:solidFill>
                  <a:schemeClr val="tx1"/>
                </a:solidFill>
                <a:latin typeface="Helvetica Courant (Body)y)"/>
              </a:rPr>
              <a:t>- trabajar hasta 20 horas por semana, durante</a:t>
            </a:r>
            <a:r>
              <a:rPr lang="es-MX" sz="1200" baseline="0" noProof="0" dirty="0">
                <a:solidFill>
                  <a:schemeClr val="tx1"/>
                </a:solidFill>
                <a:latin typeface="Helvetica Courant (Body)y)"/>
              </a:rPr>
              <a:t> el período académico normal, y</a:t>
            </a:r>
            <a:endParaRPr lang="es-MX" sz="1200" noProof="0" dirty="0">
              <a:solidFill>
                <a:schemeClr val="tx1"/>
              </a:solidFill>
              <a:latin typeface="Helvetica Courant (Body)y)"/>
            </a:endParaRPr>
          </a:p>
          <a:p>
            <a:pPr>
              <a:spcBef>
                <a:spcPts val="0"/>
              </a:spcBef>
              <a:defRPr sz="1000"/>
            </a:pPr>
            <a:endParaRPr lang="es-MX" sz="1200" noProof="0" dirty="0">
              <a:solidFill>
                <a:schemeClr val="tx1"/>
              </a:solidFill>
              <a:latin typeface="Helvetica Courant (Body)y)"/>
            </a:endParaRPr>
          </a:p>
          <a:p>
            <a:pPr>
              <a:spcBef>
                <a:spcPts val="0"/>
              </a:spcBef>
              <a:defRPr sz="1000"/>
            </a:pPr>
            <a:r>
              <a:rPr lang="es-MX" sz="1200" noProof="0" dirty="0">
                <a:solidFill>
                  <a:schemeClr val="tx1"/>
                </a:solidFill>
                <a:latin typeface="Helvetica Courant (Body)y)"/>
              </a:rPr>
              <a:t>- trabajar a tiempo completo</a:t>
            </a:r>
            <a:r>
              <a:rPr lang="es-MX" sz="1200" baseline="0" noProof="0" dirty="0">
                <a:solidFill>
                  <a:schemeClr val="tx1"/>
                </a:solidFill>
                <a:latin typeface="Helvetica Courant (Body)y)"/>
              </a:rPr>
              <a:t> durante las vacaciones programadas, tales como las vacaciones de invierno, verano o primavera</a:t>
            </a:r>
            <a:endParaRPr lang="es-MX" sz="1200" noProof="0" dirty="0">
              <a:solidFill>
                <a:schemeClr val="tx1"/>
              </a:solidFill>
              <a:latin typeface="Helvetica Courant (Body)y)"/>
            </a:endParaRPr>
          </a:p>
          <a:p>
            <a:pPr>
              <a:spcBef>
                <a:spcPts val="0"/>
              </a:spcBef>
              <a:defRPr sz="1000"/>
            </a:pPr>
            <a:endParaRPr lang="es-MX" sz="1200" noProof="0" dirty="0">
              <a:solidFill>
                <a:schemeClr val="tx1"/>
              </a:solidFill>
              <a:latin typeface="Helvetica Courant (Body)y)"/>
            </a:endParaRPr>
          </a:p>
          <a:p>
            <a:pPr>
              <a:spcBef>
                <a:spcPts val="0"/>
              </a:spcBef>
              <a:defRPr sz="1000" i="1"/>
            </a:pPr>
            <a:r>
              <a:rPr lang="es-MX" sz="1200" noProof="0" dirty="0">
                <a:solidFill>
                  <a:schemeClr val="tx1"/>
                </a:solidFill>
                <a:latin typeface="Helvetica Courant (Body)y)"/>
              </a:rPr>
              <a:t>Deberás cumplir con</a:t>
            </a:r>
            <a:r>
              <a:rPr lang="es-MX" sz="1200" baseline="0" noProof="0" dirty="0">
                <a:solidFill>
                  <a:schemeClr val="tx1"/>
                </a:solidFill>
                <a:latin typeface="Helvetica Courant (Body)y)"/>
              </a:rPr>
              <a:t> los siguientes requisitos</a:t>
            </a:r>
            <a:r>
              <a:rPr lang="es-MX" sz="1200" noProof="0" dirty="0">
                <a:solidFill>
                  <a:schemeClr val="tx1"/>
                </a:solidFill>
                <a:latin typeface="Helvetica Courant (Body)y)"/>
              </a:rPr>
              <a:t>:</a:t>
            </a:r>
          </a:p>
          <a:p>
            <a:pPr>
              <a:spcBef>
                <a:spcPts val="0"/>
              </a:spcBef>
              <a:defRPr sz="1000"/>
            </a:pPr>
            <a:endParaRPr lang="es-MX" sz="1200" noProof="0" dirty="0">
              <a:solidFill>
                <a:schemeClr val="tx1"/>
              </a:solidFill>
              <a:latin typeface="Helvetica Courant (Body)y)"/>
            </a:endParaRPr>
          </a:p>
          <a:p>
            <a:pPr>
              <a:spcBef>
                <a:spcPts val="0"/>
              </a:spcBef>
              <a:defRPr sz="1000"/>
            </a:pPr>
            <a:r>
              <a:rPr lang="es-MX" sz="1200" noProof="0" dirty="0">
                <a:solidFill>
                  <a:schemeClr val="tx1"/>
                </a:solidFill>
                <a:latin typeface="Helvetica Courant (Body)y)"/>
              </a:rPr>
              <a:t>- contar con</a:t>
            </a:r>
            <a:r>
              <a:rPr lang="es-MX" sz="1200" baseline="0" noProof="0" dirty="0">
                <a:solidFill>
                  <a:schemeClr val="tx1"/>
                </a:solidFill>
                <a:latin typeface="Helvetica Courant (Body)y)"/>
              </a:rPr>
              <a:t> un permiso de estudios válido,</a:t>
            </a:r>
            <a:endParaRPr lang="es-MX" sz="1200" noProof="0" dirty="0">
              <a:solidFill>
                <a:schemeClr val="tx1"/>
              </a:solidFill>
              <a:latin typeface="Helvetica Courant (Body)y)"/>
            </a:endParaRPr>
          </a:p>
          <a:p>
            <a:pPr>
              <a:spcBef>
                <a:spcPts val="0"/>
              </a:spcBef>
              <a:defRPr sz="1000"/>
            </a:pPr>
            <a:r>
              <a:rPr lang="es-MX" sz="1200" noProof="0" dirty="0">
                <a:solidFill>
                  <a:schemeClr val="tx1"/>
                </a:solidFill>
                <a:latin typeface="Helvetica Courant (Body)y)"/>
              </a:rPr>
              <a:t>- ser estudiante a tiempo completo,</a:t>
            </a:r>
          </a:p>
          <a:p>
            <a:pPr>
              <a:spcBef>
                <a:spcPts val="0"/>
              </a:spcBef>
              <a:defRPr sz="1000"/>
            </a:pPr>
            <a:r>
              <a:rPr lang="es-MX" sz="1200" noProof="0" dirty="0">
                <a:solidFill>
                  <a:schemeClr val="tx1"/>
                </a:solidFill>
                <a:latin typeface="Helvetica Courant (Body)y)"/>
              </a:rPr>
              <a:t>- estar inscrito en una</a:t>
            </a:r>
            <a:r>
              <a:rPr lang="es-MX" sz="1200" baseline="0" noProof="0" dirty="0">
                <a:solidFill>
                  <a:schemeClr val="tx1"/>
                </a:solidFill>
                <a:latin typeface="Helvetica Courant (Body)y)"/>
              </a:rPr>
              <a:t> institución de educación designada (ver más adelante) de nivel postsecundario o, si estás en Quebec, en un programa de formación profesional de nivel secundario y</a:t>
            </a:r>
            <a:endParaRPr lang="es-MX" sz="1200" noProof="0" dirty="0">
              <a:solidFill>
                <a:schemeClr val="tx1"/>
              </a:solidFill>
              <a:latin typeface="Helvetica Courant (Body)y)"/>
            </a:endParaRPr>
          </a:p>
          <a:p>
            <a:pPr>
              <a:spcBef>
                <a:spcPts val="0"/>
              </a:spcBef>
              <a:defRPr sz="1000"/>
            </a:pPr>
            <a:r>
              <a:rPr lang="es-MX" sz="1200" noProof="0" dirty="0">
                <a:solidFill>
                  <a:schemeClr val="tx1"/>
                </a:solidFill>
                <a:latin typeface="Helvetica Courant (Body)y)"/>
              </a:rPr>
              <a:t>- estudiar en un </a:t>
            </a:r>
            <a:r>
              <a:rPr lang="es-MX" sz="1200" b="0" baseline="0" noProof="0" dirty="0">
                <a:solidFill>
                  <a:schemeClr val="tx1"/>
                </a:solidFill>
                <a:latin typeface="Helvetica Courant (Body)y)"/>
              </a:rPr>
              <a:t>programa de capacitación general, teórica o profesional</a:t>
            </a:r>
            <a:r>
              <a:rPr lang="es-MX" sz="1200" noProof="0" dirty="0">
                <a:solidFill>
                  <a:schemeClr val="tx1"/>
                </a:solidFill>
                <a:latin typeface="Helvetica Courant (Body)y)"/>
              </a:rPr>
              <a:t>, </a:t>
            </a:r>
            <a:r>
              <a:rPr lang="es-MX" sz="1200" baseline="0" noProof="0" dirty="0">
                <a:solidFill>
                  <a:schemeClr val="tx1"/>
                </a:solidFill>
                <a:latin typeface="Helvetica Courant (Body)y)"/>
              </a:rPr>
              <a:t>que lleve a un título, diploma o certificado y que tenga una duración de, al menos, seis meses</a:t>
            </a:r>
            <a:r>
              <a:rPr lang="es-MX" sz="1200" noProof="0" dirty="0">
                <a:solidFill>
                  <a:schemeClr val="tx1"/>
                </a:solidFill>
                <a:latin typeface="Helvetica Courant (Body)y)"/>
              </a:rPr>
              <a:t>. </a:t>
            </a:r>
          </a:p>
          <a:p>
            <a:pPr>
              <a:lnSpc>
                <a:spcPct val="150000"/>
              </a:lnSpc>
              <a:spcBef>
                <a:spcPts val="0"/>
              </a:spcBef>
              <a:buSzPct val="100000"/>
              <a:buChar char="-"/>
              <a:defRPr sz="1000">
                <a:solidFill>
                  <a:srgbClr val="FF0000"/>
                </a:solidFill>
              </a:defRPr>
            </a:pPr>
            <a:endParaRPr lang="es-MX" sz="1200" noProof="0" dirty="0">
              <a:solidFill>
                <a:schemeClr val="tx1"/>
              </a:solidFill>
              <a:latin typeface="Helvetica Courant (Body)y)"/>
            </a:endParaRPr>
          </a:p>
          <a:p>
            <a:pPr>
              <a:lnSpc>
                <a:spcPct val="150000"/>
              </a:lnSpc>
              <a:spcBef>
                <a:spcPts val="0"/>
              </a:spcBef>
              <a:buSzPct val="100000"/>
              <a:buChar char="-"/>
              <a:defRPr sz="1000" i="1"/>
            </a:pPr>
            <a:r>
              <a:rPr lang="es-MX" sz="1200" b="0" i="1" noProof="0" dirty="0">
                <a:solidFill>
                  <a:schemeClr val="tx1"/>
                </a:solidFill>
                <a:latin typeface="Helvetica Courant (Body)y)"/>
              </a:rPr>
              <a:t> En caso de que ya no cumplas con los requisitos,</a:t>
            </a:r>
            <a:r>
              <a:rPr lang="es-MX" sz="1200" b="0" i="1" baseline="0" noProof="0" dirty="0">
                <a:solidFill>
                  <a:schemeClr val="tx1"/>
                </a:solidFill>
                <a:latin typeface="Helvetica Courant (Body)y)"/>
              </a:rPr>
              <a:t> deberás dejar de trabajar, el mismo día que eso ocurra (</a:t>
            </a:r>
            <a:r>
              <a:rPr lang="es-MX" sz="1200" b="0" i="0" baseline="0" noProof="0" dirty="0">
                <a:solidFill>
                  <a:schemeClr val="tx1"/>
                </a:solidFill>
                <a:latin typeface="Helvetica Courant (Body)y)"/>
              </a:rPr>
              <a:t>p. ej.</a:t>
            </a:r>
            <a:r>
              <a:rPr lang="es-MX" sz="1200" b="0" i="1" baseline="0" noProof="0" dirty="0">
                <a:solidFill>
                  <a:schemeClr val="tx1"/>
                </a:solidFill>
                <a:latin typeface="Helvetica Courant (Body)y)"/>
              </a:rPr>
              <a:t>, si ya no eres estudiante a tiempo completo durante un período académico).</a:t>
            </a:r>
            <a:endParaRPr lang="es-MX" sz="1200" noProof="0" dirty="0">
              <a:solidFill>
                <a:schemeClr val="tx1"/>
              </a:solidFill>
              <a:latin typeface="Helvetica Courant (Body)y)"/>
            </a:endParaRPr>
          </a:p>
          <a:p>
            <a:pPr>
              <a:spcBef>
                <a:spcPts val="0"/>
              </a:spcBef>
              <a:defRPr sz="1000">
                <a:solidFill>
                  <a:srgbClr val="FF0000"/>
                </a:solidFill>
              </a:defRPr>
            </a:pPr>
            <a:r>
              <a:rPr lang="es-MX" sz="1200" noProof="0" dirty="0">
                <a:solidFill>
                  <a:schemeClr val="tx1"/>
                </a:solidFill>
                <a:latin typeface="Helvetica Courant (Body)y)"/>
              </a:rPr>
              <a:t>.</a:t>
            </a:r>
          </a:p>
          <a:p>
            <a:pPr>
              <a:spcBef>
                <a:spcPts val="0"/>
              </a:spcBef>
              <a:defRPr sz="1000" b="1" i="1">
                <a:solidFill>
                  <a:srgbClr val="FF0000"/>
                </a:solidFill>
              </a:defRPr>
            </a:pPr>
            <a:endParaRPr lang="es-MX" sz="1200" noProof="0" dirty="0">
              <a:solidFill>
                <a:schemeClr val="tx1"/>
              </a:solidFill>
              <a:latin typeface="Helvetica Courant (Body)y)"/>
            </a:endParaRPr>
          </a:p>
          <a:p>
            <a:pPr>
              <a:spcBef>
                <a:spcPts val="0"/>
              </a:spcBef>
              <a:defRPr sz="1000" b="1"/>
            </a:pPr>
            <a:r>
              <a:rPr lang="es-MX" sz="1200" noProof="0" dirty="0">
                <a:solidFill>
                  <a:schemeClr val="tx1"/>
                </a:solidFill>
                <a:latin typeface="Helvetica Courant (Body)y)"/>
              </a:rPr>
              <a:t>Alternancia trabajo-estudios y pasantías</a:t>
            </a:r>
          </a:p>
          <a:p>
            <a:pPr>
              <a:spcBef>
                <a:spcPts val="0"/>
              </a:spcBef>
              <a:defRPr sz="1000"/>
            </a:pPr>
            <a:endParaRPr lang="es-MX" sz="1200" noProof="0" dirty="0">
              <a:solidFill>
                <a:schemeClr val="tx1"/>
              </a:solidFill>
              <a:latin typeface="Helvetica Courant (Body)y)"/>
            </a:endParaRPr>
          </a:p>
          <a:p>
            <a:pPr>
              <a:spcBef>
                <a:spcPts val="0"/>
              </a:spcBef>
              <a:defRPr sz="1000"/>
            </a:pPr>
            <a:r>
              <a:rPr lang="es-MX" sz="1200" noProof="0" dirty="0">
                <a:solidFill>
                  <a:schemeClr val="tx1"/>
                </a:solidFill>
                <a:latin typeface="Helvetica Courant (Body)y)"/>
              </a:rPr>
              <a:t>La experiencia</a:t>
            </a:r>
            <a:r>
              <a:rPr lang="es-MX" sz="1200" baseline="0" noProof="0" dirty="0">
                <a:solidFill>
                  <a:schemeClr val="tx1"/>
                </a:solidFill>
                <a:latin typeface="Helvetica Courant (Body)y)"/>
              </a:rPr>
              <a:t> laboral es parte del programa de estudios de algunos programas académicos. Los estudiantes extranjeros que deseen participar en un programa de alternancia trabajo-estudios y pasantías deberán solicitar un permiso de trabajo, además de un permiso de estudios.</a:t>
            </a:r>
            <a:endParaRPr lang="es-MX" sz="1200" noProof="0" dirty="0">
              <a:solidFill>
                <a:schemeClr val="tx1"/>
              </a:solidFill>
              <a:latin typeface="Helvetica Courant (Body)y)"/>
            </a:endParaRPr>
          </a:p>
          <a:p>
            <a:pPr>
              <a:spcBef>
                <a:spcPts val="0"/>
              </a:spcBef>
              <a:defRPr sz="1000" b="1"/>
            </a:pPr>
            <a:endParaRPr lang="es-MX" sz="1200" noProof="0" dirty="0">
              <a:solidFill>
                <a:schemeClr val="tx1"/>
              </a:solidFill>
              <a:latin typeface="Helvetica Courant (Body)y)"/>
            </a:endParaRPr>
          </a:p>
          <a:p>
            <a:pPr>
              <a:spcBef>
                <a:spcPts val="0"/>
              </a:spcBef>
              <a:defRPr sz="1000"/>
            </a:pPr>
            <a:r>
              <a:rPr lang="es-MX" sz="1200" noProof="0" dirty="0">
                <a:solidFill>
                  <a:schemeClr val="tx1"/>
                </a:solidFill>
                <a:latin typeface="Helvetica Courant (Body)y)"/>
              </a:rPr>
              <a:t>- Deberás contar con</a:t>
            </a:r>
            <a:r>
              <a:rPr lang="es-MX" sz="1200" baseline="0" noProof="0" dirty="0">
                <a:solidFill>
                  <a:schemeClr val="tx1"/>
                </a:solidFill>
                <a:latin typeface="Helvetica Courant (Body)y)"/>
              </a:rPr>
              <a:t> un permiso de estudios válido.</a:t>
            </a:r>
            <a:endParaRPr lang="es-MX" sz="1200" noProof="0" dirty="0">
              <a:solidFill>
                <a:schemeClr val="tx1"/>
              </a:solidFill>
              <a:latin typeface="Helvetica Courant (Body)y)"/>
            </a:endParaRPr>
          </a:p>
          <a:p>
            <a:pPr>
              <a:spcBef>
                <a:spcPts val="0"/>
              </a:spcBef>
              <a:defRPr sz="1000"/>
            </a:pPr>
            <a:r>
              <a:rPr lang="es-MX" sz="1200" noProof="0" dirty="0">
                <a:solidFill>
                  <a:schemeClr val="tx1"/>
                </a:solidFill>
                <a:latin typeface="Helvetica Courant (Body)y)"/>
              </a:rPr>
              <a:t>- El trabajo que pretendas realizar</a:t>
            </a:r>
            <a:r>
              <a:rPr lang="es-MX" sz="1200" baseline="0" noProof="0" dirty="0">
                <a:solidFill>
                  <a:schemeClr val="tx1"/>
                </a:solidFill>
                <a:latin typeface="Helvetica Courant (Body)y)"/>
              </a:rPr>
              <a:t> debe formar parte esencial de tu programa de estudios en Canadá.</a:t>
            </a:r>
            <a:r>
              <a:rPr lang="es-MX" sz="1200" noProof="0" dirty="0">
                <a:solidFill>
                  <a:schemeClr val="tx1"/>
                </a:solidFill>
                <a:latin typeface="Helvetica Courant (Body)y)"/>
              </a:rPr>
              <a:t> </a:t>
            </a:r>
          </a:p>
          <a:p>
            <a:pPr>
              <a:spcBef>
                <a:spcPts val="0"/>
              </a:spcBef>
              <a:defRPr sz="1000"/>
            </a:pPr>
            <a:r>
              <a:rPr lang="es-MX" sz="1200" noProof="0" dirty="0">
                <a:solidFill>
                  <a:schemeClr val="tx1"/>
                </a:solidFill>
                <a:latin typeface="Helvetica Courant (Body)y)"/>
              </a:rPr>
              <a:t>- Tu empleo debe formar parte de un </a:t>
            </a:r>
            <a:r>
              <a:rPr lang="es-MX" sz="1200" b="0" baseline="0" noProof="0" dirty="0">
                <a:solidFill>
                  <a:schemeClr val="tx1"/>
                </a:solidFill>
                <a:latin typeface="Helvetica Courant (Body)y)"/>
              </a:rPr>
              <a:t>programa de capacitación general, teórica o profesional</a:t>
            </a:r>
            <a:r>
              <a:rPr lang="es-MX" sz="1200" noProof="0" dirty="0">
                <a:solidFill>
                  <a:schemeClr val="tx1"/>
                </a:solidFill>
                <a:latin typeface="Helvetica Courant (Body)y)"/>
              </a:rPr>
              <a:t>, </a:t>
            </a:r>
            <a:r>
              <a:rPr lang="es-MX" sz="1200" baseline="0" noProof="0" dirty="0">
                <a:solidFill>
                  <a:schemeClr val="tx1"/>
                </a:solidFill>
                <a:latin typeface="Helvetica Courant (Body)y)"/>
              </a:rPr>
              <a:t>ofrecido por </a:t>
            </a:r>
            <a:r>
              <a:rPr lang="es-MX" sz="1200" i="1" baseline="0" noProof="0" dirty="0">
                <a:solidFill>
                  <a:schemeClr val="tx1"/>
                </a:solidFill>
                <a:latin typeface="Helvetica Courant (Body)y)"/>
              </a:rPr>
              <a:t>instituciones de educación designadas </a:t>
            </a:r>
            <a:r>
              <a:rPr lang="es-MX" sz="1200" baseline="0" noProof="0" dirty="0">
                <a:solidFill>
                  <a:schemeClr val="tx1"/>
                </a:solidFill>
                <a:latin typeface="Helvetica Courant (Body)y)"/>
              </a:rPr>
              <a:t>y estar certificado por una carta del funcionario académico responsable de la institución.</a:t>
            </a:r>
            <a:endParaRPr lang="es-MX" sz="1200" noProof="0" dirty="0">
              <a:solidFill>
                <a:schemeClr val="tx1"/>
              </a:solidFill>
              <a:latin typeface="Helvetica Courant (Body)y)"/>
            </a:endParaRPr>
          </a:p>
          <a:p>
            <a:pPr>
              <a:spcBef>
                <a:spcPts val="0"/>
              </a:spcBef>
              <a:defRPr sz="1000"/>
            </a:pPr>
            <a:r>
              <a:rPr lang="es-MX" sz="1200" noProof="0" dirty="0">
                <a:solidFill>
                  <a:schemeClr val="tx1"/>
                </a:solidFill>
                <a:latin typeface="Helvetica Courant (Body)y)"/>
              </a:rPr>
              <a:t>- La alternancia trabajo-estudios y pasantías </a:t>
            </a:r>
            <a:r>
              <a:rPr lang="es-MX" sz="1200" baseline="0" noProof="0" dirty="0">
                <a:solidFill>
                  <a:schemeClr val="tx1"/>
                </a:solidFill>
                <a:latin typeface="Helvetica Courant (Body)y)"/>
              </a:rPr>
              <a:t>no puede representar más del 50 % del programa total de estudios.</a:t>
            </a:r>
            <a:endParaRPr lang="es-MX" sz="1200" noProof="0" dirty="0">
              <a:solidFill>
                <a:schemeClr val="tx1"/>
              </a:solidFill>
              <a:latin typeface="Helvetica Courant (Body)y)"/>
            </a:endParaRPr>
          </a:p>
          <a:p>
            <a:pPr>
              <a:spcBef>
                <a:spcPts val="0"/>
              </a:spcBef>
              <a:defRPr sz="1000" b="1"/>
            </a:pPr>
            <a:endParaRPr lang="es-MX" sz="1200" noProof="0" dirty="0">
              <a:solidFill>
                <a:schemeClr val="tx1"/>
              </a:solidFill>
              <a:latin typeface="Helvetica Courant (Body)y)"/>
            </a:endParaRPr>
          </a:p>
          <a:p>
            <a:pPr>
              <a:spcBef>
                <a:spcPts val="0"/>
              </a:spcBef>
              <a:defRPr sz="1000" b="1"/>
            </a:pPr>
            <a:r>
              <a:rPr lang="es-MX" sz="1200" noProof="0" dirty="0">
                <a:solidFill>
                  <a:schemeClr val="tx1"/>
                </a:solidFill>
                <a:latin typeface="Helvetica Courant (Body)y)"/>
              </a:rPr>
              <a:t>Programa de Permisos de</a:t>
            </a:r>
            <a:r>
              <a:rPr lang="es-MX" sz="1200" baseline="0" noProof="0" dirty="0">
                <a:solidFill>
                  <a:schemeClr val="tx1"/>
                </a:solidFill>
                <a:latin typeface="Helvetica Courant (Body)y)"/>
              </a:rPr>
              <a:t> Trabajo Después de la Graduación </a:t>
            </a:r>
            <a:r>
              <a:rPr lang="es-MX" sz="1200" noProof="0" dirty="0">
                <a:solidFill>
                  <a:schemeClr val="tx1"/>
                </a:solidFill>
                <a:latin typeface="Helvetica Courant (Body)y)"/>
              </a:rPr>
              <a:t>(PGWP, en sus siglas en inglés)</a:t>
            </a:r>
          </a:p>
          <a:p>
            <a:pPr>
              <a:spcBef>
                <a:spcPts val="0"/>
              </a:spcBef>
              <a:defRPr sz="1000" b="1"/>
            </a:pPr>
            <a:endParaRPr lang="es-MX" sz="1200" noProof="0" dirty="0">
              <a:solidFill>
                <a:schemeClr val="tx1"/>
              </a:solidFill>
              <a:latin typeface="Helvetica Courant (Body)y)"/>
            </a:endParaRPr>
          </a:p>
          <a:p>
            <a:pPr marL="0" marR="0" lvl="0" indent="0" algn="l" defTabSz="914400" rtl="0" eaLnBrk="1" fontAlgn="auto" latinLnBrk="0" hangingPunct="1">
              <a:lnSpc>
                <a:spcPct val="100000"/>
              </a:lnSpc>
              <a:spcBef>
                <a:spcPts val="0"/>
              </a:spcBef>
              <a:spcAft>
                <a:spcPts val="0"/>
              </a:spcAft>
              <a:buClrTx/>
              <a:buSzTx/>
              <a:buFontTx/>
              <a:buNone/>
              <a:tabLst/>
              <a:defRPr sz="1000" b="1"/>
            </a:pPr>
            <a:r>
              <a:rPr lang="es-MX" sz="1200" b="0" noProof="0" dirty="0">
                <a:solidFill>
                  <a:schemeClr val="tx1"/>
                </a:solidFill>
                <a:latin typeface="Helvetica Courant (Body)"/>
              </a:rPr>
              <a:t>*Para los colegios</a:t>
            </a:r>
            <a:r>
              <a:rPr lang="es-MX" sz="1200" b="0" baseline="0" noProof="0" dirty="0">
                <a:solidFill>
                  <a:schemeClr val="tx1"/>
                </a:solidFill>
                <a:latin typeface="Helvetica Courant (Body)"/>
              </a:rPr>
              <a:t> de formación profesional, la posibilidad de presentar una solicitud para el programa PGWP varía según la provincial o territorio. No todas las instituciones de educación designadas son admisibles para el programa PGWP. Consulte el enlace siguiente para verificar si la institución que le interesa es admisible</a:t>
            </a:r>
            <a:r>
              <a:rPr lang="es-MX" sz="1200" b="0" noProof="0" dirty="0">
                <a:solidFill>
                  <a:schemeClr val="tx1"/>
                </a:solidFill>
                <a:latin typeface="Helvetica Courant (Body)"/>
              </a:rPr>
              <a:t>: (https://www.canada.ca/en/immigration-refugees-citizenship/services/study-canada/study-permit/prepare/designated-learning-institutions-list.html)</a:t>
            </a:r>
          </a:p>
          <a:p>
            <a:pPr>
              <a:spcBef>
                <a:spcPts val="0"/>
              </a:spcBef>
              <a:defRPr sz="1000" b="1"/>
            </a:pPr>
            <a:endParaRPr lang="es-MX" sz="1200" noProof="0" dirty="0">
              <a:solidFill>
                <a:schemeClr val="tx1"/>
              </a:solidFill>
              <a:latin typeface="Helvetica Courant (Body)y)"/>
            </a:endParaRPr>
          </a:p>
          <a:p>
            <a:pPr>
              <a:spcBef>
                <a:spcPts val="0"/>
              </a:spcBef>
              <a:defRPr sz="1000"/>
            </a:pPr>
            <a:r>
              <a:rPr lang="es-MX" sz="1200" noProof="0" dirty="0">
                <a:solidFill>
                  <a:schemeClr val="tx1"/>
                </a:solidFill>
                <a:latin typeface="Helvetica Courant (Body)y)"/>
              </a:rPr>
              <a:t>- El</a:t>
            </a:r>
            <a:r>
              <a:rPr lang="es-MX" sz="1200" baseline="0" noProof="0" dirty="0">
                <a:solidFill>
                  <a:schemeClr val="tx1"/>
                </a:solidFill>
                <a:latin typeface="Helvetica Courant (Body)y)"/>
              </a:rPr>
              <a:t> PGWP permite a aquellos estudiantes que han egresado de una institución canadiense postsecundaria participante obtener una valiosa experiencia laboral en Canadá. La experiencia laboral especializada que los estudiantes obtengan a través del PGWP les ayudará a cumplir con los requisitos de la residencia permanente en Canadá en la categoría </a:t>
            </a:r>
            <a:r>
              <a:rPr lang="es-MX" sz="1200" i="1" baseline="0" noProof="0" dirty="0">
                <a:solidFill>
                  <a:schemeClr val="tx1"/>
                </a:solidFill>
                <a:latin typeface="Helvetica Courant (Body)y)"/>
              </a:rPr>
              <a:t>Canadian Experience Class </a:t>
            </a:r>
            <a:r>
              <a:rPr lang="es-MX" sz="1200" baseline="0" noProof="0" dirty="0">
                <a:solidFill>
                  <a:schemeClr val="tx1"/>
                </a:solidFill>
                <a:latin typeface="Helvetica Courant (Body)y)"/>
              </a:rPr>
              <a:t>(CEC).</a:t>
            </a:r>
            <a:endParaRPr lang="es-MX" sz="1200" noProof="0" dirty="0">
              <a:solidFill>
                <a:schemeClr val="tx1"/>
              </a:solidFill>
              <a:latin typeface="Helvetica Courant (Body)y)"/>
            </a:endParaRPr>
          </a:p>
          <a:p>
            <a:pPr>
              <a:spcBef>
                <a:spcPts val="0"/>
              </a:spcBef>
              <a:defRPr sz="1000"/>
            </a:pPr>
            <a:endParaRPr lang="es-MX" sz="1200" noProof="0" dirty="0">
              <a:solidFill>
                <a:schemeClr val="tx1"/>
              </a:solidFill>
              <a:latin typeface="Helvetica Courant (Body)y)"/>
            </a:endParaRPr>
          </a:p>
          <a:p>
            <a:pPr>
              <a:spcBef>
                <a:spcPts val="0"/>
              </a:spcBef>
              <a:defRPr sz="1000"/>
            </a:pPr>
            <a:r>
              <a:rPr lang="es-MX" sz="1200" noProof="0" dirty="0">
                <a:solidFill>
                  <a:schemeClr val="tx1"/>
                </a:solidFill>
                <a:latin typeface="Helvetica Courant (Body)y)"/>
              </a:rPr>
              <a:t>- Para obtener un</a:t>
            </a:r>
            <a:r>
              <a:rPr lang="es-MX" sz="1200" baseline="0" noProof="0" dirty="0">
                <a:solidFill>
                  <a:schemeClr val="tx1"/>
                </a:solidFill>
                <a:latin typeface="Helvetica Courant (Body)y)"/>
              </a:rPr>
              <a:t> PGWP, deberás cumplir con los siguientes requisitos</a:t>
            </a:r>
            <a:r>
              <a:rPr lang="es-MX" sz="1200" noProof="0" dirty="0">
                <a:solidFill>
                  <a:schemeClr val="tx1"/>
                </a:solidFill>
                <a:latin typeface="Helvetica Courant (Body)y)"/>
              </a:rPr>
              <a:t>: </a:t>
            </a:r>
            <a:endParaRPr lang="es-MX" sz="1200" b="1" i="1" noProof="0" dirty="0">
              <a:solidFill>
                <a:schemeClr val="tx1"/>
              </a:solidFill>
              <a:latin typeface="Helvetica Courant (Body)y)"/>
            </a:endParaRPr>
          </a:p>
          <a:p>
            <a:pPr>
              <a:spcBef>
                <a:spcPts val="0"/>
              </a:spcBef>
              <a:defRPr sz="1000"/>
            </a:pPr>
            <a:r>
              <a:rPr lang="es-MX" sz="1200" noProof="0" dirty="0">
                <a:solidFill>
                  <a:schemeClr val="tx1"/>
                </a:solidFill>
                <a:latin typeface="Helvetica Courant (Body)y)"/>
              </a:rPr>
              <a:t>Deberás haber cursado estudios </a:t>
            </a:r>
            <a:r>
              <a:rPr lang="es-MX" sz="1200" b="1" noProof="0" dirty="0">
                <a:solidFill>
                  <a:schemeClr val="tx1"/>
                </a:solidFill>
                <a:latin typeface="Helvetica Courant (Body)y)"/>
              </a:rPr>
              <a:t>a tiempo completo </a:t>
            </a:r>
            <a:r>
              <a:rPr lang="es-MX" sz="1200" noProof="0" dirty="0">
                <a:solidFill>
                  <a:schemeClr val="tx1"/>
                </a:solidFill>
                <a:latin typeface="Helvetica Courant (Body)y)"/>
              </a:rPr>
              <a:t>en Canadá y haber concluido</a:t>
            </a:r>
            <a:r>
              <a:rPr lang="es-MX" sz="1200" baseline="0" noProof="0" dirty="0">
                <a:solidFill>
                  <a:schemeClr val="tx1"/>
                </a:solidFill>
                <a:latin typeface="Helvetica Courant (Body)y)"/>
              </a:rPr>
              <a:t> un programa de estudios de una duración mínima de ocho meses.</a:t>
            </a:r>
            <a:endParaRPr lang="es-MX" sz="1200" noProof="0" dirty="0">
              <a:solidFill>
                <a:schemeClr val="tx1"/>
              </a:solidFill>
              <a:latin typeface="Helvetica Courant (Body)y)"/>
            </a:endParaRPr>
          </a:p>
          <a:p>
            <a:pPr>
              <a:spcBef>
                <a:spcPts val="0"/>
              </a:spcBef>
              <a:defRPr sz="1000"/>
            </a:pPr>
            <a:r>
              <a:rPr lang="es-MX" sz="1200" noProof="0" dirty="0">
                <a:solidFill>
                  <a:schemeClr val="tx1"/>
                </a:solidFill>
                <a:latin typeface="Helvetica Courant (Body)y)"/>
              </a:rPr>
              <a:t>Además,</a:t>
            </a:r>
            <a:r>
              <a:rPr lang="es-MX" sz="1200" baseline="0" noProof="0" dirty="0">
                <a:solidFill>
                  <a:schemeClr val="tx1"/>
                </a:solidFill>
                <a:latin typeface="Helvetica Courant (Body)y)"/>
              </a:rPr>
              <a:t> deberás haberte graduado en:</a:t>
            </a:r>
            <a:endParaRPr lang="es-MX" sz="1200" noProof="0" dirty="0">
              <a:solidFill>
                <a:schemeClr val="tx1"/>
              </a:solidFill>
              <a:latin typeface="Helvetica Courant (Body)y)"/>
            </a:endParaRPr>
          </a:p>
          <a:p>
            <a:pPr lvl="1" indent="457200">
              <a:spcBef>
                <a:spcPts val="0"/>
              </a:spcBef>
              <a:defRPr sz="1000"/>
            </a:pPr>
            <a:r>
              <a:rPr lang="es-MX" sz="1200" noProof="0" dirty="0">
                <a:solidFill>
                  <a:schemeClr val="tx1"/>
                </a:solidFill>
                <a:latin typeface="Helvetica Courant (Body)y)"/>
              </a:rPr>
              <a:t>- una institución</a:t>
            </a:r>
            <a:r>
              <a:rPr lang="es-MX" sz="1200" baseline="0" noProof="0" dirty="0">
                <a:solidFill>
                  <a:schemeClr val="tx1"/>
                </a:solidFill>
                <a:latin typeface="Helvetica Courant (Body)y)"/>
              </a:rPr>
              <a:t> postsecundaria pública, tal como un colegio, una escuela de oficios o técnica, una universidad o un CÉGEP (en Quebec) o</a:t>
            </a:r>
            <a:endParaRPr lang="es-MX" sz="1200" noProof="0" dirty="0">
              <a:solidFill>
                <a:schemeClr val="tx1"/>
              </a:solidFill>
              <a:latin typeface="Helvetica Courant (Body)y)"/>
              <a:ea typeface="Calibri"/>
              <a:cs typeface="Calibri"/>
              <a:sym typeface="Calibri"/>
            </a:endParaRPr>
          </a:p>
          <a:p>
            <a:pPr lvl="1" indent="457200">
              <a:spcBef>
                <a:spcPts val="0"/>
              </a:spcBef>
              <a:defRPr sz="1000"/>
            </a:pPr>
            <a:r>
              <a:rPr lang="es-MX" sz="1200" noProof="0" dirty="0">
                <a:solidFill>
                  <a:schemeClr val="tx1"/>
                </a:solidFill>
                <a:latin typeface="Helvetica Courant (Body)y)"/>
              </a:rPr>
              <a:t>- una institución postsecundaria</a:t>
            </a:r>
            <a:r>
              <a:rPr lang="es-MX" sz="1200" baseline="0" noProof="0" dirty="0">
                <a:solidFill>
                  <a:schemeClr val="tx1"/>
                </a:solidFill>
                <a:latin typeface="Helvetica Courant (Body)y)"/>
              </a:rPr>
              <a:t> </a:t>
            </a:r>
            <a:r>
              <a:rPr lang="es-MX" sz="1200" noProof="0" dirty="0">
                <a:solidFill>
                  <a:schemeClr val="tx1"/>
                </a:solidFill>
                <a:latin typeface="Helvetica Courant (Body)y)"/>
              </a:rPr>
              <a:t>privada </a:t>
            </a:r>
            <a:r>
              <a:rPr lang="es-MX" sz="1200" baseline="0" noProof="0" dirty="0">
                <a:solidFill>
                  <a:schemeClr val="tx1"/>
                </a:solidFill>
                <a:latin typeface="Helvetica Courant (Body)y)"/>
              </a:rPr>
              <a:t>sujeta a las mismas normas y reglamentación que las instituciones públicas o</a:t>
            </a:r>
            <a:endParaRPr lang="es-MX" sz="1200" noProof="0" dirty="0">
              <a:solidFill>
                <a:schemeClr val="tx1"/>
              </a:solidFill>
              <a:latin typeface="Helvetica Courant (Body)y)"/>
              <a:ea typeface="Calibri"/>
              <a:cs typeface="Calibri"/>
              <a:sym typeface="Calibri"/>
            </a:endParaRPr>
          </a:p>
          <a:p>
            <a:pPr lvl="1" indent="457200">
              <a:spcBef>
                <a:spcPts val="0"/>
              </a:spcBef>
              <a:defRPr sz="1000"/>
            </a:pPr>
            <a:r>
              <a:rPr lang="es-MX" sz="1200" noProof="0" dirty="0">
                <a:solidFill>
                  <a:schemeClr val="tx1"/>
                </a:solidFill>
                <a:latin typeface="Helvetica Courant (Body)y)"/>
              </a:rPr>
              <a:t>- una institución secundaria o postsecundaria</a:t>
            </a:r>
            <a:r>
              <a:rPr lang="es-MX" sz="1200" baseline="0" noProof="0" dirty="0">
                <a:solidFill>
                  <a:schemeClr val="tx1"/>
                </a:solidFill>
                <a:latin typeface="Helvetica Courant (Body)y)"/>
              </a:rPr>
              <a:t> </a:t>
            </a:r>
            <a:r>
              <a:rPr lang="es-MX" sz="1200" noProof="0" dirty="0">
                <a:solidFill>
                  <a:schemeClr val="tx1"/>
                </a:solidFill>
                <a:latin typeface="Helvetica Courant (Body)y)"/>
              </a:rPr>
              <a:t>privada </a:t>
            </a:r>
            <a:r>
              <a:rPr lang="es-MX" sz="1200" baseline="0" noProof="0" dirty="0">
                <a:solidFill>
                  <a:schemeClr val="tx1"/>
                </a:solidFill>
                <a:latin typeface="Helvetica Courant (Body)y)"/>
              </a:rPr>
              <a:t>(en Quebec) que ofrezca programas admisibles de 900 horas o más que culminen en un diploma de estudios profesionales (DEP) o en un comprobante de especialización profesional (ASP) o</a:t>
            </a:r>
            <a:endParaRPr lang="es-MX" sz="1200" noProof="0" dirty="0">
              <a:solidFill>
                <a:schemeClr val="tx1"/>
              </a:solidFill>
              <a:latin typeface="Helvetica Courant (Body)y)"/>
              <a:ea typeface="Calibri"/>
              <a:cs typeface="Calibri"/>
              <a:sym typeface="Calibri"/>
            </a:endParaRPr>
          </a:p>
          <a:p>
            <a:pPr lvl="1" indent="457200">
              <a:spcBef>
                <a:spcPts val="0"/>
              </a:spcBef>
              <a:defRPr sz="1000"/>
            </a:pPr>
            <a:r>
              <a:rPr lang="es-MX" sz="1200" noProof="0" dirty="0">
                <a:solidFill>
                  <a:schemeClr val="tx1"/>
                </a:solidFill>
                <a:latin typeface="Helvetica Courant (Body)y)"/>
              </a:rPr>
              <a:t>- una institución privada</a:t>
            </a:r>
            <a:r>
              <a:rPr lang="es-MX" sz="1200" baseline="0" noProof="0" dirty="0">
                <a:solidFill>
                  <a:schemeClr val="tx1"/>
                </a:solidFill>
                <a:latin typeface="Helvetica Courant (Body)y)"/>
              </a:rPr>
              <a:t> canadiense autorizada por las leyes provinciales para otorgar títulos, pero únicamente si estás inscrito en uno de sus programas de estudio que lleve a </a:t>
            </a:r>
            <a:r>
              <a:rPr lang="es-MX" sz="1200" u="sng" baseline="0" noProof="0" dirty="0">
                <a:solidFill>
                  <a:schemeClr val="tx1"/>
                </a:solidFill>
                <a:latin typeface="Helvetica Courant (Body)y)"/>
              </a:rPr>
              <a:t>un título autorizado por la provincia </a:t>
            </a:r>
            <a:r>
              <a:rPr lang="es-MX" sz="1200" baseline="0" noProof="0" dirty="0">
                <a:solidFill>
                  <a:schemeClr val="tx1"/>
                </a:solidFill>
                <a:latin typeface="Helvetica Courant (Body)y)"/>
              </a:rPr>
              <a:t>y no en cualquiera de los programas de estudio ofrecidos por la institución privada en cuestión</a:t>
            </a:r>
            <a:r>
              <a:rPr lang="es-MX" sz="1200" noProof="0" dirty="0">
                <a:solidFill>
                  <a:schemeClr val="tx1"/>
                </a:solidFill>
                <a:latin typeface="Helvetica Courant (Body)y)"/>
              </a:rPr>
              <a:t>.</a:t>
            </a:r>
            <a:endParaRPr lang="es-MX" sz="1200" noProof="0" dirty="0">
              <a:solidFill>
                <a:schemeClr val="tx1"/>
              </a:solidFill>
              <a:latin typeface="Helvetica Courant (Body)y)"/>
              <a:ea typeface="Calibri"/>
              <a:cs typeface="Calibri"/>
              <a:sym typeface="Calibri"/>
            </a:endParaRPr>
          </a:p>
          <a:p>
            <a:pPr>
              <a:spcBef>
                <a:spcPts val="0"/>
              </a:spcBef>
              <a:defRPr sz="1000"/>
            </a:pPr>
            <a:r>
              <a:rPr lang="es-MX" sz="1200" noProof="0" dirty="0">
                <a:solidFill>
                  <a:schemeClr val="tx1"/>
                </a:solidFill>
                <a:latin typeface="Helvetica Courant (Body)y)"/>
              </a:rPr>
              <a:t>Deberás solicitar un permiso</a:t>
            </a:r>
            <a:r>
              <a:rPr lang="es-MX" sz="1200" baseline="0" noProof="0" dirty="0">
                <a:solidFill>
                  <a:schemeClr val="tx1"/>
                </a:solidFill>
                <a:latin typeface="Helvetica Courant (Body)y)"/>
              </a:rPr>
              <a:t> de trabajo durante los 90 días posteriores a la recepción de la confirmación por escrito de tu institución (por ejemplo, un expediente o una carta oficial), en la cual se indique que cumples con los requisitos para concluir tu programa académico.</a:t>
            </a:r>
            <a:endParaRPr lang="es-MX" sz="1200" noProof="0" dirty="0">
              <a:solidFill>
                <a:schemeClr val="tx1"/>
              </a:solidFill>
              <a:latin typeface="Helvetica Courant (Body)y)"/>
            </a:endParaRPr>
          </a:p>
          <a:p>
            <a:pPr>
              <a:spcBef>
                <a:spcPts val="0"/>
              </a:spcBef>
              <a:defRPr sz="1000"/>
            </a:pPr>
            <a:r>
              <a:rPr lang="es-MX" sz="1200" noProof="0" dirty="0">
                <a:solidFill>
                  <a:schemeClr val="tx1"/>
                </a:solidFill>
                <a:latin typeface="Helvetica Courant (Body)y)"/>
              </a:rPr>
              <a:t>Deberás haber</a:t>
            </a:r>
            <a:r>
              <a:rPr lang="es-MX" sz="1200" baseline="0" noProof="0" dirty="0">
                <a:solidFill>
                  <a:schemeClr val="tx1"/>
                </a:solidFill>
                <a:latin typeface="Helvetica Courant (Body)y)"/>
              </a:rPr>
              <a:t> concluido satisfactoriamente el programa de estudios y haber recibido la notificación de que cumples con los requisitos para obtener tu título, diploma o certificado.</a:t>
            </a:r>
            <a:endParaRPr lang="es-MX" sz="1200" noProof="0" dirty="0">
              <a:solidFill>
                <a:schemeClr val="tx1"/>
              </a:solidFill>
              <a:latin typeface="Helvetica Courant (Body)y)"/>
            </a:endParaRPr>
          </a:p>
          <a:p>
            <a:pPr>
              <a:spcBef>
                <a:spcPts val="0"/>
              </a:spcBef>
              <a:defRPr sz="1000"/>
            </a:pPr>
            <a:r>
              <a:rPr lang="es-MX" sz="1200" noProof="0" dirty="0">
                <a:solidFill>
                  <a:schemeClr val="tx1"/>
                </a:solidFill>
                <a:latin typeface="Helvetica Courant (Body)y)"/>
              </a:rPr>
              <a:t>En</a:t>
            </a:r>
            <a:r>
              <a:rPr lang="es-MX" sz="1200" baseline="0" noProof="0" dirty="0">
                <a:solidFill>
                  <a:schemeClr val="tx1"/>
                </a:solidFill>
                <a:latin typeface="Helvetica Courant (Body)y)"/>
              </a:rPr>
              <a:t> e</a:t>
            </a:r>
            <a:r>
              <a:rPr lang="es-MX" sz="1200" noProof="0" dirty="0">
                <a:solidFill>
                  <a:schemeClr val="tx1"/>
                </a:solidFill>
                <a:latin typeface="Helvetica Courant (Body)y)"/>
              </a:rPr>
              <a:t>l momento</a:t>
            </a:r>
            <a:r>
              <a:rPr lang="es-MX" sz="1200" baseline="0" noProof="0" dirty="0">
                <a:solidFill>
                  <a:schemeClr val="tx1"/>
                </a:solidFill>
                <a:latin typeface="Helvetica Courant (Body)y)"/>
              </a:rPr>
              <a:t> de solicitar un permiso de trabajo, d</a:t>
            </a:r>
            <a:r>
              <a:rPr lang="es-MX" sz="1200" noProof="0" dirty="0">
                <a:solidFill>
                  <a:schemeClr val="tx1"/>
                </a:solidFill>
                <a:latin typeface="Helvetica Courant (Body)y)"/>
              </a:rPr>
              <a:t>eberás</a:t>
            </a:r>
            <a:r>
              <a:rPr lang="es-MX" sz="1200" baseline="0" noProof="0" dirty="0">
                <a:solidFill>
                  <a:schemeClr val="tx1"/>
                </a:solidFill>
                <a:latin typeface="Helvetica Courant (Body)y)"/>
              </a:rPr>
              <a:t> contar con un permiso de estudios válido.</a:t>
            </a:r>
            <a:endParaRPr lang="es-MX" sz="1200" noProof="0" dirty="0">
              <a:solidFill>
                <a:schemeClr val="tx1"/>
              </a:solidFill>
              <a:latin typeface="Helvetica Courant (Body)y)"/>
            </a:endParaRPr>
          </a:p>
          <a:p>
            <a:pPr>
              <a:spcBef>
                <a:spcPts val="0"/>
              </a:spcBef>
              <a:defRPr sz="1000"/>
            </a:pPr>
            <a:endParaRPr lang="es-MX" sz="1200" noProof="0" dirty="0">
              <a:solidFill>
                <a:schemeClr val="tx1"/>
              </a:solidFill>
              <a:latin typeface="Helvetica Courant (Body)y)"/>
            </a:endParaRPr>
          </a:p>
          <a:p>
            <a:pPr>
              <a:spcBef>
                <a:spcPts val="0"/>
              </a:spcBef>
              <a:defRPr sz="1000"/>
            </a:pPr>
            <a:r>
              <a:rPr lang="es-MX" sz="1200" noProof="0" dirty="0">
                <a:solidFill>
                  <a:schemeClr val="tx1"/>
                </a:solidFill>
                <a:latin typeface="Helvetica Courant (Body)y)"/>
              </a:rPr>
              <a:t>- Se</a:t>
            </a:r>
            <a:r>
              <a:rPr lang="es-MX" sz="1200" baseline="0" noProof="0" dirty="0">
                <a:solidFill>
                  <a:schemeClr val="tx1"/>
                </a:solidFill>
                <a:latin typeface="Helvetica Courant (Body)y)"/>
              </a:rPr>
              <a:t> puede emitir un permiso de trabajo, en virtud del PGWP, por la duración del programa de estudios (hasta un máximo de tres años). </a:t>
            </a:r>
            <a:r>
              <a:rPr lang="es-MX" sz="1200" i="1" u="sng" baseline="0" noProof="0" dirty="0">
                <a:solidFill>
                  <a:schemeClr val="tx1"/>
                </a:solidFill>
                <a:latin typeface="Helvetica Courant (Body)y)"/>
              </a:rPr>
              <a:t>Los permisos de trabajo posteriores a la graduación no podrán tener una duración superior a la duración del programa de estudios del estudiante </a:t>
            </a:r>
            <a:r>
              <a:rPr lang="es-MX" sz="1200" baseline="0" noProof="0" dirty="0">
                <a:solidFill>
                  <a:schemeClr val="tx1"/>
                </a:solidFill>
                <a:latin typeface="Helvetica Courant (Body)y)"/>
              </a:rPr>
              <a:t>y el programa de estudios deberá tener una duración mínima de 8 meses.</a:t>
            </a:r>
            <a:endParaRPr lang="es-MX" sz="1200" noProof="0" dirty="0">
              <a:solidFill>
                <a:schemeClr val="tx1"/>
              </a:solidFill>
              <a:latin typeface="Helvetica Courant (Body)y)"/>
            </a:endParaRPr>
          </a:p>
          <a:p>
            <a:pPr>
              <a:spcBef>
                <a:spcPts val="0"/>
              </a:spcBef>
              <a:defRPr sz="1000"/>
            </a:pPr>
            <a:endParaRPr lang="es-MX" sz="1200" noProof="0" dirty="0">
              <a:solidFill>
                <a:schemeClr val="tx1"/>
              </a:solidFill>
              <a:latin typeface="Helvetica Courant (Body)y)"/>
            </a:endParaRPr>
          </a:p>
          <a:p>
            <a:pPr>
              <a:spcBef>
                <a:spcPts val="0"/>
              </a:spcBef>
              <a:defRPr sz="1000"/>
            </a:pPr>
            <a:r>
              <a:rPr lang="es-MX" sz="1200" noProof="0" dirty="0">
                <a:solidFill>
                  <a:schemeClr val="tx1"/>
                </a:solidFill>
                <a:latin typeface="Helvetica Courant (Body)y)"/>
              </a:rPr>
              <a:t>- Por ejemplo, si te gradúas de un programa de cuatro años (con título),</a:t>
            </a:r>
            <a:r>
              <a:rPr lang="es-MX" sz="1200" baseline="0" noProof="0" dirty="0">
                <a:solidFill>
                  <a:schemeClr val="tx1"/>
                </a:solidFill>
                <a:latin typeface="Helvetica Courant (Body)y)"/>
              </a:rPr>
              <a:t> podrías cumplir con los requisitos para un permiso de trabajo de tres años. Si te gradúas de un programa de ocho meses (con certificado), podrías cumplir con los requisitos para un permiso de trabajo con duración máxima de 8 meses.</a:t>
            </a:r>
            <a:endParaRPr lang="es-MX" sz="1200" noProof="0" dirty="0">
              <a:solidFill>
                <a:schemeClr val="tx1"/>
              </a:solidFill>
              <a:latin typeface="Helvetica Courant (Body)y)"/>
            </a:endParaRPr>
          </a:p>
          <a:p>
            <a:pPr>
              <a:spcBef>
                <a:spcPts val="0"/>
              </a:spcBef>
              <a:defRPr sz="1000"/>
            </a:pPr>
            <a:endParaRPr lang="es-MX" sz="1200" noProof="0" dirty="0">
              <a:solidFill>
                <a:schemeClr val="tx1"/>
              </a:solidFill>
              <a:latin typeface="Helvetica Courant (Body)y)"/>
            </a:endParaRPr>
          </a:p>
          <a:p>
            <a:pPr>
              <a:spcBef>
                <a:spcPts val="600"/>
              </a:spcBef>
              <a:defRPr sz="1000"/>
            </a:pPr>
            <a:r>
              <a:rPr lang="es-MX" sz="1200" noProof="0" dirty="0">
                <a:solidFill>
                  <a:schemeClr val="tx1"/>
                </a:solidFill>
                <a:latin typeface="Helvetica Courant (Body)y)"/>
              </a:rPr>
              <a:t>- En 2008 se emitieron 17</a:t>
            </a:r>
            <a:r>
              <a:rPr lang="es-MX" sz="1200" baseline="0" noProof="0" dirty="0">
                <a:solidFill>
                  <a:schemeClr val="tx1"/>
                </a:solidFill>
                <a:latin typeface="Helvetica Courant (Body)y)"/>
              </a:rPr>
              <a:t> </a:t>
            </a:r>
            <a:r>
              <a:rPr lang="es-MX" sz="1200" noProof="0" dirty="0">
                <a:solidFill>
                  <a:schemeClr val="tx1"/>
                </a:solidFill>
                <a:latin typeface="Helvetica Courant (Body)y)"/>
              </a:rPr>
              <a:t>826 permisos</a:t>
            </a:r>
            <a:r>
              <a:rPr lang="es-MX" sz="1200" baseline="0" noProof="0" dirty="0">
                <a:solidFill>
                  <a:schemeClr val="tx1"/>
                </a:solidFill>
                <a:latin typeface="Helvetica Courant (Body)y)"/>
              </a:rPr>
              <a:t> de trabajo, lo cual supone un aumento del </a:t>
            </a:r>
            <a:r>
              <a:rPr lang="es-MX" sz="1200" noProof="0" dirty="0">
                <a:solidFill>
                  <a:schemeClr val="tx1"/>
                </a:solidFill>
                <a:latin typeface="Helvetica Courant (Body)y)"/>
              </a:rPr>
              <a:t>63 % con respecto</a:t>
            </a:r>
            <a:r>
              <a:rPr lang="es-MX" sz="1200" baseline="0" noProof="0" dirty="0">
                <a:solidFill>
                  <a:schemeClr val="tx1"/>
                </a:solidFill>
                <a:latin typeface="Helvetica Courant (Body)y)"/>
              </a:rPr>
              <a:t> a </a:t>
            </a:r>
            <a:r>
              <a:rPr lang="es-MX" sz="1200" noProof="0" dirty="0">
                <a:solidFill>
                  <a:schemeClr val="tx1"/>
                </a:solidFill>
                <a:latin typeface="Helvetica Courant (Body)y)"/>
              </a:rPr>
              <a:t>2007</a:t>
            </a:r>
            <a:r>
              <a:rPr lang="es-MX" sz="1200" baseline="0" noProof="0" dirty="0">
                <a:solidFill>
                  <a:schemeClr val="tx1"/>
                </a:solidFill>
                <a:latin typeface="Helvetica Courant (Body)y)"/>
              </a:rPr>
              <a:t>, cuando se introdujeron los cambios en el PGWP. </a:t>
            </a:r>
            <a:r>
              <a:rPr lang="es-MX" sz="1200" noProof="0" dirty="0">
                <a:solidFill>
                  <a:schemeClr val="tx1"/>
                </a:solidFill>
                <a:latin typeface="Helvetica Courant (Body)y)"/>
                <a:ea typeface="Wingdings"/>
                <a:cs typeface="Wingdings"/>
                <a:sym typeface="Wingdings"/>
              </a:rPr>
              <a:t></a:t>
            </a:r>
            <a:r>
              <a:rPr lang="es-MX" sz="1200" noProof="0" dirty="0">
                <a:solidFill>
                  <a:schemeClr val="tx1"/>
                </a:solidFill>
                <a:latin typeface="Helvetica Courant (Body)y)"/>
              </a:rPr>
              <a:t>------------</a:t>
            </a:r>
            <a:r>
              <a:rPr lang="es-MX" sz="1200" b="1" i="1" noProof="0" dirty="0">
                <a:solidFill>
                  <a:schemeClr val="tx1"/>
                </a:solidFill>
                <a:latin typeface="Helvetica Courant (Body)y)"/>
              </a:rPr>
              <a:t>Ministerio de Inmigración, Refugiados y Ciudadanía de Canadá: Cantidad de titulares de permisos PGWP</a:t>
            </a:r>
            <a:r>
              <a:rPr lang="es-MX" sz="1200" b="1" i="1" baseline="0" noProof="0" dirty="0">
                <a:solidFill>
                  <a:schemeClr val="tx1"/>
                </a:solidFill>
                <a:latin typeface="Helvetica Courant (Body)y)"/>
              </a:rPr>
              <a:t> válidos al 31 de diciembre de 2014: 73 091 / Aumento del porcentaje de titulares de PGWP entre 2010 y 2014: 140 %.</a:t>
            </a:r>
            <a:endParaRPr lang="es-MX" sz="1200" b="1" i="1" noProof="0" dirty="0">
              <a:solidFill>
                <a:schemeClr val="tx1"/>
              </a:solidFill>
              <a:latin typeface="Helvetica Courant (Body)y)"/>
            </a:endParaRPr>
          </a:p>
          <a:p>
            <a:pPr>
              <a:defRPr sz="1000" b="1" i="1">
                <a:solidFill>
                  <a:srgbClr val="C00000"/>
                </a:solidFill>
              </a:defRPr>
            </a:pPr>
            <a:endParaRPr lang="es-MX" sz="1200" b="1" i="1" noProof="0" dirty="0">
              <a:solidFill>
                <a:schemeClr val="tx1"/>
              </a:solidFill>
              <a:latin typeface="Helvetica Courant (Body)y)"/>
            </a:endParaRPr>
          </a:p>
          <a:p>
            <a:pPr>
              <a:spcBef>
                <a:spcPts val="0"/>
              </a:spcBef>
              <a:defRPr sz="1000" b="1" i="1">
                <a:solidFill>
                  <a:srgbClr val="C00000"/>
                </a:solidFill>
              </a:defRPr>
            </a:pPr>
            <a:endParaRPr lang="es-MX" sz="1200" b="1" i="1" noProof="0" dirty="0">
              <a:solidFill>
                <a:schemeClr val="tx1"/>
              </a:solidFill>
              <a:latin typeface="Helvetica Courant (Body)y)"/>
            </a:endParaRPr>
          </a:p>
          <a:p>
            <a:pPr>
              <a:spcBef>
                <a:spcPts val="0"/>
              </a:spcBef>
              <a:defRPr sz="1000" b="1" i="1">
                <a:solidFill>
                  <a:srgbClr val="C00000"/>
                </a:solidFill>
              </a:defRPr>
            </a:pPr>
            <a:endParaRPr lang="es-MX" sz="1200" b="1" i="1" noProof="0" dirty="0">
              <a:solidFill>
                <a:schemeClr val="tx1"/>
              </a:solidFill>
              <a:latin typeface="Helvetica Courant (Body)y)"/>
            </a:endParaRPr>
          </a:p>
          <a:p>
            <a:pPr>
              <a:spcBef>
                <a:spcPts val="0"/>
              </a:spcBef>
              <a:defRPr sz="1000" b="1"/>
            </a:pPr>
            <a:r>
              <a:rPr lang="es-MX" sz="1200" noProof="0" dirty="0">
                <a:solidFill>
                  <a:schemeClr val="tx1"/>
                </a:solidFill>
                <a:latin typeface="Helvetica Courant (Body)y)"/>
              </a:rPr>
              <a:t>Empleo para cónyuges</a:t>
            </a:r>
          </a:p>
          <a:p>
            <a:pPr>
              <a:spcBef>
                <a:spcPts val="0"/>
              </a:spcBef>
              <a:defRPr sz="1000"/>
            </a:pPr>
            <a:r>
              <a:rPr lang="es-MX" sz="1200" noProof="0" dirty="0">
                <a:solidFill>
                  <a:schemeClr val="tx1"/>
                </a:solidFill>
                <a:latin typeface="Helvetica Courant (Body)y)"/>
              </a:rPr>
              <a:t>Tu cónyuge</a:t>
            </a:r>
            <a:r>
              <a:rPr lang="es-MX" sz="1200" baseline="0" noProof="0" dirty="0">
                <a:solidFill>
                  <a:schemeClr val="tx1"/>
                </a:solidFill>
                <a:latin typeface="Helvetica Courant (Body)y)"/>
              </a:rPr>
              <a:t> o pareja de hecho podría solicitar un permiso de trabajo si:</a:t>
            </a:r>
            <a:endParaRPr lang="es-MX" sz="1200" noProof="0" dirty="0">
              <a:solidFill>
                <a:schemeClr val="tx1"/>
              </a:solidFill>
              <a:latin typeface="Helvetica Courant (Body)y)"/>
            </a:endParaRPr>
          </a:p>
          <a:p>
            <a:pPr>
              <a:spcBef>
                <a:spcPts val="0"/>
              </a:spcBef>
              <a:defRPr sz="1000"/>
            </a:pPr>
            <a:endParaRPr lang="es-MX" sz="1200" noProof="0" dirty="0">
              <a:solidFill>
                <a:schemeClr val="tx1"/>
              </a:solidFill>
              <a:latin typeface="Helvetica Courant (Body)y)"/>
            </a:endParaRPr>
          </a:p>
          <a:p>
            <a:pPr>
              <a:spcBef>
                <a:spcPts val="0"/>
              </a:spcBef>
              <a:defRPr sz="1000"/>
            </a:pPr>
            <a:r>
              <a:rPr lang="es-MX" sz="1200" noProof="0" dirty="0">
                <a:solidFill>
                  <a:schemeClr val="tx1"/>
                </a:solidFill>
                <a:latin typeface="Helvetica Courant (Body)y)"/>
              </a:rPr>
              <a:t>- Tú eres estudiante a tiempo completo</a:t>
            </a:r>
            <a:r>
              <a:rPr lang="es-MX" sz="1200" baseline="0" noProof="0" dirty="0">
                <a:solidFill>
                  <a:schemeClr val="tx1"/>
                </a:solidFill>
                <a:latin typeface="Helvetica Courant (Body)y)"/>
              </a:rPr>
              <a:t> en:</a:t>
            </a:r>
            <a:endParaRPr lang="es-MX" sz="1200" noProof="0" dirty="0">
              <a:solidFill>
                <a:schemeClr val="tx1"/>
              </a:solidFill>
              <a:latin typeface="Helvetica Courant (Body)y)"/>
            </a:endParaRPr>
          </a:p>
          <a:p>
            <a:pPr>
              <a:spcBef>
                <a:spcPts val="0"/>
              </a:spcBef>
              <a:defRPr sz="1000"/>
            </a:pPr>
            <a:endParaRPr lang="es-MX" sz="1200" noProof="0" dirty="0">
              <a:solidFill>
                <a:schemeClr val="tx1"/>
              </a:solidFill>
              <a:latin typeface="Helvetica Courant (Body)y)"/>
            </a:endParaRPr>
          </a:p>
          <a:p>
            <a:pPr>
              <a:spcBef>
                <a:spcPts val="0"/>
              </a:spcBef>
              <a:defRPr sz="1000"/>
            </a:pPr>
            <a:r>
              <a:rPr lang="es-MX" sz="1200" noProof="0" dirty="0">
                <a:solidFill>
                  <a:schemeClr val="tx1"/>
                </a:solidFill>
                <a:latin typeface="Helvetica Courant (Body)y)"/>
              </a:rPr>
              <a:t>- una institución postsecundaria</a:t>
            </a:r>
            <a:r>
              <a:rPr lang="es-MX" sz="1200" baseline="0" noProof="0" dirty="0">
                <a:solidFill>
                  <a:schemeClr val="tx1"/>
                </a:solidFill>
                <a:latin typeface="Helvetica Courant (Body)y)"/>
              </a:rPr>
              <a:t> </a:t>
            </a:r>
            <a:r>
              <a:rPr lang="es-MX" sz="1200" noProof="0" dirty="0">
                <a:solidFill>
                  <a:schemeClr val="tx1"/>
                </a:solidFill>
                <a:latin typeface="Helvetica Courant (Body)y)"/>
              </a:rPr>
              <a:t>pública</a:t>
            </a:r>
            <a:r>
              <a:rPr lang="es-MX" sz="1200" baseline="0" noProof="0" dirty="0">
                <a:solidFill>
                  <a:schemeClr val="tx1"/>
                </a:solidFill>
                <a:latin typeface="Helvetica Courant (Body)y)"/>
              </a:rPr>
              <a:t>, tal como un colegio o universidad o un </a:t>
            </a:r>
            <a:r>
              <a:rPr lang="es-MX" sz="1200" noProof="0" dirty="0">
                <a:solidFill>
                  <a:schemeClr val="tx1"/>
                </a:solidFill>
                <a:latin typeface="Helvetica Courant (Body)y)"/>
              </a:rPr>
              <a:t>CÉGEP en Quebec o</a:t>
            </a:r>
          </a:p>
          <a:p>
            <a:pPr>
              <a:spcBef>
                <a:spcPts val="0"/>
              </a:spcBef>
              <a:defRPr sz="1000"/>
            </a:pPr>
            <a:endParaRPr lang="es-MX" sz="1200" noProof="0" dirty="0">
              <a:solidFill>
                <a:schemeClr val="tx1"/>
              </a:solidFill>
              <a:latin typeface="Helvetica Courant (Body)y)"/>
            </a:endParaRPr>
          </a:p>
          <a:p>
            <a:pPr>
              <a:spcBef>
                <a:spcPts val="0"/>
              </a:spcBef>
              <a:defRPr sz="1000"/>
            </a:pPr>
            <a:r>
              <a:rPr lang="es-MX" sz="1200" noProof="0" dirty="0">
                <a:solidFill>
                  <a:schemeClr val="tx1"/>
                </a:solidFill>
                <a:latin typeface="Helvetica Courant (Body)y)"/>
              </a:rPr>
              <a:t>- una institución</a:t>
            </a:r>
            <a:r>
              <a:rPr lang="es-MX" sz="1200" baseline="0" noProof="0" dirty="0">
                <a:solidFill>
                  <a:schemeClr val="tx1"/>
                </a:solidFill>
                <a:latin typeface="Helvetica Courant (Body)y)"/>
              </a:rPr>
              <a:t> postsecundaria privada sujeta a las mismas normas y reglamentación que una institución pública y cuyas actividades estén subvencionadas al menos en un 50 % con fondos estatales (por el momento, sólo las instituciones educativas privadas de nivel colegial de Quebec cumplen con este requisito) o</a:t>
            </a:r>
            <a:endParaRPr lang="es-MX" sz="1200" noProof="0" dirty="0">
              <a:solidFill>
                <a:schemeClr val="tx1"/>
              </a:solidFill>
              <a:latin typeface="Helvetica Courant (Body)y)"/>
            </a:endParaRPr>
          </a:p>
          <a:p>
            <a:pPr>
              <a:spcBef>
                <a:spcPts val="0"/>
              </a:spcBef>
              <a:defRPr sz="1000"/>
            </a:pPr>
            <a:endParaRPr lang="es-MX" sz="1200" noProof="0" dirty="0">
              <a:solidFill>
                <a:schemeClr val="tx1"/>
              </a:solidFill>
              <a:latin typeface="Helvetica Courant (Body)y)"/>
            </a:endParaRPr>
          </a:p>
          <a:p>
            <a:pPr>
              <a:spcBef>
                <a:spcPts val="0"/>
              </a:spcBef>
              <a:defRPr sz="1000"/>
            </a:pPr>
            <a:r>
              <a:rPr lang="es-MX" sz="1200" noProof="0" dirty="0">
                <a:solidFill>
                  <a:schemeClr val="tx1"/>
                </a:solidFill>
                <a:latin typeface="Helvetica Courant (Body)y)"/>
              </a:rPr>
              <a:t>- una institución privada canadiense que haya sido autorizada</a:t>
            </a:r>
            <a:r>
              <a:rPr lang="es-MX" sz="1200" baseline="0" noProof="0" dirty="0">
                <a:solidFill>
                  <a:schemeClr val="tx1"/>
                </a:solidFill>
                <a:latin typeface="Helvetica Courant (Body)y)"/>
              </a:rPr>
              <a:t> por las leyes provinciales para otorgar títulos y</a:t>
            </a:r>
            <a:endParaRPr lang="es-MX" sz="1200" noProof="0" dirty="0">
              <a:solidFill>
                <a:schemeClr val="tx1"/>
              </a:solidFill>
              <a:latin typeface="Helvetica Courant (Body)y)"/>
            </a:endParaRPr>
          </a:p>
          <a:p>
            <a:pPr>
              <a:spcBef>
                <a:spcPts val="0"/>
              </a:spcBef>
              <a:defRPr sz="1000"/>
            </a:pPr>
            <a:endParaRPr lang="es-MX" sz="1200" noProof="0" dirty="0">
              <a:solidFill>
                <a:schemeClr val="tx1"/>
              </a:solidFill>
              <a:latin typeface="Helvetica Courant (Body)y)"/>
            </a:endParaRPr>
          </a:p>
          <a:p>
            <a:pPr>
              <a:spcBef>
                <a:spcPts val="0"/>
              </a:spcBef>
              <a:defRPr sz="1000"/>
            </a:pPr>
            <a:r>
              <a:rPr lang="es-MX" sz="1200" noProof="0" dirty="0">
                <a:solidFill>
                  <a:schemeClr val="tx1"/>
                </a:solidFill>
                <a:latin typeface="Helvetica Courant (Body)y)"/>
              </a:rPr>
              <a:t>- contar con</a:t>
            </a:r>
            <a:r>
              <a:rPr lang="es-MX" sz="1200" baseline="0" noProof="0" dirty="0">
                <a:solidFill>
                  <a:schemeClr val="tx1"/>
                </a:solidFill>
                <a:latin typeface="Helvetica Courant (Body)y)"/>
              </a:rPr>
              <a:t> un permiso de estudios válido</a:t>
            </a:r>
            <a:endParaRPr lang="es-MX" sz="1200" noProof="0" dirty="0">
              <a:solidFill>
                <a:schemeClr val="tx1"/>
              </a:solidFill>
              <a:latin typeface="Helvetica Courant (Body)y)"/>
            </a:endParaRPr>
          </a:p>
          <a:p>
            <a:pPr>
              <a:spcBef>
                <a:spcPts val="0"/>
              </a:spcBef>
              <a:defRPr sz="1000" i="1"/>
            </a:pPr>
            <a:endParaRPr lang="es-MX" sz="1200" noProof="0" dirty="0">
              <a:solidFill>
                <a:schemeClr val="tx1"/>
              </a:solidFill>
              <a:latin typeface="Helvetica Courant (Body)y)"/>
            </a:endParaRPr>
          </a:p>
          <a:p>
            <a:pPr>
              <a:spcBef>
                <a:spcPts val="0"/>
              </a:spcBef>
              <a:defRPr sz="1000" i="1"/>
            </a:pPr>
            <a:r>
              <a:rPr lang="es-MX" sz="1200" noProof="0" dirty="0">
                <a:solidFill>
                  <a:schemeClr val="tx1"/>
                </a:solidFill>
                <a:latin typeface="Helvetica Courant (Body)y)"/>
              </a:rPr>
              <a:t>Los permisos de</a:t>
            </a:r>
            <a:r>
              <a:rPr lang="es-MX" sz="1200" baseline="0" noProof="0" dirty="0">
                <a:solidFill>
                  <a:schemeClr val="tx1"/>
                </a:solidFill>
                <a:latin typeface="Helvetica Courant (Body)y)"/>
              </a:rPr>
              <a:t> trabajo para tu cónyuge o pareja de hecho serán válidos por el mismo período que tu permiso de estudios.</a:t>
            </a:r>
            <a:endParaRPr lang="es-MX" sz="1200" noProof="0" dirty="0">
              <a:solidFill>
                <a:schemeClr val="tx1"/>
              </a:solidFill>
              <a:latin typeface="Helvetica Courant (Body)y)"/>
            </a:endParaRPr>
          </a:p>
          <a:p>
            <a:pPr>
              <a:lnSpc>
                <a:spcPct val="50000"/>
              </a:lnSpc>
              <a:spcBef>
                <a:spcPts val="0"/>
              </a:spcBef>
              <a:defRPr sz="1000" b="1"/>
            </a:pPr>
            <a:endParaRPr lang="es-MX" sz="1200" i="1" noProof="0" dirty="0">
              <a:solidFill>
                <a:schemeClr val="tx1"/>
              </a:solidFill>
              <a:latin typeface="Helvetica Courant (Body)y)"/>
            </a:endParaRPr>
          </a:p>
          <a:p>
            <a:pPr>
              <a:lnSpc>
                <a:spcPct val="50000"/>
              </a:lnSpc>
              <a:spcBef>
                <a:spcPts val="0"/>
              </a:spcBef>
              <a:defRPr sz="1000" b="1"/>
            </a:pPr>
            <a:endParaRPr lang="es-MX" sz="1200" i="1" noProof="0" dirty="0">
              <a:solidFill>
                <a:schemeClr val="tx1"/>
              </a:solidFill>
              <a:latin typeface="Helvetica Courant (Body)y)"/>
            </a:endParaRPr>
          </a:p>
          <a:p>
            <a:pPr>
              <a:lnSpc>
                <a:spcPct val="50000"/>
              </a:lnSpc>
              <a:spcBef>
                <a:spcPts val="0"/>
              </a:spcBef>
              <a:defRPr sz="1000" b="1"/>
            </a:pPr>
            <a:endParaRPr lang="es-MX" sz="1200" i="1" noProof="0" dirty="0">
              <a:solidFill>
                <a:schemeClr val="tx1"/>
              </a:solidFill>
              <a:latin typeface="Helvetica Courant (Body)y)"/>
            </a:endParaRPr>
          </a:p>
          <a:p>
            <a:pPr>
              <a:lnSpc>
                <a:spcPct val="50000"/>
              </a:lnSpc>
              <a:spcBef>
                <a:spcPts val="0"/>
              </a:spcBef>
              <a:defRPr sz="1000" b="1"/>
            </a:pPr>
            <a:r>
              <a:rPr lang="es-MX" sz="1200" noProof="0" dirty="0">
                <a:solidFill>
                  <a:schemeClr val="tx1"/>
                </a:solidFill>
                <a:latin typeface="Helvetica Courant (Body)y)"/>
              </a:rPr>
              <a:t>¿Qué es una institución</a:t>
            </a:r>
            <a:r>
              <a:rPr lang="es-MX" sz="1200" baseline="0" noProof="0" dirty="0">
                <a:solidFill>
                  <a:schemeClr val="tx1"/>
                </a:solidFill>
                <a:latin typeface="Helvetica Courant (Body)y)"/>
              </a:rPr>
              <a:t> de educación designada?</a:t>
            </a:r>
            <a:endParaRPr lang="es-MX" sz="1200" noProof="0" dirty="0">
              <a:solidFill>
                <a:schemeClr val="tx1"/>
              </a:solidFill>
              <a:latin typeface="Helvetica Courant (Body)y)"/>
            </a:endParaRPr>
          </a:p>
          <a:p>
            <a:pPr>
              <a:lnSpc>
                <a:spcPct val="50000"/>
              </a:lnSpc>
              <a:spcBef>
                <a:spcPts val="0"/>
              </a:spcBef>
              <a:defRPr sz="1000" b="1"/>
            </a:pPr>
            <a:endParaRPr lang="es-MX" sz="1200" noProof="0" dirty="0">
              <a:solidFill>
                <a:schemeClr val="tx1"/>
              </a:solidFill>
              <a:latin typeface="Helvetica Courant (Body)y)"/>
            </a:endParaRPr>
          </a:p>
          <a:p>
            <a:pPr>
              <a:spcBef>
                <a:spcPts val="0"/>
              </a:spcBef>
              <a:defRPr sz="1000"/>
            </a:pPr>
            <a:r>
              <a:rPr lang="es-MX" sz="1200" noProof="0" dirty="0">
                <a:solidFill>
                  <a:schemeClr val="tx1"/>
                </a:solidFill>
                <a:latin typeface="Helvetica Courant (Body)y)"/>
              </a:rPr>
              <a:t>- Una escuela</a:t>
            </a:r>
            <a:r>
              <a:rPr lang="es-MX" sz="1200" baseline="0" noProof="0" dirty="0">
                <a:solidFill>
                  <a:schemeClr val="tx1"/>
                </a:solidFill>
                <a:latin typeface="Helvetica Courant (Body)y)"/>
              </a:rPr>
              <a:t> en Canadá en la que un estudiante debe ser aceptado antes de que pueda cumplir con los requisitos del permiso de estudios (al 1 de junio de 2014). Consulta la lista de instituciones de educación designadas (</a:t>
            </a:r>
            <a:r>
              <a:rPr lang="es-MX" sz="1200" i="1" baseline="0" noProof="0" dirty="0">
                <a:solidFill>
                  <a:schemeClr val="tx1"/>
                </a:solidFill>
                <a:latin typeface="Helvetica Courant (Body)y)"/>
              </a:rPr>
              <a:t>designated learning institutions</a:t>
            </a:r>
            <a:r>
              <a:rPr lang="es-MX" sz="1200" baseline="0" noProof="0" dirty="0">
                <a:solidFill>
                  <a:schemeClr val="tx1"/>
                </a:solidFill>
                <a:latin typeface="Helvetica Courant (Body)y)"/>
              </a:rPr>
              <a:t>: DLI) de nivel postsecundario, en el siguiente enlace:</a:t>
            </a:r>
            <a:r>
              <a:rPr lang="es-MX" sz="1200" noProof="0" dirty="0">
                <a:solidFill>
                  <a:schemeClr val="tx1"/>
                </a:solidFill>
                <a:latin typeface="Helvetica Courant (Body)y)"/>
              </a:rPr>
              <a:t>  </a:t>
            </a:r>
          </a:p>
          <a:p>
            <a:pPr>
              <a:spcBef>
                <a:spcPts val="0"/>
              </a:spcBef>
              <a:defRPr sz="1000" u="sng">
                <a:solidFill>
                  <a:srgbClr val="0070C0"/>
                </a:solidFill>
              </a:defRPr>
            </a:pPr>
            <a:endParaRPr lang="es-MX" sz="1200" noProof="0" dirty="0">
              <a:solidFill>
                <a:schemeClr val="tx1"/>
              </a:solidFill>
              <a:latin typeface="Helvetica Courant (Body)y)"/>
            </a:endParaRPr>
          </a:p>
          <a:p>
            <a:pPr>
              <a:spcBef>
                <a:spcPts val="0"/>
              </a:spcBef>
              <a:defRPr sz="1000" u="sng">
                <a:solidFill>
                  <a:srgbClr val="0070C0"/>
                </a:solidFill>
              </a:defRPr>
            </a:pPr>
            <a:r>
              <a:rPr lang="es-MX" sz="1200" noProof="0" dirty="0">
                <a:solidFill>
                  <a:schemeClr val="tx1"/>
                </a:solidFill>
                <a:latin typeface="Helvetica Courant (Body)y)"/>
              </a:rPr>
              <a:t>http://www.cic.gc.ca/english/study/study-institutions-list.asp</a:t>
            </a:r>
          </a:p>
          <a:p>
            <a:pPr>
              <a:spcBef>
                <a:spcPts val="0"/>
              </a:spcBef>
              <a:defRPr sz="1000" u="sng">
                <a:solidFill>
                  <a:srgbClr val="0070C0"/>
                </a:solidFill>
              </a:defRPr>
            </a:pPr>
            <a:endParaRPr lang="es-MX" sz="1200" noProof="0" dirty="0">
              <a:solidFill>
                <a:schemeClr val="tx1"/>
              </a:solidFill>
              <a:latin typeface="Helvetica Courant (Body)y)"/>
            </a:endParaRPr>
          </a:p>
          <a:p>
            <a:pPr>
              <a:spcBef>
                <a:spcPts val="0"/>
              </a:spcBef>
              <a:defRPr sz="1000"/>
            </a:pPr>
            <a:r>
              <a:rPr lang="es-MX" sz="1200" noProof="0" dirty="0">
                <a:solidFill>
                  <a:schemeClr val="tx1"/>
                </a:solidFill>
                <a:latin typeface="Helvetica Courant (Body)y)"/>
              </a:rPr>
              <a:t>- Todas las escuelas primarias y secundarias de Canadá son</a:t>
            </a:r>
            <a:r>
              <a:rPr lang="es-MX" sz="1200" baseline="0" noProof="0" dirty="0">
                <a:solidFill>
                  <a:schemeClr val="tx1"/>
                </a:solidFill>
                <a:latin typeface="Helvetica Courant (Body)y)"/>
              </a:rPr>
              <a:t> designadas de manera automática. No aparecen en la lista. Los candidatos a escuelas primas y secundarias no necesitan un número de DLI en su formulario de solicitud.</a:t>
            </a:r>
            <a:endParaRPr lang="es-MX" sz="1200" noProof="0" dirty="0">
              <a:solidFill>
                <a:schemeClr val="tx1"/>
              </a:solidFill>
              <a:latin typeface="Helvetica Courant (Body)y)"/>
            </a:endParaRPr>
          </a:p>
          <a:p>
            <a:pPr>
              <a:spcBef>
                <a:spcPts val="0"/>
              </a:spcBef>
              <a:defRPr sz="1000"/>
            </a:pPr>
            <a:endParaRPr lang="es-MX" sz="1200" noProof="0" dirty="0">
              <a:solidFill>
                <a:schemeClr val="tx1"/>
              </a:solidFill>
              <a:latin typeface="Helvetica Courant (Body)y)"/>
            </a:endParaRPr>
          </a:p>
        </p:txBody>
      </p:sp>
    </p:spTree>
    <p:extLst>
      <p:ext uri="{BB962C8B-B14F-4D97-AF65-F5344CB8AC3E}">
        <p14:creationId xmlns:p14="http://schemas.microsoft.com/office/powerpoint/2010/main" val="9900118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 name="Shape 687"/>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688" name="Shape 688"/>
          <p:cNvSpPr>
            <a:spLocks noGrp="1"/>
          </p:cNvSpPr>
          <p:nvPr>
            <p:ph type="body" sz="quarter" idx="1"/>
          </p:nvPr>
        </p:nvSpPr>
        <p:spPr>
          <a:prstGeom prst="rect">
            <a:avLst/>
          </a:prstGeom>
        </p:spPr>
        <p:txBody>
          <a:bodyPr/>
          <a:lstStyle/>
          <a:p>
            <a:pPr>
              <a:spcBef>
                <a:spcPts val="0"/>
              </a:spcBef>
              <a:defRPr b="1"/>
            </a:pPr>
            <a:r>
              <a:rPr lang="es-ES" dirty="0">
                <a:solidFill>
                  <a:schemeClr val="tx1"/>
                </a:solidFill>
                <a:latin typeface="Helvetica Courant (Body)y)"/>
              </a:rPr>
              <a:t>Interacciones sugeridas</a:t>
            </a:r>
            <a:r>
              <a:rPr dirty="0">
                <a:solidFill>
                  <a:schemeClr val="tx1"/>
                </a:solidFill>
                <a:latin typeface="Helvetica Courant (Body)y)"/>
              </a:rPr>
              <a:t>: </a:t>
            </a:r>
          </a:p>
          <a:p>
            <a:pPr>
              <a:spcBef>
                <a:spcPts val="0"/>
              </a:spcBef>
            </a:pPr>
            <a:endParaRPr b="1" dirty="0">
              <a:solidFill>
                <a:schemeClr val="tx1"/>
              </a:solidFill>
              <a:latin typeface="Helvetica Courant (Body)y)"/>
            </a:endParaRPr>
          </a:p>
          <a:p>
            <a:pPr marL="179999"/>
            <a:r>
              <a:rPr lang="es-ES_tradnl" dirty="0">
                <a:latin typeface="Helvetica" panose="020B0604020202020204" pitchFamily="34" charset="0"/>
                <a:cs typeface="Helvetica" panose="020B0604020202020204" pitchFamily="34" charset="0"/>
              </a:rPr>
              <a:t>5 universidades canadienses se sitúan entre las 100 mejores por su empleabilidad</a:t>
            </a:r>
            <a:r>
              <a:rPr lang="es-ES_tradnl" baseline="0" dirty="0">
                <a:latin typeface="Helvetica" panose="020B0604020202020204" pitchFamily="34" charset="0"/>
                <a:cs typeface="Helvetica" panose="020B0604020202020204" pitchFamily="34" charset="0"/>
              </a:rPr>
              <a:t> (</a:t>
            </a:r>
            <a:r>
              <a:rPr lang="es-ES_tradnl" sz="1100" dirty="0">
                <a:latin typeface="Helvetica" panose="020B0604020202020204" pitchFamily="34" charset="0"/>
                <a:cs typeface="Helvetica" panose="020B0604020202020204" pitchFamily="34" charset="0"/>
              </a:rPr>
              <a:t>QS Graduate Employability Rankings 2019</a:t>
            </a:r>
            <a:r>
              <a:rPr lang="es-ES" dirty="0">
                <a:solidFill>
                  <a:schemeClr val="tx1"/>
                </a:solidFill>
                <a:latin typeface="Helvetica Courant (Body)y)"/>
              </a:rPr>
              <a:t>)</a:t>
            </a:r>
            <a:endParaRPr dirty="0">
              <a:solidFill>
                <a:schemeClr val="tx1"/>
              </a:solidFill>
              <a:latin typeface="Helvetica Courant (Body)y)"/>
            </a:endParaRPr>
          </a:p>
          <a:p>
            <a:pPr indent="179999">
              <a:defRPr>
                <a:solidFill>
                  <a:srgbClr val="414141"/>
                </a:solidFill>
              </a:defRPr>
            </a:pPr>
            <a:r>
              <a:rPr dirty="0">
                <a:solidFill>
                  <a:schemeClr val="tx1"/>
                </a:solidFill>
                <a:latin typeface="Helvetica Courant (Body)y)"/>
              </a:rPr>
              <a:t> </a:t>
            </a:r>
          </a:p>
          <a:p>
            <a:pPr indent="179999">
              <a:defRPr>
                <a:solidFill>
                  <a:srgbClr val="414141"/>
                </a:solidFill>
              </a:defRPr>
            </a:pPr>
            <a:r>
              <a:rPr lang="es-ES" dirty="0">
                <a:solidFill>
                  <a:schemeClr val="tx1"/>
                </a:solidFill>
                <a:latin typeface="Helvetica Courant (Body)y)"/>
              </a:rPr>
              <a:t>El 95 % de los graduados</a:t>
            </a:r>
            <a:r>
              <a:rPr lang="es-ES" baseline="0" dirty="0">
                <a:solidFill>
                  <a:schemeClr val="tx1"/>
                </a:solidFill>
                <a:latin typeface="Helvetica Courant (Body)y)"/>
              </a:rPr>
              <a:t> universitarios tienen un empleo y más de las cuatro quintas partes de ellos consideran que sus estudios están relacionados directamente con el trabajo que desempeñan.</a:t>
            </a:r>
            <a:r>
              <a:rPr dirty="0">
                <a:solidFill>
                  <a:schemeClr val="tx1"/>
                </a:solidFill>
                <a:latin typeface="Helvetica Courant (Body)y)"/>
              </a:rPr>
              <a:t/>
            </a:r>
            <a:br>
              <a:rPr dirty="0">
                <a:solidFill>
                  <a:schemeClr val="tx1"/>
                </a:solidFill>
                <a:latin typeface="Helvetica Courant (Body)y)"/>
              </a:rPr>
            </a:br>
            <a:endParaRPr dirty="0">
              <a:solidFill>
                <a:schemeClr val="tx1"/>
              </a:solidFill>
              <a:latin typeface="Helvetica Courant (Body)y)"/>
            </a:endParaRPr>
          </a:p>
          <a:p>
            <a:pPr indent="179999">
              <a:defRPr>
                <a:solidFill>
                  <a:srgbClr val="FF0000"/>
                </a:solidFill>
              </a:defRPr>
            </a:pPr>
            <a:endParaRPr dirty="0">
              <a:solidFill>
                <a:schemeClr val="tx1"/>
              </a:solidFill>
              <a:latin typeface="Helvetica Courant (Body)y)"/>
            </a:endParaRPr>
          </a:p>
          <a:p>
            <a:pPr hangingPunct="0"/>
            <a:r>
              <a:rPr lang="es-ES" b="1" dirty="0">
                <a:solidFill>
                  <a:schemeClr val="tx1"/>
                </a:solidFill>
                <a:latin typeface="Helvetica Courant (Body)y)"/>
              </a:rPr>
              <a:t>*Véase la diapositiva</a:t>
            </a:r>
            <a:r>
              <a:rPr lang="es-ES" b="1" baseline="0" dirty="0">
                <a:solidFill>
                  <a:schemeClr val="tx1"/>
                </a:solidFill>
                <a:latin typeface="Helvetica Courant (Body)y)"/>
              </a:rPr>
              <a:t> “</a:t>
            </a:r>
            <a:r>
              <a:rPr lang="es-MX" b="1" kern="0" dirty="0"/>
              <a:t>Trabajar durante y después de</a:t>
            </a:r>
            <a:r>
              <a:rPr lang="es-MX" b="1" kern="0" baseline="0" dirty="0"/>
              <a:t> </a:t>
            </a:r>
            <a:r>
              <a:rPr lang="es-MX" b="1" kern="0" dirty="0"/>
              <a:t>tus estudios” para mayor información sobre el trabajo después de graduarse</a:t>
            </a:r>
            <a:r>
              <a:rPr lang="es-MX" b="1" kern="0" baseline="0" dirty="0"/>
              <a:t> para los colegios de enseñanza profesional</a:t>
            </a:r>
            <a:endParaRPr lang="es-MX" b="1" kern="0" dirty="0"/>
          </a:p>
        </p:txBody>
      </p:sp>
    </p:spTree>
    <p:extLst>
      <p:ext uri="{BB962C8B-B14F-4D97-AF65-F5344CB8AC3E}">
        <p14:creationId xmlns:p14="http://schemas.microsoft.com/office/powerpoint/2010/main" val="5503183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 name="Shape 704"/>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705" name="Shape 705"/>
          <p:cNvSpPr>
            <a:spLocks noGrp="1"/>
          </p:cNvSpPr>
          <p:nvPr>
            <p:ph type="body" sz="quarter" idx="1"/>
          </p:nvPr>
        </p:nvSpPr>
        <p:spPr>
          <a:xfrm>
            <a:off x="332656" y="4343400"/>
            <a:ext cx="6525344" cy="4114800"/>
          </a:xfrm>
          <a:prstGeom prst="rect">
            <a:avLst/>
          </a:prstGeom>
        </p:spPr>
        <p:txBody>
          <a:bodyPr/>
          <a:lstStyle/>
          <a:p>
            <a:r>
              <a:rPr lang="es-CO" sz="1200" b="1" kern="1200" noProof="0" dirty="0">
                <a:solidFill>
                  <a:schemeClr val="tx1"/>
                </a:solidFill>
                <a:effectLst/>
                <a:latin typeface="Helvetica Courant (Body)y)"/>
                <a:ea typeface="+mn-ea"/>
                <a:cs typeface="+mn-cs"/>
              </a:rPr>
              <a:t>Interacciones sugeridas: </a:t>
            </a:r>
          </a:p>
          <a:p>
            <a:endParaRPr lang="es-CO" sz="1200" kern="1200" noProof="0" dirty="0">
              <a:solidFill>
                <a:schemeClr val="tx1"/>
              </a:solidFill>
              <a:effectLst/>
              <a:latin typeface="Helvetica Courant (Body)y)"/>
              <a:ea typeface="+mn-ea"/>
              <a:cs typeface="+mn-cs"/>
            </a:endParaRPr>
          </a:p>
          <a:p>
            <a:r>
              <a:rPr lang="es-CO" sz="1200" kern="1200" noProof="0" dirty="0">
                <a:solidFill>
                  <a:schemeClr val="tx1"/>
                </a:solidFill>
                <a:effectLst/>
                <a:latin typeface="Helvetica Courant (Body)y)"/>
                <a:ea typeface="+mn-ea"/>
                <a:cs typeface="+mn-cs"/>
              </a:rPr>
              <a:t>Las ciudades más grandes y caras de Canadá son relativamente más asequibles que muchas otras ciudades del mundo. E</a:t>
            </a:r>
            <a:r>
              <a:rPr lang="es-CO" noProof="0" dirty="0">
                <a:solidFill>
                  <a:schemeClr val="tx1"/>
                </a:solidFill>
                <a:latin typeface="Helvetica Courant (Body)y)"/>
              </a:rPr>
              <a:t>n muchas pequeñas ciudades canadienses donde se encuentran numerosas escuelas de calidad, el </a:t>
            </a:r>
            <a:r>
              <a:rPr lang="es-CO" sz="1200" kern="1200" noProof="0" dirty="0">
                <a:solidFill>
                  <a:schemeClr val="tx1"/>
                </a:solidFill>
                <a:effectLst/>
                <a:latin typeface="Helvetica Courant (Body)y)"/>
                <a:ea typeface="+mn-ea"/>
                <a:cs typeface="+mn-cs"/>
              </a:rPr>
              <a:t>costo de la vida es muy asequible.</a:t>
            </a:r>
          </a:p>
          <a:p>
            <a:endParaRPr lang="es-CO" sz="1200" kern="1200" noProof="0" dirty="0">
              <a:solidFill>
                <a:schemeClr val="tx1"/>
              </a:solidFill>
              <a:effectLst/>
              <a:latin typeface="Helvetica Courant (Body)y)"/>
              <a:ea typeface="+mn-ea"/>
              <a:cs typeface="+mn-cs"/>
            </a:endParaRPr>
          </a:p>
          <a:p>
            <a:r>
              <a:rPr lang="es-CO" sz="1200" kern="1200" noProof="0" dirty="0">
                <a:solidFill>
                  <a:schemeClr val="tx1"/>
                </a:solidFill>
                <a:effectLst/>
                <a:latin typeface="Helvetica Courant (Body)y)"/>
                <a:ea typeface="+mn-ea"/>
                <a:cs typeface="+mn-cs"/>
              </a:rPr>
              <a:t>Fuente: Mercer, </a:t>
            </a:r>
            <a:r>
              <a:rPr lang="es-CO" sz="1200" i="1" kern="1200" noProof="0" dirty="0">
                <a:solidFill>
                  <a:schemeClr val="tx1"/>
                </a:solidFill>
                <a:effectLst/>
                <a:latin typeface="Helvetica Courant (Body)y)"/>
                <a:ea typeface="+mn-ea"/>
                <a:cs typeface="+mn-cs"/>
              </a:rPr>
              <a:t>2018 Cost of Living Rankings</a:t>
            </a:r>
            <a:endParaRPr lang="es-CO" sz="1200" kern="1200" noProof="0" dirty="0">
              <a:solidFill>
                <a:schemeClr val="tx1"/>
              </a:solidFill>
              <a:effectLst/>
              <a:latin typeface="Helvetica Courant (Body)y)"/>
              <a:ea typeface="+mn-ea"/>
              <a:cs typeface="+mn-cs"/>
            </a:endParaRPr>
          </a:p>
          <a:p>
            <a:endParaRPr lang="es-CO" sz="1200" kern="1200" noProof="0" dirty="0">
              <a:solidFill>
                <a:schemeClr val="tx1"/>
              </a:solidFill>
              <a:effectLst/>
              <a:latin typeface="Helvetica Courant (Body)y)"/>
              <a:ea typeface="+mn-ea"/>
              <a:cs typeface="+mn-cs"/>
            </a:endParaRPr>
          </a:p>
          <a:p>
            <a:r>
              <a:rPr lang="es-CO" sz="1200" i="1" kern="1200" noProof="0" dirty="0">
                <a:solidFill>
                  <a:schemeClr val="tx1"/>
                </a:solidFill>
                <a:effectLst/>
                <a:latin typeface="Helvetica Courant (Body)y)"/>
                <a:ea typeface="+mn-ea"/>
                <a:cs typeface="+mn-cs"/>
              </a:rPr>
              <a:t>Mercer Cost of Living Survey Worldwide Ranking 2018</a:t>
            </a:r>
          </a:p>
          <a:p>
            <a:endParaRPr lang="es-CO" sz="1200" kern="1200" noProof="0" dirty="0">
              <a:solidFill>
                <a:schemeClr val="tx1"/>
              </a:solidFill>
              <a:effectLst/>
              <a:latin typeface="Helvetica Courant (Body)y)"/>
              <a:ea typeface="+mn-ea"/>
              <a:cs typeface="+mn-cs"/>
            </a:endParaRPr>
          </a:p>
          <a:p>
            <a:pPr marL="0" marR="0" lvl="0" indent="0" algn="l" rtl="0">
              <a:spcBef>
                <a:spcPts val="0"/>
              </a:spcBef>
              <a:spcAft>
                <a:spcPts val="0"/>
              </a:spcAft>
              <a:buClr>
                <a:schemeClr val="dk1"/>
              </a:buClr>
              <a:buSzPct val="25000"/>
              <a:buFont typeface="Calibri"/>
              <a:buNone/>
            </a:pPr>
            <a:r>
              <a:rPr lang="es-CO" noProof="0" dirty="0">
                <a:solidFill>
                  <a:schemeClr val="tx1"/>
                </a:solidFill>
                <a:latin typeface="Helvetica Neue"/>
              </a:rPr>
              <a:t> </a:t>
            </a:r>
            <a:r>
              <a:rPr lang="es-CO" baseline="0" noProof="0" dirty="0">
                <a:solidFill>
                  <a:schemeClr val="tx1"/>
                </a:solidFill>
                <a:latin typeface="Helvetica Neue"/>
              </a:rPr>
              <a:t>     </a:t>
            </a:r>
            <a:r>
              <a:rPr lang="es-CO" noProof="0" dirty="0">
                <a:solidFill>
                  <a:schemeClr val="tx1"/>
                </a:solidFill>
                <a:latin typeface="Helvetica Neue"/>
              </a:rPr>
              <a:t>Hong</a:t>
            </a:r>
            <a:r>
              <a:rPr lang="es-CO" baseline="0" noProof="0" dirty="0">
                <a:solidFill>
                  <a:schemeClr val="tx1"/>
                </a:solidFill>
                <a:latin typeface="Helvetica Neue"/>
              </a:rPr>
              <a:t> Kong n</a:t>
            </a:r>
            <a:r>
              <a:rPr lang="es-CO" u="sng" baseline="30000" noProof="0" dirty="0">
                <a:solidFill>
                  <a:schemeClr val="tx1"/>
                </a:solidFill>
                <a:latin typeface="Helvetica Neue"/>
              </a:rPr>
              <a:t>o</a:t>
            </a:r>
            <a:r>
              <a:rPr lang="es-CO" baseline="0" noProof="0" dirty="0">
                <a:solidFill>
                  <a:schemeClr val="tx1"/>
                </a:solidFill>
                <a:latin typeface="Helvetica Neue"/>
              </a:rPr>
              <a:t> 1</a:t>
            </a:r>
          </a:p>
          <a:p>
            <a:pPr marL="0" marR="0" lvl="0" indent="0" algn="l" rtl="0">
              <a:spcBef>
                <a:spcPts val="0"/>
              </a:spcBef>
              <a:spcAft>
                <a:spcPts val="0"/>
              </a:spcAft>
              <a:buClr>
                <a:schemeClr val="dk1"/>
              </a:buClr>
              <a:buSzPct val="25000"/>
              <a:buFont typeface="Calibri"/>
              <a:buNone/>
            </a:pPr>
            <a:r>
              <a:rPr lang="es-CO" baseline="0" noProof="0" dirty="0">
                <a:solidFill>
                  <a:schemeClr val="tx1"/>
                </a:solidFill>
                <a:latin typeface="Helvetica Neue"/>
              </a:rPr>
              <a:t>     </a:t>
            </a:r>
            <a:r>
              <a:rPr lang="es-CO" noProof="0" dirty="0">
                <a:solidFill>
                  <a:schemeClr val="tx1"/>
                </a:solidFill>
                <a:latin typeface="Helvetica Neue"/>
              </a:rPr>
              <a:t>Tokio </a:t>
            </a:r>
            <a:r>
              <a:rPr lang="es-CO" baseline="0" noProof="0" dirty="0">
                <a:solidFill>
                  <a:schemeClr val="tx1"/>
                </a:solidFill>
                <a:latin typeface="Helvetica Neue"/>
              </a:rPr>
              <a:t>n</a:t>
            </a:r>
            <a:r>
              <a:rPr lang="es-CO" u="sng" baseline="30000" noProof="0" dirty="0">
                <a:solidFill>
                  <a:schemeClr val="tx1"/>
                </a:solidFill>
                <a:latin typeface="Helvetica Neue"/>
              </a:rPr>
              <a:t>o</a:t>
            </a:r>
            <a:r>
              <a:rPr lang="es-CO" u="none" baseline="30000" noProof="0" dirty="0">
                <a:solidFill>
                  <a:schemeClr val="tx1"/>
                </a:solidFill>
                <a:latin typeface="Helvetica Neue"/>
              </a:rPr>
              <a:t> </a:t>
            </a:r>
            <a:r>
              <a:rPr lang="es-CO" noProof="0" dirty="0">
                <a:solidFill>
                  <a:schemeClr val="tx1"/>
                </a:solidFill>
                <a:latin typeface="Helvetica Neue"/>
              </a:rPr>
              <a:t>2</a:t>
            </a:r>
          </a:p>
          <a:p>
            <a:pPr marL="0" marR="0" lvl="1" indent="228600" defTabSz="914400" eaLnBrk="1" fontAlgn="auto" latinLnBrk="0" hangingPunct="1">
              <a:lnSpc>
                <a:spcPct val="100000"/>
              </a:lnSpc>
              <a:spcBef>
                <a:spcPts val="400"/>
              </a:spcBef>
              <a:spcAft>
                <a:spcPts val="0"/>
              </a:spcAft>
              <a:buClrTx/>
              <a:buSzTx/>
              <a:buFontTx/>
              <a:buNone/>
              <a:tabLst/>
              <a:defRPr/>
            </a:pPr>
            <a:r>
              <a:rPr lang="es-CO" noProof="0" dirty="0">
                <a:solidFill>
                  <a:schemeClr val="tx1"/>
                </a:solidFill>
                <a:latin typeface="Helvetica Neue"/>
              </a:rPr>
              <a:t>Zúrich </a:t>
            </a:r>
            <a:r>
              <a:rPr lang="es-CO" baseline="0" noProof="0" dirty="0">
                <a:solidFill>
                  <a:schemeClr val="tx1"/>
                </a:solidFill>
                <a:latin typeface="Helvetica Neue"/>
              </a:rPr>
              <a:t>n</a:t>
            </a:r>
            <a:r>
              <a:rPr lang="es-CO" u="sng" baseline="30000" noProof="0" dirty="0">
                <a:solidFill>
                  <a:schemeClr val="tx1"/>
                </a:solidFill>
                <a:latin typeface="Helvetica Neue"/>
              </a:rPr>
              <a:t>o</a:t>
            </a:r>
            <a:r>
              <a:rPr lang="es-CO" u="none" baseline="30000" noProof="0" dirty="0">
                <a:solidFill>
                  <a:schemeClr val="tx1"/>
                </a:solidFill>
                <a:latin typeface="Helvetica Neue"/>
              </a:rPr>
              <a:t> </a:t>
            </a:r>
            <a:r>
              <a:rPr lang="es-CO" noProof="0" dirty="0">
                <a:solidFill>
                  <a:schemeClr val="tx1"/>
                </a:solidFill>
                <a:latin typeface="Helvetica Neue"/>
              </a:rPr>
              <a:t>3</a:t>
            </a:r>
          </a:p>
          <a:p>
            <a:pPr marL="0" marR="0" lvl="1" indent="228600" defTabSz="914400" eaLnBrk="1" fontAlgn="auto" latinLnBrk="0" hangingPunct="1">
              <a:lnSpc>
                <a:spcPct val="100000"/>
              </a:lnSpc>
              <a:spcBef>
                <a:spcPts val="400"/>
              </a:spcBef>
              <a:spcAft>
                <a:spcPts val="0"/>
              </a:spcAft>
              <a:buClrTx/>
              <a:buSzTx/>
              <a:buFontTx/>
              <a:buNone/>
              <a:tabLst/>
              <a:defRPr/>
            </a:pPr>
            <a:r>
              <a:rPr lang="es-CO" noProof="0" dirty="0">
                <a:solidFill>
                  <a:schemeClr val="tx1"/>
                </a:solidFill>
                <a:latin typeface="Helvetica Neue"/>
              </a:rPr>
              <a:t>Singapur </a:t>
            </a:r>
            <a:r>
              <a:rPr lang="es-CO" baseline="0" noProof="0" dirty="0">
                <a:solidFill>
                  <a:schemeClr val="tx1"/>
                </a:solidFill>
                <a:latin typeface="Helvetica Neue"/>
              </a:rPr>
              <a:t>n</a:t>
            </a:r>
            <a:r>
              <a:rPr lang="es-CO" u="sng" baseline="30000" noProof="0" dirty="0">
                <a:solidFill>
                  <a:schemeClr val="tx1"/>
                </a:solidFill>
                <a:latin typeface="Helvetica Neue"/>
              </a:rPr>
              <a:t>o</a:t>
            </a:r>
            <a:r>
              <a:rPr lang="es-CO" u="none" baseline="30000" noProof="0" dirty="0">
                <a:solidFill>
                  <a:schemeClr val="tx1"/>
                </a:solidFill>
                <a:latin typeface="Helvetica Neue"/>
              </a:rPr>
              <a:t> </a:t>
            </a:r>
            <a:r>
              <a:rPr lang="es-CO" noProof="0" dirty="0">
                <a:solidFill>
                  <a:schemeClr val="tx1"/>
                </a:solidFill>
                <a:latin typeface="Helvetica Neue"/>
              </a:rPr>
              <a:t>4</a:t>
            </a:r>
          </a:p>
          <a:p>
            <a:pPr marL="0" marR="0" lvl="1" indent="228600" defTabSz="914400" eaLnBrk="1" fontAlgn="auto" latinLnBrk="0" hangingPunct="1">
              <a:lnSpc>
                <a:spcPct val="100000"/>
              </a:lnSpc>
              <a:spcBef>
                <a:spcPts val="400"/>
              </a:spcBef>
              <a:spcAft>
                <a:spcPts val="0"/>
              </a:spcAft>
              <a:buClrTx/>
              <a:buSzTx/>
              <a:buFontTx/>
              <a:buNone/>
              <a:tabLst/>
              <a:defRPr/>
            </a:pPr>
            <a:r>
              <a:rPr lang="es-CO" noProof="0" dirty="0">
                <a:solidFill>
                  <a:schemeClr val="tx1"/>
                </a:solidFill>
                <a:latin typeface="Helvetica Neue"/>
              </a:rPr>
              <a:t>Seúl </a:t>
            </a:r>
            <a:r>
              <a:rPr lang="es-CO" baseline="0" noProof="0" dirty="0">
                <a:solidFill>
                  <a:schemeClr val="tx1"/>
                </a:solidFill>
                <a:latin typeface="Helvetica Neue"/>
              </a:rPr>
              <a:t>n</a:t>
            </a:r>
            <a:r>
              <a:rPr lang="es-CO" u="sng" baseline="30000" noProof="0" dirty="0">
                <a:solidFill>
                  <a:schemeClr val="tx1"/>
                </a:solidFill>
                <a:latin typeface="Helvetica Neue"/>
              </a:rPr>
              <a:t>o</a:t>
            </a:r>
            <a:r>
              <a:rPr lang="es-CO" i="1" u="none" baseline="30000" noProof="0" dirty="0">
                <a:solidFill>
                  <a:schemeClr val="tx1"/>
                </a:solidFill>
                <a:latin typeface="Helvetica Neue"/>
              </a:rPr>
              <a:t> </a:t>
            </a:r>
            <a:r>
              <a:rPr lang="es-CO" noProof="0" dirty="0">
                <a:solidFill>
                  <a:schemeClr val="tx1"/>
                </a:solidFill>
                <a:latin typeface="Helvetica Neue"/>
              </a:rPr>
              <a:t>5</a:t>
            </a:r>
          </a:p>
          <a:p>
            <a:pPr marL="0" marR="0" lvl="1" indent="228600" defTabSz="914400" eaLnBrk="1" fontAlgn="auto" latinLnBrk="0" hangingPunct="1">
              <a:lnSpc>
                <a:spcPct val="100000"/>
              </a:lnSpc>
              <a:spcBef>
                <a:spcPts val="400"/>
              </a:spcBef>
              <a:spcAft>
                <a:spcPts val="0"/>
              </a:spcAft>
              <a:buClrTx/>
              <a:buSzTx/>
              <a:buFontTx/>
              <a:buNone/>
              <a:tabLst/>
              <a:defRPr/>
            </a:pPr>
            <a:r>
              <a:rPr lang="es-CO" noProof="0" dirty="0">
                <a:solidFill>
                  <a:schemeClr val="tx1"/>
                </a:solidFill>
                <a:latin typeface="Helvetica Neue"/>
              </a:rPr>
              <a:t>Luanda </a:t>
            </a:r>
            <a:r>
              <a:rPr lang="es-CO" baseline="0" noProof="0" dirty="0">
                <a:solidFill>
                  <a:schemeClr val="tx1"/>
                </a:solidFill>
                <a:latin typeface="Helvetica Neue"/>
              </a:rPr>
              <a:t>n</a:t>
            </a:r>
            <a:r>
              <a:rPr lang="es-CO" u="sng" baseline="30000" noProof="0" dirty="0">
                <a:solidFill>
                  <a:schemeClr val="tx1"/>
                </a:solidFill>
                <a:latin typeface="Helvetica Neue"/>
              </a:rPr>
              <a:t>o</a:t>
            </a:r>
            <a:r>
              <a:rPr lang="es-CO" u="none" baseline="30000" noProof="0" dirty="0">
                <a:solidFill>
                  <a:schemeClr val="tx1"/>
                </a:solidFill>
                <a:latin typeface="Helvetica Neue"/>
              </a:rPr>
              <a:t> </a:t>
            </a:r>
            <a:r>
              <a:rPr lang="es-CO" noProof="0" dirty="0">
                <a:solidFill>
                  <a:schemeClr val="tx1"/>
                </a:solidFill>
                <a:latin typeface="Helvetica Neue"/>
              </a:rPr>
              <a:t>6</a:t>
            </a:r>
          </a:p>
          <a:p>
            <a:pPr marL="0" marR="0" lvl="1" indent="228600" defTabSz="914400" eaLnBrk="1" fontAlgn="auto" latinLnBrk="0" hangingPunct="1">
              <a:lnSpc>
                <a:spcPct val="100000"/>
              </a:lnSpc>
              <a:spcBef>
                <a:spcPts val="400"/>
              </a:spcBef>
              <a:spcAft>
                <a:spcPts val="0"/>
              </a:spcAft>
              <a:buClrTx/>
              <a:buSzTx/>
              <a:buFontTx/>
              <a:buNone/>
              <a:tabLst/>
              <a:defRPr/>
            </a:pPr>
            <a:r>
              <a:rPr lang="es-CO" noProof="0" dirty="0">
                <a:solidFill>
                  <a:schemeClr val="tx1"/>
                </a:solidFill>
                <a:latin typeface="Helvetica Neue"/>
              </a:rPr>
              <a:t>Nueva</a:t>
            </a:r>
            <a:r>
              <a:rPr lang="es-CO" baseline="0" noProof="0" dirty="0">
                <a:solidFill>
                  <a:schemeClr val="tx1"/>
                </a:solidFill>
                <a:latin typeface="Helvetica Neue"/>
              </a:rPr>
              <a:t> York n</a:t>
            </a:r>
            <a:r>
              <a:rPr lang="es-CO" u="sng" baseline="30000" noProof="0" dirty="0">
                <a:solidFill>
                  <a:schemeClr val="tx1"/>
                </a:solidFill>
                <a:latin typeface="Helvetica Neue"/>
              </a:rPr>
              <a:t>o</a:t>
            </a:r>
            <a:r>
              <a:rPr lang="es-CO" u="none" baseline="30000" noProof="0" dirty="0">
                <a:solidFill>
                  <a:schemeClr val="tx1"/>
                </a:solidFill>
                <a:latin typeface="Helvetica Neue"/>
              </a:rPr>
              <a:t> </a:t>
            </a:r>
            <a:r>
              <a:rPr lang="es-CO" baseline="0" noProof="0" dirty="0">
                <a:solidFill>
                  <a:schemeClr val="tx1"/>
                </a:solidFill>
                <a:latin typeface="Helvetica Neue"/>
              </a:rPr>
              <a:t>13</a:t>
            </a:r>
          </a:p>
          <a:p>
            <a:pPr marL="0" marR="0" lvl="1" indent="228600" defTabSz="914400" eaLnBrk="1" fontAlgn="auto" latinLnBrk="0" hangingPunct="1">
              <a:lnSpc>
                <a:spcPct val="100000"/>
              </a:lnSpc>
              <a:spcBef>
                <a:spcPts val="400"/>
              </a:spcBef>
              <a:spcAft>
                <a:spcPts val="0"/>
              </a:spcAft>
              <a:buClrTx/>
              <a:buSzTx/>
              <a:buFontTx/>
              <a:buNone/>
              <a:tabLst/>
              <a:defRPr/>
            </a:pPr>
            <a:r>
              <a:rPr lang="es-CO" baseline="0" noProof="0" dirty="0">
                <a:solidFill>
                  <a:schemeClr val="tx1"/>
                </a:solidFill>
                <a:latin typeface="Helvetica Neue"/>
              </a:rPr>
              <a:t>Tel Aviv n</a:t>
            </a:r>
            <a:r>
              <a:rPr lang="es-CO" u="sng" baseline="30000" noProof="0" dirty="0">
                <a:solidFill>
                  <a:schemeClr val="tx1"/>
                </a:solidFill>
                <a:latin typeface="Helvetica Neue"/>
              </a:rPr>
              <a:t>o</a:t>
            </a:r>
            <a:r>
              <a:rPr lang="es-CO" u="none" baseline="30000" noProof="0" dirty="0">
                <a:solidFill>
                  <a:schemeClr val="tx1"/>
                </a:solidFill>
                <a:latin typeface="Helvetica Neue"/>
              </a:rPr>
              <a:t> </a:t>
            </a:r>
            <a:r>
              <a:rPr lang="es-CO" baseline="0" noProof="0" dirty="0">
                <a:solidFill>
                  <a:schemeClr val="tx1"/>
                </a:solidFill>
                <a:latin typeface="Helvetica Neue"/>
              </a:rPr>
              <a:t>16</a:t>
            </a:r>
          </a:p>
          <a:p>
            <a:pPr marL="0" marR="0" lvl="1" indent="228600" defTabSz="914400" eaLnBrk="1" fontAlgn="auto" latinLnBrk="0" hangingPunct="1">
              <a:lnSpc>
                <a:spcPct val="100000"/>
              </a:lnSpc>
              <a:spcBef>
                <a:spcPts val="400"/>
              </a:spcBef>
              <a:spcAft>
                <a:spcPts val="0"/>
              </a:spcAft>
              <a:buClrTx/>
              <a:buSzTx/>
              <a:buFontTx/>
              <a:buNone/>
              <a:tabLst/>
              <a:defRPr/>
            </a:pPr>
            <a:r>
              <a:rPr lang="es-CO" baseline="0" noProof="0" dirty="0">
                <a:solidFill>
                  <a:schemeClr val="tx1"/>
                </a:solidFill>
                <a:latin typeface="Helvetica Neue"/>
              </a:rPr>
              <a:t>Londres n</a:t>
            </a:r>
            <a:r>
              <a:rPr lang="es-CO" u="sng" baseline="30000" noProof="0" dirty="0">
                <a:solidFill>
                  <a:schemeClr val="tx1"/>
                </a:solidFill>
                <a:latin typeface="Helvetica Neue"/>
              </a:rPr>
              <a:t>o</a:t>
            </a:r>
            <a:r>
              <a:rPr lang="es-CO" u="none" baseline="30000" noProof="0" dirty="0">
                <a:solidFill>
                  <a:schemeClr val="tx1"/>
                </a:solidFill>
                <a:latin typeface="Helvetica Neue"/>
              </a:rPr>
              <a:t> </a:t>
            </a:r>
            <a:r>
              <a:rPr lang="es-CO" baseline="0" noProof="0" dirty="0">
                <a:solidFill>
                  <a:schemeClr val="tx1"/>
                </a:solidFill>
                <a:latin typeface="Helvetica Neue"/>
              </a:rPr>
              <a:t>19</a:t>
            </a:r>
          </a:p>
          <a:p>
            <a:pPr marL="0" marR="0" lvl="1" indent="228600" defTabSz="914400" eaLnBrk="1" fontAlgn="auto" latinLnBrk="0" hangingPunct="1">
              <a:lnSpc>
                <a:spcPct val="100000"/>
              </a:lnSpc>
              <a:spcBef>
                <a:spcPts val="400"/>
              </a:spcBef>
              <a:spcAft>
                <a:spcPts val="0"/>
              </a:spcAft>
              <a:buClrTx/>
              <a:buSzTx/>
              <a:buFontTx/>
              <a:buNone/>
              <a:tabLst/>
              <a:defRPr/>
            </a:pPr>
            <a:r>
              <a:rPr lang="es-CO" baseline="0" noProof="0" dirty="0">
                <a:solidFill>
                  <a:schemeClr val="tx1"/>
                </a:solidFill>
                <a:latin typeface="Helvetica Neue"/>
              </a:rPr>
              <a:t>Dubái n</a:t>
            </a:r>
            <a:r>
              <a:rPr lang="es-CO" u="sng" baseline="30000" noProof="0" dirty="0">
                <a:solidFill>
                  <a:schemeClr val="tx1"/>
                </a:solidFill>
                <a:latin typeface="Helvetica Neue"/>
              </a:rPr>
              <a:t>o</a:t>
            </a:r>
            <a:r>
              <a:rPr lang="es-CO" u="none" baseline="30000" noProof="0" dirty="0">
                <a:solidFill>
                  <a:schemeClr val="tx1"/>
                </a:solidFill>
                <a:latin typeface="Helvetica Neue"/>
              </a:rPr>
              <a:t> </a:t>
            </a:r>
            <a:r>
              <a:rPr lang="es-CO" baseline="0" noProof="0" dirty="0">
                <a:solidFill>
                  <a:schemeClr val="tx1"/>
                </a:solidFill>
                <a:latin typeface="Helvetica Neue"/>
              </a:rPr>
              <a:t>26</a:t>
            </a:r>
          </a:p>
          <a:p>
            <a:pPr marL="0" marR="0" lvl="1" indent="228600" defTabSz="914400" eaLnBrk="1" fontAlgn="auto" latinLnBrk="0" hangingPunct="1">
              <a:lnSpc>
                <a:spcPct val="100000"/>
              </a:lnSpc>
              <a:spcBef>
                <a:spcPts val="400"/>
              </a:spcBef>
              <a:spcAft>
                <a:spcPts val="0"/>
              </a:spcAft>
              <a:buClrTx/>
              <a:buSzTx/>
              <a:buFontTx/>
              <a:buNone/>
              <a:tabLst/>
              <a:defRPr/>
            </a:pPr>
            <a:r>
              <a:rPr lang="es-CO" baseline="0" noProof="0" dirty="0">
                <a:solidFill>
                  <a:schemeClr val="tx1"/>
                </a:solidFill>
                <a:latin typeface="Helvetica Neue"/>
              </a:rPr>
              <a:t>Sídney n</a:t>
            </a:r>
            <a:r>
              <a:rPr lang="es-CO" u="sng" baseline="30000" noProof="0" dirty="0">
                <a:solidFill>
                  <a:schemeClr val="tx1"/>
                </a:solidFill>
                <a:latin typeface="Helvetica Neue"/>
              </a:rPr>
              <a:t>o</a:t>
            </a:r>
            <a:r>
              <a:rPr lang="es-CO" u="none" baseline="30000" noProof="0" dirty="0">
                <a:solidFill>
                  <a:schemeClr val="tx1"/>
                </a:solidFill>
                <a:latin typeface="Helvetica Neue"/>
              </a:rPr>
              <a:t> </a:t>
            </a:r>
            <a:r>
              <a:rPr lang="es-CO" baseline="0" noProof="0" dirty="0">
                <a:solidFill>
                  <a:schemeClr val="tx1"/>
                </a:solidFill>
                <a:latin typeface="Helvetica Neue"/>
              </a:rPr>
              <a:t>29</a:t>
            </a:r>
          </a:p>
          <a:p>
            <a:pPr marL="0" marR="0" lvl="1" indent="228600" defTabSz="914400" eaLnBrk="1" fontAlgn="auto" latinLnBrk="0" hangingPunct="1">
              <a:lnSpc>
                <a:spcPct val="100000"/>
              </a:lnSpc>
              <a:spcBef>
                <a:spcPts val="400"/>
              </a:spcBef>
              <a:spcAft>
                <a:spcPts val="0"/>
              </a:spcAft>
              <a:buClrTx/>
              <a:buSzTx/>
              <a:buFontTx/>
              <a:buNone/>
              <a:tabLst/>
              <a:defRPr/>
            </a:pPr>
            <a:r>
              <a:rPr lang="es-CO" baseline="0" noProof="0" dirty="0">
                <a:solidFill>
                  <a:schemeClr val="tx1"/>
                </a:solidFill>
                <a:latin typeface="Helvetica Neue"/>
              </a:rPr>
              <a:t>Milán n</a:t>
            </a:r>
            <a:r>
              <a:rPr lang="es-CO" u="sng" baseline="30000" noProof="0" dirty="0">
                <a:solidFill>
                  <a:schemeClr val="tx1"/>
                </a:solidFill>
                <a:latin typeface="Helvetica Neue"/>
              </a:rPr>
              <a:t>o</a:t>
            </a:r>
            <a:r>
              <a:rPr lang="es-CO" u="none" baseline="30000" noProof="0" dirty="0">
                <a:solidFill>
                  <a:schemeClr val="tx1"/>
                </a:solidFill>
                <a:latin typeface="Helvetica Neue"/>
              </a:rPr>
              <a:t> </a:t>
            </a:r>
            <a:r>
              <a:rPr lang="es-CO" baseline="0" noProof="0" dirty="0">
                <a:solidFill>
                  <a:schemeClr val="tx1"/>
                </a:solidFill>
                <a:latin typeface="Helvetica Neue"/>
              </a:rPr>
              <a:t>33</a:t>
            </a:r>
          </a:p>
          <a:p>
            <a:pPr marL="0" marR="0" lvl="1" indent="228600" defTabSz="914400" eaLnBrk="1" fontAlgn="auto" latinLnBrk="0" hangingPunct="1">
              <a:lnSpc>
                <a:spcPct val="100000"/>
              </a:lnSpc>
              <a:spcBef>
                <a:spcPts val="400"/>
              </a:spcBef>
              <a:spcAft>
                <a:spcPts val="0"/>
              </a:spcAft>
              <a:buClrTx/>
              <a:buSzTx/>
              <a:buFontTx/>
              <a:buNone/>
              <a:tabLst/>
              <a:defRPr/>
            </a:pPr>
            <a:r>
              <a:rPr lang="es-CO" baseline="0" noProof="0" dirty="0">
                <a:solidFill>
                  <a:schemeClr val="tx1"/>
                </a:solidFill>
                <a:latin typeface="Helvetica Neue"/>
              </a:rPr>
              <a:t>París n</a:t>
            </a:r>
            <a:r>
              <a:rPr lang="es-CO" u="sng" baseline="30000" noProof="0" dirty="0">
                <a:solidFill>
                  <a:schemeClr val="tx1"/>
                </a:solidFill>
                <a:latin typeface="Helvetica Neue"/>
              </a:rPr>
              <a:t>o</a:t>
            </a:r>
            <a:r>
              <a:rPr lang="es-CO" u="none" baseline="30000" noProof="0" dirty="0">
                <a:solidFill>
                  <a:schemeClr val="tx1"/>
                </a:solidFill>
                <a:latin typeface="Helvetica Neue"/>
              </a:rPr>
              <a:t> </a:t>
            </a:r>
            <a:r>
              <a:rPr lang="es-CO" baseline="0" noProof="0" dirty="0">
                <a:solidFill>
                  <a:schemeClr val="tx1"/>
                </a:solidFill>
                <a:latin typeface="Helvetica Neue"/>
              </a:rPr>
              <a:t>34</a:t>
            </a:r>
            <a:endParaRPr lang="es-CO" noProof="0" dirty="0">
              <a:solidFill>
                <a:schemeClr val="tx1"/>
              </a:solidFill>
              <a:latin typeface="Helvetica Neue"/>
            </a:endParaRPr>
          </a:p>
          <a:p>
            <a:pPr marL="0" marR="0" lvl="1" indent="228600" defTabSz="914400" eaLnBrk="1" fontAlgn="auto" latinLnBrk="0" hangingPunct="1">
              <a:lnSpc>
                <a:spcPct val="100000"/>
              </a:lnSpc>
              <a:spcBef>
                <a:spcPts val="400"/>
              </a:spcBef>
              <a:spcAft>
                <a:spcPts val="0"/>
              </a:spcAft>
              <a:buClrTx/>
              <a:buSzTx/>
              <a:buFontTx/>
              <a:buNone/>
              <a:tabLst/>
              <a:defRPr/>
            </a:pPr>
            <a:r>
              <a:rPr lang="es-CO" noProof="0" dirty="0">
                <a:solidFill>
                  <a:schemeClr val="tx1"/>
                </a:solidFill>
                <a:latin typeface="Helvetica Neue"/>
              </a:rPr>
              <a:t>Los Ángeles </a:t>
            </a:r>
            <a:r>
              <a:rPr lang="es-CO" baseline="0" noProof="0" dirty="0">
                <a:solidFill>
                  <a:schemeClr val="tx1"/>
                </a:solidFill>
                <a:latin typeface="Helvetica Neue"/>
              </a:rPr>
              <a:t>n</a:t>
            </a:r>
            <a:r>
              <a:rPr lang="es-CO" u="sng" baseline="30000" noProof="0" dirty="0">
                <a:solidFill>
                  <a:schemeClr val="tx1"/>
                </a:solidFill>
                <a:latin typeface="Helvetica Neue"/>
              </a:rPr>
              <a:t>o</a:t>
            </a:r>
            <a:r>
              <a:rPr lang="es-CO" u="none" baseline="30000" noProof="0" dirty="0">
                <a:solidFill>
                  <a:schemeClr val="tx1"/>
                </a:solidFill>
                <a:latin typeface="Helvetica Neue"/>
              </a:rPr>
              <a:t> </a:t>
            </a:r>
            <a:r>
              <a:rPr lang="es-CO" noProof="0" dirty="0">
                <a:solidFill>
                  <a:schemeClr val="tx1"/>
                </a:solidFill>
                <a:latin typeface="Helvetica Neue"/>
              </a:rPr>
              <a:t>35</a:t>
            </a:r>
          </a:p>
          <a:p>
            <a:pPr marL="0" marR="0" lvl="1" indent="228600" defTabSz="914400" eaLnBrk="1" fontAlgn="auto" latinLnBrk="0" hangingPunct="1">
              <a:lnSpc>
                <a:spcPct val="100000"/>
              </a:lnSpc>
              <a:spcBef>
                <a:spcPts val="400"/>
              </a:spcBef>
              <a:spcAft>
                <a:spcPts val="0"/>
              </a:spcAft>
              <a:buClrTx/>
              <a:buSzTx/>
              <a:buFontTx/>
              <a:buNone/>
              <a:tabLst/>
              <a:defRPr/>
            </a:pPr>
            <a:r>
              <a:rPr lang="es-CO" noProof="0" dirty="0">
                <a:solidFill>
                  <a:schemeClr val="tx1"/>
                </a:solidFill>
                <a:latin typeface="Helvetica Neue"/>
              </a:rPr>
              <a:t>Sao Paolo </a:t>
            </a:r>
            <a:r>
              <a:rPr lang="es-CO" baseline="0" noProof="0" dirty="0">
                <a:solidFill>
                  <a:schemeClr val="tx1"/>
                </a:solidFill>
                <a:latin typeface="Helvetica Neue"/>
              </a:rPr>
              <a:t>n</a:t>
            </a:r>
            <a:r>
              <a:rPr lang="es-CO" u="sng" baseline="30000" noProof="0" dirty="0">
                <a:solidFill>
                  <a:schemeClr val="tx1"/>
                </a:solidFill>
                <a:latin typeface="Helvetica Neue"/>
              </a:rPr>
              <a:t>o</a:t>
            </a:r>
            <a:r>
              <a:rPr lang="es-CO" u="none" baseline="30000" noProof="0" dirty="0">
                <a:solidFill>
                  <a:schemeClr val="tx1"/>
                </a:solidFill>
                <a:latin typeface="Helvetica Neue"/>
              </a:rPr>
              <a:t> </a:t>
            </a:r>
            <a:r>
              <a:rPr lang="es-CO" noProof="0" dirty="0">
                <a:solidFill>
                  <a:schemeClr val="tx1"/>
                </a:solidFill>
                <a:latin typeface="Helvetica Neue"/>
              </a:rPr>
              <a:t>58</a:t>
            </a:r>
          </a:p>
          <a:p>
            <a:pPr marL="0" marR="0" lvl="1" indent="228600" defTabSz="914400" eaLnBrk="1" fontAlgn="auto" latinLnBrk="0" hangingPunct="1">
              <a:lnSpc>
                <a:spcPct val="100000"/>
              </a:lnSpc>
              <a:spcBef>
                <a:spcPts val="400"/>
              </a:spcBef>
              <a:spcAft>
                <a:spcPts val="0"/>
              </a:spcAft>
              <a:buClrTx/>
              <a:buSzTx/>
              <a:buFontTx/>
              <a:buNone/>
              <a:tabLst/>
              <a:defRPr/>
            </a:pPr>
            <a:r>
              <a:rPr lang="es-CO" noProof="0" dirty="0">
                <a:solidFill>
                  <a:schemeClr val="tx1"/>
                </a:solidFill>
                <a:latin typeface="Helvetica Neue"/>
              </a:rPr>
              <a:t>Barcelona </a:t>
            </a:r>
            <a:r>
              <a:rPr lang="es-CO" baseline="0" noProof="0" dirty="0">
                <a:solidFill>
                  <a:schemeClr val="tx1"/>
                </a:solidFill>
                <a:latin typeface="Helvetica Neue"/>
              </a:rPr>
              <a:t>n</a:t>
            </a:r>
            <a:r>
              <a:rPr lang="es-CO" u="sng" baseline="30000" noProof="0" dirty="0">
                <a:solidFill>
                  <a:schemeClr val="tx1"/>
                </a:solidFill>
                <a:latin typeface="Helvetica Neue"/>
              </a:rPr>
              <a:t>o</a:t>
            </a:r>
            <a:r>
              <a:rPr lang="es-CO" u="none" baseline="30000" noProof="0" dirty="0">
                <a:solidFill>
                  <a:schemeClr val="tx1"/>
                </a:solidFill>
                <a:latin typeface="Helvetica Neue"/>
              </a:rPr>
              <a:t> </a:t>
            </a:r>
            <a:r>
              <a:rPr lang="es-CO" noProof="0" dirty="0">
                <a:solidFill>
                  <a:schemeClr val="tx1"/>
                </a:solidFill>
                <a:latin typeface="Helvetica Neue"/>
              </a:rPr>
              <a:t>79</a:t>
            </a:r>
          </a:p>
          <a:p>
            <a:pPr marL="0" marR="0" lvl="1" indent="228600" defTabSz="914400" eaLnBrk="1" fontAlgn="auto" latinLnBrk="0" hangingPunct="1">
              <a:lnSpc>
                <a:spcPct val="100000"/>
              </a:lnSpc>
              <a:spcBef>
                <a:spcPts val="400"/>
              </a:spcBef>
              <a:spcAft>
                <a:spcPts val="0"/>
              </a:spcAft>
              <a:buClrTx/>
              <a:buSzTx/>
              <a:buFontTx/>
              <a:buNone/>
              <a:tabLst/>
              <a:defRPr/>
            </a:pPr>
            <a:r>
              <a:rPr lang="es-CO" noProof="0" dirty="0">
                <a:solidFill>
                  <a:schemeClr val="tx1"/>
                </a:solidFill>
                <a:latin typeface="Helvetica Neue"/>
              </a:rPr>
              <a:t>Estocolmo </a:t>
            </a:r>
            <a:r>
              <a:rPr lang="es-CO" baseline="0" noProof="0" dirty="0">
                <a:solidFill>
                  <a:schemeClr val="tx1"/>
                </a:solidFill>
                <a:latin typeface="Helvetica Neue"/>
              </a:rPr>
              <a:t>n</a:t>
            </a:r>
            <a:r>
              <a:rPr lang="es-CO" u="sng" baseline="30000" noProof="0" dirty="0">
                <a:solidFill>
                  <a:schemeClr val="tx1"/>
                </a:solidFill>
                <a:latin typeface="Helvetica Neue"/>
              </a:rPr>
              <a:t>o</a:t>
            </a:r>
            <a:r>
              <a:rPr lang="es-CO" u="none" baseline="30000" noProof="0" dirty="0">
                <a:solidFill>
                  <a:schemeClr val="tx1"/>
                </a:solidFill>
                <a:latin typeface="Helvetica Neue"/>
              </a:rPr>
              <a:t> </a:t>
            </a:r>
            <a:r>
              <a:rPr lang="es-CO" noProof="0" dirty="0">
                <a:solidFill>
                  <a:schemeClr val="tx1"/>
                </a:solidFill>
                <a:latin typeface="Helvetica Neue"/>
              </a:rPr>
              <a:t>89</a:t>
            </a:r>
          </a:p>
          <a:p>
            <a:pPr marL="0" marR="0" lvl="1" indent="228600" defTabSz="914400" eaLnBrk="1" fontAlgn="auto" latinLnBrk="0" hangingPunct="1">
              <a:lnSpc>
                <a:spcPct val="100000"/>
              </a:lnSpc>
              <a:spcBef>
                <a:spcPts val="400"/>
              </a:spcBef>
              <a:spcAft>
                <a:spcPts val="0"/>
              </a:spcAft>
              <a:buClrTx/>
              <a:buSzTx/>
              <a:buFontTx/>
              <a:buNone/>
              <a:tabLst/>
              <a:defRPr/>
            </a:pPr>
            <a:r>
              <a:rPr lang="es-CO" noProof="0" dirty="0">
                <a:solidFill>
                  <a:schemeClr val="tx1"/>
                </a:solidFill>
                <a:latin typeface="Helvetica Neue"/>
              </a:rPr>
              <a:t>Vancouver </a:t>
            </a:r>
            <a:r>
              <a:rPr lang="es-CO" baseline="0" noProof="0" dirty="0">
                <a:solidFill>
                  <a:schemeClr val="tx1"/>
                </a:solidFill>
                <a:latin typeface="Helvetica Neue"/>
              </a:rPr>
              <a:t>n</a:t>
            </a:r>
            <a:r>
              <a:rPr lang="es-CO" u="sng" baseline="30000" noProof="0" dirty="0">
                <a:solidFill>
                  <a:schemeClr val="tx1"/>
                </a:solidFill>
                <a:latin typeface="Helvetica Neue"/>
              </a:rPr>
              <a:t>o</a:t>
            </a:r>
            <a:r>
              <a:rPr lang="es-CO" u="none" baseline="30000" noProof="0" dirty="0">
                <a:solidFill>
                  <a:schemeClr val="tx1"/>
                </a:solidFill>
                <a:latin typeface="Helvetica Neue"/>
              </a:rPr>
              <a:t> </a:t>
            </a:r>
            <a:r>
              <a:rPr lang="es-CO" noProof="0" dirty="0">
                <a:solidFill>
                  <a:schemeClr val="tx1"/>
                </a:solidFill>
                <a:latin typeface="Helvetica Neue"/>
              </a:rPr>
              <a:t>109</a:t>
            </a:r>
          </a:p>
          <a:p>
            <a:pPr marL="0" marR="0" lvl="1" indent="228600" defTabSz="914400" eaLnBrk="1" fontAlgn="auto" latinLnBrk="0" hangingPunct="1">
              <a:lnSpc>
                <a:spcPct val="100000"/>
              </a:lnSpc>
              <a:spcBef>
                <a:spcPts val="400"/>
              </a:spcBef>
              <a:spcAft>
                <a:spcPts val="0"/>
              </a:spcAft>
              <a:buClrTx/>
              <a:buSzTx/>
              <a:buFontTx/>
              <a:buNone/>
              <a:tabLst/>
              <a:defRPr/>
            </a:pPr>
            <a:r>
              <a:rPr lang="es-CO" noProof="0" dirty="0">
                <a:solidFill>
                  <a:schemeClr val="tx1"/>
                </a:solidFill>
                <a:latin typeface="Helvetica Neue"/>
              </a:rPr>
              <a:t>Toronto </a:t>
            </a:r>
            <a:r>
              <a:rPr lang="es-CO" baseline="0" noProof="0" dirty="0">
                <a:solidFill>
                  <a:schemeClr val="tx1"/>
                </a:solidFill>
                <a:latin typeface="Helvetica Neue"/>
              </a:rPr>
              <a:t>n</a:t>
            </a:r>
            <a:r>
              <a:rPr lang="es-CO" u="sng" baseline="30000" noProof="0" dirty="0">
                <a:solidFill>
                  <a:schemeClr val="tx1"/>
                </a:solidFill>
                <a:latin typeface="Helvetica Neue"/>
              </a:rPr>
              <a:t>o</a:t>
            </a:r>
            <a:r>
              <a:rPr lang="es-CO" u="none" baseline="30000" noProof="0" dirty="0">
                <a:solidFill>
                  <a:schemeClr val="tx1"/>
                </a:solidFill>
                <a:latin typeface="Helvetica Neue"/>
              </a:rPr>
              <a:t> </a:t>
            </a:r>
            <a:r>
              <a:rPr lang="es-CO" noProof="0" dirty="0">
                <a:solidFill>
                  <a:schemeClr val="tx1"/>
                </a:solidFill>
                <a:latin typeface="Helvetica Neue"/>
              </a:rPr>
              <a:t>109</a:t>
            </a:r>
          </a:p>
          <a:p>
            <a:pPr marL="0" marR="0" lvl="1" indent="228600" defTabSz="914400" eaLnBrk="1" fontAlgn="auto" latinLnBrk="0" hangingPunct="1">
              <a:lnSpc>
                <a:spcPct val="100000"/>
              </a:lnSpc>
              <a:spcBef>
                <a:spcPts val="400"/>
              </a:spcBef>
              <a:spcAft>
                <a:spcPts val="0"/>
              </a:spcAft>
              <a:buClrTx/>
              <a:buSzTx/>
              <a:buFontTx/>
              <a:buNone/>
              <a:tabLst/>
              <a:defRPr/>
            </a:pPr>
            <a:r>
              <a:rPr lang="es-CO" noProof="0" dirty="0">
                <a:solidFill>
                  <a:schemeClr val="tx1"/>
                </a:solidFill>
                <a:latin typeface="Helvetica Neue"/>
              </a:rPr>
              <a:t>Montreal </a:t>
            </a:r>
            <a:r>
              <a:rPr lang="es-CO" baseline="0" noProof="0" dirty="0">
                <a:solidFill>
                  <a:schemeClr val="tx1"/>
                </a:solidFill>
                <a:latin typeface="Helvetica Neue"/>
              </a:rPr>
              <a:t>n</a:t>
            </a:r>
            <a:r>
              <a:rPr lang="es-CO" u="sng" baseline="30000" noProof="0" dirty="0">
                <a:solidFill>
                  <a:schemeClr val="tx1"/>
                </a:solidFill>
                <a:latin typeface="Helvetica Neue"/>
              </a:rPr>
              <a:t>o</a:t>
            </a:r>
            <a:r>
              <a:rPr lang="es-CO" u="none" baseline="30000" noProof="0" dirty="0">
                <a:solidFill>
                  <a:schemeClr val="tx1"/>
                </a:solidFill>
                <a:latin typeface="Helvetica Neue"/>
              </a:rPr>
              <a:t> </a:t>
            </a:r>
            <a:r>
              <a:rPr lang="es-CO" noProof="0" dirty="0">
                <a:solidFill>
                  <a:schemeClr val="tx1"/>
                </a:solidFill>
                <a:latin typeface="Helvetica Neue"/>
              </a:rPr>
              <a:t>147</a:t>
            </a:r>
          </a:p>
          <a:p>
            <a:pPr marL="0" marR="0" lvl="1" indent="228600" defTabSz="914400" eaLnBrk="1" fontAlgn="auto" latinLnBrk="0" hangingPunct="1">
              <a:lnSpc>
                <a:spcPct val="100000"/>
              </a:lnSpc>
              <a:spcBef>
                <a:spcPts val="400"/>
              </a:spcBef>
              <a:spcAft>
                <a:spcPts val="0"/>
              </a:spcAft>
              <a:buClrTx/>
              <a:buSzTx/>
              <a:buFontTx/>
              <a:buNone/>
              <a:tabLst/>
              <a:defRPr/>
            </a:pPr>
            <a:r>
              <a:rPr lang="es-CO" noProof="0" dirty="0">
                <a:solidFill>
                  <a:schemeClr val="tx1"/>
                </a:solidFill>
                <a:latin typeface="Helvetica Neue"/>
              </a:rPr>
              <a:t>Calgary </a:t>
            </a:r>
            <a:r>
              <a:rPr lang="es-CO" baseline="0" noProof="0" dirty="0">
                <a:solidFill>
                  <a:schemeClr val="tx1"/>
                </a:solidFill>
                <a:latin typeface="Helvetica Neue"/>
              </a:rPr>
              <a:t>n</a:t>
            </a:r>
            <a:r>
              <a:rPr lang="es-CO" u="sng" baseline="30000" noProof="0" dirty="0">
                <a:solidFill>
                  <a:schemeClr val="tx1"/>
                </a:solidFill>
                <a:latin typeface="Helvetica Neue"/>
              </a:rPr>
              <a:t>o</a:t>
            </a:r>
            <a:r>
              <a:rPr lang="es-CO" u="none" baseline="30000" noProof="0" dirty="0">
                <a:solidFill>
                  <a:schemeClr val="tx1"/>
                </a:solidFill>
                <a:latin typeface="Helvetica Neue"/>
              </a:rPr>
              <a:t> </a:t>
            </a:r>
            <a:r>
              <a:rPr lang="es-CO" noProof="0" dirty="0">
                <a:solidFill>
                  <a:schemeClr val="tx1"/>
                </a:solidFill>
                <a:latin typeface="Helvetica Neue"/>
              </a:rPr>
              <a:t>154</a:t>
            </a:r>
          </a:p>
          <a:p>
            <a:pPr marL="0" marR="0" lvl="1" indent="228600" defTabSz="914400" eaLnBrk="1" fontAlgn="auto" latinLnBrk="0" hangingPunct="1">
              <a:lnSpc>
                <a:spcPct val="100000"/>
              </a:lnSpc>
              <a:spcBef>
                <a:spcPts val="400"/>
              </a:spcBef>
              <a:spcAft>
                <a:spcPts val="0"/>
              </a:spcAft>
              <a:buClrTx/>
              <a:buSzTx/>
              <a:buFontTx/>
              <a:buNone/>
              <a:tabLst/>
              <a:defRPr/>
            </a:pPr>
            <a:r>
              <a:rPr lang="es-CO" noProof="0" dirty="0">
                <a:solidFill>
                  <a:schemeClr val="tx1"/>
                </a:solidFill>
                <a:latin typeface="Helvetica Neue"/>
              </a:rPr>
              <a:t>Ottawa </a:t>
            </a:r>
            <a:r>
              <a:rPr lang="es-CO" baseline="0" noProof="0" dirty="0">
                <a:solidFill>
                  <a:schemeClr val="tx1"/>
                </a:solidFill>
                <a:latin typeface="Helvetica Neue"/>
              </a:rPr>
              <a:t>n</a:t>
            </a:r>
            <a:r>
              <a:rPr lang="es-CO" u="sng" baseline="30000" noProof="0" dirty="0">
                <a:solidFill>
                  <a:schemeClr val="tx1"/>
                </a:solidFill>
                <a:latin typeface="Helvetica Neue"/>
              </a:rPr>
              <a:t>o</a:t>
            </a:r>
            <a:r>
              <a:rPr lang="es-CO" u="none" baseline="30000" noProof="0" dirty="0">
                <a:solidFill>
                  <a:schemeClr val="tx1"/>
                </a:solidFill>
                <a:latin typeface="Helvetica Neue"/>
              </a:rPr>
              <a:t> </a:t>
            </a:r>
            <a:r>
              <a:rPr lang="es-CO" noProof="0" dirty="0">
                <a:solidFill>
                  <a:schemeClr val="tx1"/>
                </a:solidFill>
                <a:latin typeface="Helvetica Neue"/>
              </a:rPr>
              <a:t>160</a:t>
            </a:r>
            <a:endParaRPr lang="es-CO" noProof="0" dirty="0">
              <a:latin typeface="Helvetica Courant (Body)"/>
            </a:endParaRPr>
          </a:p>
        </p:txBody>
      </p:sp>
    </p:spTree>
    <p:extLst>
      <p:ext uri="{BB962C8B-B14F-4D97-AF65-F5344CB8AC3E}">
        <p14:creationId xmlns:p14="http://schemas.microsoft.com/office/powerpoint/2010/main" val="40137172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D6792BB-EEAE-4111-B7C3-CA2EE5C6610B}" type="slidenum">
              <a:rPr lang="en-CA" smtClean="0"/>
              <a:pPr/>
              <a:t>47</a:t>
            </a:fld>
            <a:endParaRPr lang="en-CA" dirty="0"/>
          </a:p>
        </p:txBody>
      </p:sp>
    </p:spTree>
    <p:extLst>
      <p:ext uri="{BB962C8B-B14F-4D97-AF65-F5344CB8AC3E}">
        <p14:creationId xmlns:p14="http://schemas.microsoft.com/office/powerpoint/2010/main" val="28119608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 name="Shape 731"/>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732" name="Shape 732"/>
          <p:cNvSpPr>
            <a:spLocks noGrp="1"/>
          </p:cNvSpPr>
          <p:nvPr>
            <p:ph type="body" sz="quarter" idx="1"/>
          </p:nvPr>
        </p:nvSpPr>
        <p:spPr>
          <a:prstGeom prst="rect">
            <a:avLst/>
          </a:prstGeom>
        </p:spPr>
        <p:txBody>
          <a:bodyPr/>
          <a:lstStyle/>
          <a:p>
            <a:pPr>
              <a:spcBef>
                <a:spcPts val="0"/>
              </a:spcBef>
              <a:defRPr b="1"/>
            </a:pPr>
            <a:r>
              <a:rPr lang="es-ES" dirty="0">
                <a:latin typeface="Helvetica Courant (Body)y)"/>
              </a:rPr>
              <a:t>Interacciones sugeridas</a:t>
            </a:r>
            <a:r>
              <a:rPr dirty="0">
                <a:latin typeface="Helvetica Courant (Body)y)"/>
              </a:rPr>
              <a:t>: </a:t>
            </a:r>
          </a:p>
          <a:p>
            <a:pPr>
              <a:spcBef>
                <a:spcPts val="0"/>
              </a:spcBef>
              <a:defRPr b="1"/>
            </a:pPr>
            <a:endParaRPr dirty="0">
              <a:latin typeface="Helvetica Courant (Body)y)"/>
            </a:endParaRPr>
          </a:p>
          <a:p>
            <a:pPr>
              <a:spcBef>
                <a:spcPts val="0"/>
              </a:spcBef>
            </a:pPr>
            <a:r>
              <a:rPr lang="es-ES" dirty="0">
                <a:latin typeface="Helvetica Courant (Body)y)"/>
              </a:rPr>
              <a:t>Utiliza la herramienta Step 1-2-3,</a:t>
            </a:r>
            <a:r>
              <a:rPr lang="es-ES" baseline="0" dirty="0">
                <a:latin typeface="Helvetica Courant (Body)y)"/>
              </a:rPr>
              <a:t> que encontrarás en www.educanada.ca, para determinar en qué parte de Canadá podrías estudiar y cuánto costaría.</a:t>
            </a:r>
            <a:endParaRPr dirty="0">
              <a:latin typeface="Helvetica Courant (Body)y)"/>
            </a:endParaRPr>
          </a:p>
          <a:p>
            <a:pPr>
              <a:spcBef>
                <a:spcPts val="0"/>
              </a:spcBef>
              <a:defRPr b="1"/>
            </a:pPr>
            <a:endParaRPr dirty="0">
              <a:latin typeface="Helvetica Courant (Body)y)"/>
            </a:endParaRPr>
          </a:p>
          <a:p>
            <a:pPr>
              <a:spcBef>
                <a:spcPts val="0"/>
              </a:spcBef>
              <a:defRPr b="1"/>
            </a:pPr>
            <a:r>
              <a:rPr lang="es-ES" dirty="0">
                <a:latin typeface="Helvetica Courant (Body)y)"/>
              </a:rPr>
              <a:t>Misiones</a:t>
            </a:r>
            <a:r>
              <a:rPr dirty="0">
                <a:latin typeface="Helvetica Courant (Body)y)"/>
              </a:rPr>
              <a:t>: </a:t>
            </a:r>
          </a:p>
          <a:p>
            <a:pPr>
              <a:spcBef>
                <a:spcPts val="0"/>
              </a:spcBef>
            </a:pPr>
            <a:r>
              <a:rPr lang="es-ES" dirty="0">
                <a:latin typeface="Helvetica Courant (Body)y)"/>
              </a:rPr>
              <a:t>La herramienta Step 1-2-3 es una excelente</a:t>
            </a:r>
            <a:r>
              <a:rPr lang="es-ES" baseline="0" dirty="0">
                <a:latin typeface="Helvetica Courant (Body)y)"/>
              </a:rPr>
              <a:t> forma de obtener respuestas preliminares a las preguntas que se pueden tener acerca de estudiar en Canadá, desde cuáles son los programas disponibles, hasta cuál sería su costo y cuáles son los documentos que deben presentar los ciudadanos de cada país.</a:t>
            </a:r>
            <a:endParaRPr dirty="0">
              <a:latin typeface="Helvetica Courant (Body)y)"/>
            </a:endParaRPr>
          </a:p>
          <a:p>
            <a:pPr>
              <a:spcBef>
                <a:spcPts val="0"/>
              </a:spcBef>
              <a:defRPr b="1"/>
            </a:pPr>
            <a:endParaRPr dirty="0">
              <a:latin typeface="Helvetica Courant (Body)y)"/>
            </a:endParaRPr>
          </a:p>
          <a:p>
            <a:pPr>
              <a:spcBef>
                <a:spcPts val="0"/>
              </a:spcBef>
              <a:defRPr b="1"/>
            </a:pPr>
            <a:endParaRPr dirty="0">
              <a:latin typeface="Helvetica Courant (Body)y)"/>
            </a:endParaRPr>
          </a:p>
          <a:p>
            <a:pPr>
              <a:spcBef>
                <a:spcPts val="0"/>
              </a:spcBef>
              <a:defRPr b="1"/>
            </a:pPr>
            <a:r>
              <a:rPr lang="es-ES" dirty="0">
                <a:latin typeface="Helvetica Courant (Body)y)"/>
              </a:rPr>
              <a:t>Etapa 1: Encuentra un</a:t>
            </a:r>
            <a:r>
              <a:rPr lang="es-ES" baseline="0" dirty="0">
                <a:latin typeface="Helvetica Courant (Body)y)"/>
              </a:rPr>
              <a:t> programa universitario o de estudios superiores en Canadá para estudiantes extranjeros.</a:t>
            </a:r>
            <a:endParaRPr dirty="0">
              <a:latin typeface="Helvetica Courant (Body)y)"/>
            </a:endParaRPr>
          </a:p>
          <a:p>
            <a:pPr>
              <a:spcBef>
                <a:spcPts val="0"/>
              </a:spcBef>
            </a:pPr>
            <a:r>
              <a:rPr lang="es-ES" dirty="0">
                <a:latin typeface="Helvetica Courant (Body)y)"/>
              </a:rPr>
              <a:t>Buscar</a:t>
            </a:r>
            <a:r>
              <a:rPr lang="es-ES" baseline="0" dirty="0">
                <a:latin typeface="Helvetica Courant (Body)y)"/>
              </a:rPr>
              <a:t> por:</a:t>
            </a:r>
            <a:endParaRPr dirty="0">
              <a:latin typeface="Helvetica Courant (Body)y)"/>
            </a:endParaRPr>
          </a:p>
          <a:p>
            <a:pPr>
              <a:spcBef>
                <a:spcPts val="0"/>
              </a:spcBef>
            </a:pPr>
            <a:r>
              <a:rPr lang="es-ES" dirty="0">
                <a:latin typeface="Helvetica Courant (Body)y)"/>
              </a:rPr>
              <a:t>Categoría</a:t>
            </a:r>
            <a:r>
              <a:rPr lang="es-ES" baseline="0" dirty="0">
                <a:latin typeface="Helvetica Courant (Body)y)"/>
              </a:rPr>
              <a:t> de campo de estudio</a:t>
            </a:r>
            <a:endParaRPr dirty="0">
              <a:latin typeface="Helvetica Courant (Body)y)"/>
            </a:endParaRPr>
          </a:p>
          <a:p>
            <a:pPr>
              <a:spcBef>
                <a:spcPts val="0"/>
              </a:spcBef>
            </a:pPr>
            <a:r>
              <a:rPr lang="es-ES" dirty="0">
                <a:latin typeface="Helvetica Courant (Body)y)"/>
              </a:rPr>
              <a:t>Idioma de estudio</a:t>
            </a:r>
            <a:endParaRPr dirty="0">
              <a:latin typeface="Helvetica Courant (Body)y)"/>
            </a:endParaRPr>
          </a:p>
          <a:p>
            <a:pPr>
              <a:spcBef>
                <a:spcPts val="0"/>
              </a:spcBef>
            </a:pPr>
            <a:r>
              <a:rPr lang="es-ES" dirty="0">
                <a:latin typeface="Helvetica Courant (Body)y)"/>
              </a:rPr>
              <a:t>Nivel del programa</a:t>
            </a:r>
            <a:endParaRPr dirty="0">
              <a:latin typeface="Helvetica Courant (Body)y)"/>
            </a:endParaRPr>
          </a:p>
          <a:p>
            <a:pPr>
              <a:spcBef>
                <a:spcPts val="0"/>
              </a:spcBef>
            </a:pPr>
            <a:r>
              <a:rPr lang="es-ES" dirty="0">
                <a:latin typeface="Helvetica Courant (Body)y)"/>
              </a:rPr>
              <a:t>Ubicación</a:t>
            </a:r>
            <a:endParaRPr dirty="0">
              <a:latin typeface="Helvetica Courant (Body)y)"/>
            </a:endParaRPr>
          </a:p>
          <a:p>
            <a:pPr>
              <a:spcBef>
                <a:spcPts val="0"/>
              </a:spcBef>
            </a:pPr>
            <a:endParaRPr dirty="0">
              <a:latin typeface="Helvetica Courant (Body)y)"/>
            </a:endParaRPr>
          </a:p>
          <a:p>
            <a:pPr>
              <a:spcBef>
                <a:spcPts val="0"/>
              </a:spcBef>
              <a:defRPr b="1"/>
            </a:pPr>
            <a:r>
              <a:rPr lang="es-ES" dirty="0">
                <a:latin typeface="Helvetica Courant (Body)y)"/>
              </a:rPr>
              <a:t>Etapa 2: Calculadora del</a:t>
            </a:r>
            <a:r>
              <a:rPr lang="es-ES" baseline="0" dirty="0">
                <a:latin typeface="Helvetica Courant (Body)y)"/>
              </a:rPr>
              <a:t> c</a:t>
            </a:r>
            <a:r>
              <a:rPr lang="es-ES" dirty="0">
                <a:latin typeface="Helvetica Courant (Body)y)"/>
              </a:rPr>
              <a:t>osto de los estudios en Canadá</a:t>
            </a:r>
            <a:endParaRPr dirty="0">
              <a:latin typeface="Helvetica Courant (Body)y)"/>
            </a:endParaRPr>
          </a:p>
          <a:p>
            <a:pPr>
              <a:spcBef>
                <a:spcPts val="0"/>
              </a:spcBef>
            </a:pPr>
            <a:r>
              <a:rPr lang="es-ES" dirty="0">
                <a:latin typeface="Helvetica Courant (Body)y)"/>
              </a:rPr>
              <a:t>Esta etapa</a:t>
            </a:r>
            <a:r>
              <a:rPr lang="es-ES" baseline="0" dirty="0">
                <a:latin typeface="Helvetica Courant (Body)y)"/>
              </a:rPr>
              <a:t> </a:t>
            </a:r>
            <a:r>
              <a:rPr lang="es-ES" dirty="0">
                <a:latin typeface="Helvetica Courant (Body)y)"/>
              </a:rPr>
              <a:t>te permitirá calcular los costos de estudiar en</a:t>
            </a:r>
            <a:r>
              <a:rPr lang="es-ES" baseline="0" dirty="0">
                <a:latin typeface="Helvetica Courant (Body)y)"/>
              </a:rPr>
              <a:t> las instituciones educativas que has escogido. Este cálculo incluye las cuotas de matrícula/programa, libros/útiles, víveres, transporte público local y otros costos.</a:t>
            </a:r>
            <a:endParaRPr dirty="0">
              <a:latin typeface="Helvetica Courant (Body)y)"/>
            </a:endParaRPr>
          </a:p>
          <a:p>
            <a:pPr>
              <a:spcBef>
                <a:spcPts val="0"/>
              </a:spcBef>
            </a:pPr>
            <a:endParaRPr dirty="0">
              <a:latin typeface="Helvetica Courant (Body)y)"/>
            </a:endParaRPr>
          </a:p>
          <a:p>
            <a:pPr>
              <a:spcBef>
                <a:spcPts val="0"/>
              </a:spcBef>
              <a:defRPr b="1"/>
            </a:pPr>
            <a:r>
              <a:rPr lang="es-ES" dirty="0">
                <a:latin typeface="Helvetica Courant (Body)y)"/>
              </a:rPr>
              <a:t>Etapa 3: Permisos de estudio para estudiantes extranjeros</a:t>
            </a:r>
            <a:r>
              <a:rPr lang="es-ES" baseline="0" dirty="0">
                <a:latin typeface="Helvetica Courant (Body)y)"/>
              </a:rPr>
              <a:t> en Canadá</a:t>
            </a:r>
            <a:endParaRPr dirty="0">
              <a:latin typeface="Helvetica Courant (Body)y)"/>
            </a:endParaRPr>
          </a:p>
          <a:p>
            <a:pPr>
              <a:spcBef>
                <a:spcPts val="0"/>
              </a:spcBef>
            </a:pPr>
            <a:r>
              <a:rPr lang="es-ES" dirty="0">
                <a:latin typeface="Helvetica Courant (Body)y)"/>
              </a:rPr>
              <a:t>Esta etapa</a:t>
            </a:r>
            <a:r>
              <a:rPr lang="es-ES" baseline="0" dirty="0">
                <a:latin typeface="Helvetica Courant (Body)y)"/>
              </a:rPr>
              <a:t> </a:t>
            </a:r>
            <a:r>
              <a:rPr lang="es-ES" dirty="0">
                <a:latin typeface="Helvetica Courant (Body)y)"/>
              </a:rPr>
              <a:t>te ayudará</a:t>
            </a:r>
            <a:r>
              <a:rPr lang="es-ES" baseline="0" dirty="0">
                <a:latin typeface="Helvetica Courant (Body)y)"/>
              </a:rPr>
              <a:t> a definir tus requisitos de ingreso como estudiante extranjero.</a:t>
            </a:r>
            <a:endParaRPr dirty="0">
              <a:latin typeface="Helvetica Courant (Body)y)"/>
            </a:endParaRPr>
          </a:p>
        </p:txBody>
      </p:sp>
    </p:spTree>
    <p:extLst>
      <p:ext uri="{BB962C8B-B14F-4D97-AF65-F5344CB8AC3E}">
        <p14:creationId xmlns:p14="http://schemas.microsoft.com/office/powerpoint/2010/main" val="27517417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 name="Shape 739"/>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740" name="Shape 740"/>
          <p:cNvSpPr>
            <a:spLocks noGrp="1"/>
          </p:cNvSpPr>
          <p:nvPr>
            <p:ph type="body" sz="quarter" idx="1"/>
          </p:nvPr>
        </p:nvSpPr>
        <p:spPr>
          <a:prstGeom prst="rect">
            <a:avLst/>
          </a:prstGeom>
        </p:spPr>
        <p:txBody>
          <a:bodyPr/>
          <a:lstStyle/>
          <a:p>
            <a:r>
              <a:rPr lang="x-none" sz="1200" b="1" kern="1200" dirty="0">
                <a:solidFill>
                  <a:schemeClr val="tx1"/>
                </a:solidFill>
                <a:effectLst/>
                <a:latin typeface="+mn-lt"/>
                <a:ea typeface="+mn-ea"/>
                <a:cs typeface="+mn-cs"/>
              </a:rPr>
              <a:t>Interacciones sugeridas: </a:t>
            </a:r>
            <a:endParaRPr lang="en-CA" sz="1200" kern="1200" dirty="0">
              <a:solidFill>
                <a:schemeClr val="tx1"/>
              </a:solidFill>
              <a:effectLst/>
              <a:latin typeface="+mn-lt"/>
              <a:ea typeface="+mn-ea"/>
              <a:cs typeface="+mn-cs"/>
            </a:endParaRPr>
          </a:p>
          <a:p>
            <a:endParaRPr lang="x-none" sz="1200" kern="1200" dirty="0">
              <a:solidFill>
                <a:schemeClr val="tx1"/>
              </a:solidFill>
              <a:effectLst/>
              <a:latin typeface="+mn-lt"/>
              <a:ea typeface="+mn-ea"/>
              <a:cs typeface="+mn-cs"/>
            </a:endParaRPr>
          </a:p>
          <a:p>
            <a:r>
              <a:rPr lang="x-none" sz="1200" kern="1200" dirty="0">
                <a:solidFill>
                  <a:schemeClr val="tx1"/>
                </a:solidFill>
                <a:effectLst/>
                <a:latin typeface="+mn-lt"/>
                <a:ea typeface="+mn-ea"/>
                <a:cs typeface="+mn-cs"/>
              </a:rPr>
              <a:t>Se puede estudiar en Canadá sin un permiso de estudios si: </a:t>
            </a:r>
            <a:endParaRPr lang="en-CA" sz="1200" kern="1200" dirty="0">
              <a:solidFill>
                <a:schemeClr val="tx1"/>
              </a:solidFill>
              <a:effectLst/>
              <a:latin typeface="+mn-lt"/>
              <a:ea typeface="+mn-ea"/>
              <a:cs typeface="+mn-cs"/>
            </a:endParaRPr>
          </a:p>
          <a:p>
            <a:pPr lvl="0"/>
            <a:r>
              <a:rPr lang="x-none" sz="1200" kern="1200" dirty="0">
                <a:solidFill>
                  <a:schemeClr val="tx1"/>
                </a:solidFill>
                <a:effectLst/>
                <a:latin typeface="+mn-lt"/>
                <a:ea typeface="+mn-ea"/>
                <a:cs typeface="+mn-cs"/>
              </a:rPr>
              <a:t>- la duración del curso o programa de estudio es de seis meses o menos; y </a:t>
            </a:r>
            <a:endParaRPr lang="en-CA" sz="1200" kern="1200" dirty="0">
              <a:solidFill>
                <a:schemeClr val="tx1"/>
              </a:solidFill>
              <a:effectLst/>
              <a:latin typeface="+mn-lt"/>
              <a:ea typeface="+mn-ea"/>
              <a:cs typeface="+mn-cs"/>
            </a:endParaRPr>
          </a:p>
          <a:p>
            <a:pPr lvl="0"/>
            <a:r>
              <a:rPr lang="x-none" sz="1200" kern="1200" dirty="0">
                <a:solidFill>
                  <a:schemeClr val="tx1"/>
                </a:solidFill>
                <a:effectLst/>
                <a:latin typeface="+mn-lt"/>
                <a:ea typeface="+mn-ea"/>
                <a:cs typeface="+mn-cs"/>
              </a:rPr>
              <a:t>- se termina el curso o los estudios en el plazo concedido para permanecer en Canadá.</a:t>
            </a:r>
            <a:endParaRPr lang="en-CA" sz="1200" kern="1200" dirty="0">
              <a:solidFill>
                <a:schemeClr val="tx1"/>
              </a:solidFill>
              <a:effectLst/>
              <a:latin typeface="+mn-lt"/>
              <a:ea typeface="+mn-ea"/>
              <a:cs typeface="+mn-cs"/>
            </a:endParaRPr>
          </a:p>
          <a:p>
            <a:endParaRPr lang="x-none" sz="1200" kern="1200" dirty="0">
              <a:solidFill>
                <a:schemeClr val="tx1"/>
              </a:solidFill>
              <a:effectLst/>
              <a:latin typeface="+mn-lt"/>
              <a:ea typeface="+mn-ea"/>
              <a:cs typeface="+mn-cs"/>
            </a:endParaRPr>
          </a:p>
          <a:p>
            <a:r>
              <a:rPr lang="x-none" sz="1200" kern="1200" dirty="0">
                <a:solidFill>
                  <a:schemeClr val="tx1"/>
                </a:solidFill>
                <a:effectLst/>
                <a:latin typeface="+mn-lt"/>
                <a:ea typeface="+mn-ea"/>
                <a:cs typeface="+mn-cs"/>
              </a:rPr>
              <a:t>Aunque no se requiere un permiso de estudios, la mayoría de la gente necesita una visa de residente temporal (TVR) o una autorización electrónica de viaje (eTA) para viajar a Canadá. Algunas personas sólo necesitan su pasaporte válido. Para averiguar qué documentos necesita para viajar o para transitar por Canadá, consulte: http://www.cic.gc.ca/english/visit/visas.asp</a:t>
            </a:r>
            <a:endParaRPr lang="en-CA" sz="1200" kern="1200" dirty="0">
              <a:solidFill>
                <a:schemeClr val="tx1"/>
              </a:solidFill>
              <a:effectLst/>
              <a:latin typeface="+mn-lt"/>
              <a:ea typeface="+mn-ea"/>
              <a:cs typeface="+mn-cs"/>
            </a:endParaRPr>
          </a:p>
          <a:p>
            <a:endParaRPr lang="x-none" sz="1200" b="1" kern="1200" dirty="0">
              <a:solidFill>
                <a:schemeClr val="tx1"/>
              </a:solidFill>
              <a:effectLst/>
              <a:latin typeface="+mn-lt"/>
              <a:ea typeface="+mn-ea"/>
              <a:cs typeface="+mn-cs"/>
            </a:endParaRPr>
          </a:p>
          <a:p>
            <a:r>
              <a:rPr lang="x-none" sz="1200" b="1" kern="1200" dirty="0">
                <a:solidFill>
                  <a:schemeClr val="tx1"/>
                </a:solidFill>
                <a:effectLst/>
                <a:latin typeface="+mn-lt"/>
                <a:ea typeface="+mn-ea"/>
                <a:cs typeface="+mn-cs"/>
              </a:rPr>
              <a:t>Si se ha inscrito en un programa de estudios que dure más de 6 meses, debe solicitar un permiso de estudios.</a:t>
            </a:r>
            <a:endParaRPr lang="en-CA" sz="1200" kern="1200" dirty="0">
              <a:solidFill>
                <a:schemeClr val="tx1"/>
              </a:solidFill>
              <a:effectLst/>
              <a:latin typeface="+mn-lt"/>
              <a:ea typeface="+mn-ea"/>
              <a:cs typeface="+mn-cs"/>
            </a:endParaRPr>
          </a:p>
          <a:p>
            <a:endParaRPr lang="x-none" sz="1200" kern="1200" dirty="0">
              <a:solidFill>
                <a:schemeClr val="tx1"/>
              </a:solidFill>
              <a:effectLst/>
              <a:latin typeface="+mn-lt"/>
              <a:ea typeface="+mn-ea"/>
              <a:cs typeface="+mn-cs"/>
            </a:endParaRPr>
          </a:p>
          <a:p>
            <a:r>
              <a:rPr lang="x-none" sz="1200" kern="1200" dirty="0">
                <a:solidFill>
                  <a:schemeClr val="tx1"/>
                </a:solidFill>
                <a:effectLst/>
                <a:latin typeface="+mn-lt"/>
                <a:ea typeface="+mn-ea"/>
                <a:cs typeface="+mn-cs"/>
              </a:rPr>
              <a:t>Para ser admisible a un permiso de estudios en Canadá, Ud. debe:</a:t>
            </a:r>
            <a:endParaRPr lang="en-CA" sz="1200" kern="1200" dirty="0">
              <a:solidFill>
                <a:schemeClr val="tx1"/>
              </a:solidFill>
              <a:effectLst/>
              <a:latin typeface="+mn-lt"/>
              <a:ea typeface="+mn-ea"/>
              <a:cs typeface="+mn-cs"/>
            </a:endParaRPr>
          </a:p>
          <a:p>
            <a:pPr lvl="0"/>
            <a:r>
              <a:rPr lang="x-none" sz="1200" kern="1200" dirty="0">
                <a:solidFill>
                  <a:schemeClr val="tx1"/>
                </a:solidFill>
                <a:effectLst/>
                <a:latin typeface="+mn-lt"/>
                <a:ea typeface="+mn-ea"/>
                <a:cs typeface="+mn-cs"/>
              </a:rPr>
              <a:t>- Haber sido aceptado por una institución de enseñanza designada en Canadá. Consulte la lista de instituciones de enseñanza designadas en https://www.canada.ca/en/immigration-refugees-citizenship/services/study-canada/study-permit/prepare/designated-learning-institutions-list.html;</a:t>
            </a:r>
            <a:endParaRPr lang="en-CA" sz="1200" kern="1200" dirty="0">
              <a:solidFill>
                <a:schemeClr val="tx1"/>
              </a:solidFill>
              <a:effectLst/>
              <a:latin typeface="+mn-lt"/>
              <a:ea typeface="+mn-ea"/>
              <a:cs typeface="+mn-cs"/>
            </a:endParaRPr>
          </a:p>
          <a:p>
            <a:pPr lvl="0"/>
            <a:r>
              <a:rPr lang="x-none" sz="1200" kern="1200" dirty="0">
                <a:solidFill>
                  <a:schemeClr val="tx1"/>
                </a:solidFill>
                <a:effectLst/>
                <a:latin typeface="+mn-lt"/>
                <a:ea typeface="+mn-ea"/>
                <a:cs typeface="+mn-cs"/>
              </a:rPr>
              <a:t>- Demostrar que tiene los recursos económicos necesarios para pagar sus derechos de matrícula, además de los costos de manutención y del viaje de ida y regreso a su país para usted y todos los familiares que lo acompañen a Canadá;</a:t>
            </a:r>
            <a:endParaRPr lang="en-CA" sz="1200" kern="1200" dirty="0">
              <a:solidFill>
                <a:schemeClr val="tx1"/>
              </a:solidFill>
              <a:effectLst/>
              <a:latin typeface="+mn-lt"/>
              <a:ea typeface="+mn-ea"/>
              <a:cs typeface="+mn-cs"/>
            </a:endParaRPr>
          </a:p>
          <a:p>
            <a:pPr lvl="0"/>
            <a:r>
              <a:rPr lang="x-none" sz="1200" kern="1200" dirty="0">
                <a:solidFill>
                  <a:schemeClr val="tx1"/>
                </a:solidFill>
                <a:effectLst/>
                <a:latin typeface="+mn-lt"/>
                <a:ea typeface="+mn-ea"/>
                <a:cs typeface="+mn-cs"/>
              </a:rPr>
              <a:t>- Respetar las leyes del país, no tener antecedentes judiciales y no ser un riesgo para la seguridad de Canadá. Es posible que deba proporcionar un certificado policial;</a:t>
            </a:r>
            <a:endParaRPr lang="en-CA" sz="1200" kern="1200" dirty="0">
              <a:solidFill>
                <a:schemeClr val="tx1"/>
              </a:solidFill>
              <a:effectLst/>
              <a:latin typeface="+mn-lt"/>
              <a:ea typeface="+mn-ea"/>
              <a:cs typeface="+mn-cs"/>
            </a:endParaRPr>
          </a:p>
          <a:p>
            <a:pPr lvl="0"/>
            <a:r>
              <a:rPr lang="x-none" sz="1200" kern="1200" dirty="0">
                <a:solidFill>
                  <a:schemeClr val="tx1"/>
                </a:solidFill>
                <a:effectLst/>
                <a:latin typeface="+mn-lt"/>
                <a:ea typeface="+mn-ea"/>
                <a:cs typeface="+mn-cs"/>
              </a:rPr>
              <a:t>- Tener buena salud y estar dispuesto a completar un examen médico, en caso necesario;</a:t>
            </a:r>
            <a:endParaRPr lang="en-CA" sz="1200" kern="1200" dirty="0">
              <a:solidFill>
                <a:schemeClr val="tx1"/>
              </a:solidFill>
              <a:effectLst/>
              <a:latin typeface="+mn-lt"/>
              <a:ea typeface="+mn-ea"/>
              <a:cs typeface="+mn-cs"/>
            </a:endParaRPr>
          </a:p>
          <a:p>
            <a:pPr lvl="0"/>
            <a:r>
              <a:rPr lang="x-none" sz="1200" kern="1200" dirty="0">
                <a:solidFill>
                  <a:schemeClr val="tx1"/>
                </a:solidFill>
                <a:effectLst/>
                <a:latin typeface="+mn-lt"/>
                <a:ea typeface="+mn-ea"/>
                <a:cs typeface="+mn-cs"/>
              </a:rPr>
              <a:t>- Demostrar a un oficial de inmigración que usted saldrá de Canadá al final de su estancia autorizada.</a:t>
            </a:r>
            <a:endParaRPr lang="en-CA" sz="1200" kern="1200" dirty="0">
              <a:solidFill>
                <a:schemeClr val="tx1"/>
              </a:solidFill>
              <a:effectLst/>
              <a:latin typeface="+mn-lt"/>
              <a:ea typeface="+mn-ea"/>
              <a:cs typeface="+mn-cs"/>
            </a:endParaRPr>
          </a:p>
          <a:p>
            <a:endParaRPr lang="x-none" sz="1200" kern="1200" dirty="0">
              <a:solidFill>
                <a:schemeClr val="tx1"/>
              </a:solidFill>
              <a:effectLst/>
              <a:latin typeface="+mn-lt"/>
              <a:ea typeface="+mn-ea"/>
              <a:cs typeface="+mn-cs"/>
            </a:endParaRPr>
          </a:p>
          <a:p>
            <a:r>
              <a:rPr lang="x-none" sz="1200" kern="1200" dirty="0">
                <a:solidFill>
                  <a:schemeClr val="tx1"/>
                </a:solidFill>
                <a:effectLst/>
                <a:latin typeface="+mn-lt"/>
                <a:ea typeface="+mn-ea"/>
                <a:cs typeface="+mn-cs"/>
              </a:rPr>
              <a:t>Estudios todo el año: programas disponibles en otoño, invierno, primavera y verano </a:t>
            </a:r>
            <a:endParaRPr lang="en-CA" sz="1200" kern="1200" dirty="0">
              <a:solidFill>
                <a:schemeClr val="tx1"/>
              </a:solidFill>
              <a:effectLst/>
              <a:latin typeface="+mn-lt"/>
              <a:ea typeface="+mn-ea"/>
              <a:cs typeface="+mn-cs"/>
            </a:endParaRPr>
          </a:p>
          <a:p>
            <a:r>
              <a:rPr lang="x-none" sz="1200" kern="1200" dirty="0">
                <a:solidFill>
                  <a:schemeClr val="tx1"/>
                </a:solidFill>
                <a:effectLst/>
                <a:latin typeface="+mn-lt"/>
                <a:ea typeface="+mn-ea"/>
                <a:cs typeface="+mn-cs"/>
              </a:rPr>
              <a:t>Presentar la solicitud pronto: al menos 8 meses antes del inicio del trimestre </a:t>
            </a:r>
            <a:endParaRPr lang="en-CA" sz="1200" kern="1200" dirty="0">
              <a:solidFill>
                <a:schemeClr val="tx1"/>
              </a:solidFill>
              <a:effectLst/>
              <a:latin typeface="+mn-lt"/>
              <a:ea typeface="+mn-ea"/>
              <a:cs typeface="+mn-cs"/>
            </a:endParaRPr>
          </a:p>
          <a:p>
            <a:endParaRPr lang="x-none" sz="1200" kern="1200" dirty="0">
              <a:solidFill>
                <a:schemeClr val="tx1"/>
              </a:solidFill>
              <a:effectLst/>
              <a:latin typeface="+mn-lt"/>
              <a:ea typeface="+mn-ea"/>
              <a:cs typeface="+mn-cs"/>
            </a:endParaRPr>
          </a:p>
          <a:p>
            <a:r>
              <a:rPr lang="x-none" sz="1200" kern="1200" dirty="0">
                <a:solidFill>
                  <a:schemeClr val="tx1"/>
                </a:solidFill>
                <a:effectLst/>
                <a:latin typeface="+mn-lt"/>
                <a:ea typeface="+mn-ea"/>
                <a:cs typeface="+mn-cs"/>
              </a:rPr>
              <a:t>Al presentar la solicitud: </a:t>
            </a:r>
            <a:endParaRPr lang="en-CA" sz="1200" kern="1200" dirty="0">
              <a:solidFill>
                <a:schemeClr val="tx1"/>
              </a:solidFill>
              <a:effectLst/>
              <a:latin typeface="+mn-lt"/>
              <a:ea typeface="+mn-ea"/>
              <a:cs typeface="+mn-cs"/>
            </a:endParaRPr>
          </a:p>
          <a:p>
            <a:pPr lvl="0"/>
            <a:r>
              <a:rPr lang="x-none" sz="1200" kern="1200" dirty="0">
                <a:solidFill>
                  <a:schemeClr val="tx1"/>
                </a:solidFill>
                <a:effectLst/>
                <a:latin typeface="+mn-lt"/>
                <a:ea typeface="+mn-ea"/>
                <a:cs typeface="+mn-cs"/>
              </a:rPr>
              <a:t>Incluya los expedientes académicos completos, incluyendo las notas trimestrales y, cuando proceda, los resultados de los exámenes de idiomas</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 Los programas de postgrado suelen exigir una carta de referencia y una carta de intenciones</a:t>
            </a:r>
            <a:endParaRPr lang="en-CA" sz="1200" kern="1200" dirty="0">
              <a:solidFill>
                <a:schemeClr val="tx1"/>
              </a:solidFill>
              <a:effectLst/>
              <a:latin typeface="+mn-lt"/>
              <a:ea typeface="+mn-ea"/>
              <a:cs typeface="+mn-cs"/>
            </a:endParaRPr>
          </a:p>
          <a:p>
            <a:pPr lvl="0"/>
            <a:endParaRPr lang="x-none" sz="1200" kern="1200" dirty="0">
              <a:solidFill>
                <a:schemeClr val="tx1"/>
              </a:solidFill>
              <a:effectLst/>
              <a:latin typeface="+mn-lt"/>
              <a:ea typeface="+mn-ea"/>
              <a:cs typeface="+mn-cs"/>
            </a:endParaRPr>
          </a:p>
          <a:p>
            <a:pPr lvl="0"/>
            <a:r>
              <a:rPr lang="x-none" sz="1200" kern="1200" dirty="0">
                <a:solidFill>
                  <a:schemeClr val="tx1"/>
                </a:solidFill>
                <a:effectLst/>
                <a:latin typeface="+mn-lt"/>
                <a:ea typeface="+mn-ea"/>
                <a:cs typeface="+mn-cs"/>
              </a:rPr>
              <a:t>Los estudiantes pueden presentar una solicitud directamente a un programa o, en algunos casos, a una facultad general</a:t>
            </a:r>
            <a:endParaRPr lang="en-CA" sz="1200" kern="1200" dirty="0">
              <a:solidFill>
                <a:schemeClr val="tx1"/>
              </a:solidFill>
              <a:effectLst/>
              <a:latin typeface="+mn-lt"/>
              <a:ea typeface="+mn-ea"/>
              <a:cs typeface="+mn-cs"/>
            </a:endParaRPr>
          </a:p>
          <a:p>
            <a:pPr lvl="0"/>
            <a:r>
              <a:rPr lang="x-none" sz="1200" kern="1200" dirty="0">
                <a:solidFill>
                  <a:schemeClr val="tx1"/>
                </a:solidFill>
                <a:effectLst/>
                <a:latin typeface="+mn-lt"/>
                <a:ea typeface="+mn-ea"/>
                <a:cs typeface="+mn-cs"/>
              </a:rPr>
              <a:t>La admisión depende habitualmente de los méritos académicos. Para ser admitido en algunos programas competitivos, pueden exigirse cursos previos o una nota media mínima. </a:t>
            </a:r>
            <a:endParaRPr lang="en-CA" sz="1200" kern="1200" dirty="0">
              <a:solidFill>
                <a:schemeClr val="tx1"/>
              </a:solidFill>
              <a:effectLst/>
              <a:latin typeface="+mn-lt"/>
              <a:ea typeface="+mn-ea"/>
              <a:cs typeface="+mn-cs"/>
            </a:endParaRPr>
          </a:p>
          <a:p>
            <a:pPr lvl="0"/>
            <a:endParaRPr lang="x-none" sz="1200" kern="1200" dirty="0">
              <a:solidFill>
                <a:schemeClr val="tx1"/>
              </a:solidFill>
              <a:effectLst/>
              <a:latin typeface="+mn-lt"/>
              <a:ea typeface="+mn-ea"/>
              <a:cs typeface="+mn-cs"/>
            </a:endParaRPr>
          </a:p>
          <a:p>
            <a:pPr lvl="0"/>
            <a:r>
              <a:rPr lang="x-none" sz="1200" kern="1200" dirty="0">
                <a:solidFill>
                  <a:schemeClr val="tx1"/>
                </a:solidFill>
                <a:effectLst/>
                <a:latin typeface="+mn-lt"/>
                <a:ea typeface="+mn-ea"/>
                <a:cs typeface="+mn-cs"/>
              </a:rPr>
              <a:t>En Canadá no existe una prueba normalizada de admisión de los estudiantes de primer ciclo, pero algunas universidades pueden exigir los resultados de la prueba SAT si se proviene del sistema secundario de Estados Unidos</a:t>
            </a:r>
            <a:endParaRPr lang="en-CA" sz="1200" kern="1200" dirty="0">
              <a:solidFill>
                <a:schemeClr val="tx1"/>
              </a:solidFill>
              <a:effectLst/>
              <a:latin typeface="+mn-lt"/>
              <a:ea typeface="+mn-ea"/>
              <a:cs typeface="+mn-cs"/>
            </a:endParaRPr>
          </a:p>
          <a:p>
            <a:endParaRPr lang="x-none" sz="1200" b="1" kern="1200" dirty="0">
              <a:solidFill>
                <a:schemeClr val="tx1"/>
              </a:solidFill>
              <a:effectLst/>
              <a:latin typeface="+mn-lt"/>
              <a:ea typeface="+mn-ea"/>
              <a:cs typeface="+mn-cs"/>
            </a:endParaRPr>
          </a:p>
          <a:p>
            <a:r>
              <a:rPr lang="x-none" sz="1200" b="1" kern="1200" dirty="0">
                <a:solidFill>
                  <a:schemeClr val="tx1"/>
                </a:solidFill>
                <a:effectLst/>
                <a:latin typeface="+mn-lt"/>
                <a:ea typeface="+mn-ea"/>
                <a:cs typeface="+mn-cs"/>
              </a:rPr>
              <a:t>Vía directa para los estudios</a:t>
            </a:r>
            <a:endParaRPr lang="en-CA" sz="1200" kern="1200" dirty="0">
              <a:solidFill>
                <a:schemeClr val="tx1"/>
              </a:solidFill>
              <a:effectLst/>
              <a:latin typeface="+mn-lt"/>
              <a:ea typeface="+mn-ea"/>
              <a:cs typeface="+mn-cs"/>
            </a:endParaRPr>
          </a:p>
          <a:p>
            <a:r>
              <a:rPr lang="x-none" sz="1200" kern="1200" dirty="0">
                <a:solidFill>
                  <a:schemeClr val="tx1"/>
                </a:solidFill>
                <a:effectLst/>
                <a:latin typeface="+mn-lt"/>
                <a:ea typeface="+mn-ea"/>
                <a:cs typeface="+mn-cs"/>
              </a:rPr>
              <a:t>Los residentes de China, India, Filipinas o Vietnam tienen una opción adicional al solicitar un permiso de estudios. El nuevo programa Vía Directa para los Estudios (</a:t>
            </a:r>
            <a:r>
              <a:rPr lang="x-none" sz="1200" i="1" kern="1200" dirty="0">
                <a:solidFill>
                  <a:schemeClr val="tx1"/>
                </a:solidFill>
                <a:effectLst/>
                <a:latin typeface="+mn-lt"/>
                <a:ea typeface="+mn-ea"/>
                <a:cs typeface="+mn-cs"/>
              </a:rPr>
              <a:t>Student Direct Stream</a:t>
            </a:r>
            <a:r>
              <a:rPr lang="x-none" sz="1200" kern="1200" dirty="0">
                <a:solidFill>
                  <a:schemeClr val="tx1"/>
                </a:solidFill>
                <a:effectLst/>
                <a:latin typeface="+mn-lt"/>
                <a:ea typeface="+mn-ea"/>
                <a:cs typeface="+mn-cs"/>
              </a:rPr>
              <a:t>) le exige más información cuando presenta su solicitud, pero le permite obtener el permiso de estudios con mayor rapidez.</a:t>
            </a:r>
            <a:endParaRPr lang="en-CA" sz="1200" kern="1200" dirty="0">
              <a:solidFill>
                <a:schemeClr val="tx1"/>
              </a:solidFill>
              <a:effectLst/>
              <a:latin typeface="+mn-lt"/>
              <a:ea typeface="+mn-ea"/>
              <a:cs typeface="+mn-cs"/>
            </a:endParaRPr>
          </a:p>
          <a:p>
            <a:r>
              <a:rPr lang="x-none" sz="1200" kern="1200" dirty="0">
                <a:solidFill>
                  <a:schemeClr val="tx1"/>
                </a:solidFill>
                <a:effectLst/>
                <a:latin typeface="+mn-lt"/>
                <a:ea typeface="+mn-ea"/>
                <a:cs typeface="+mn-cs"/>
              </a:rPr>
              <a:t>Para obtener más información sobre la forma de presentar una solicitud, consulte https://www.canada.ca/en/immigration-refugees-citizenship/services/study-canada/study-permit/student-direct-stream.html.</a:t>
            </a:r>
            <a:endParaRPr lang="en-CA" sz="1200" kern="1200" dirty="0">
              <a:solidFill>
                <a:schemeClr val="tx1"/>
              </a:solidFill>
              <a:effectLst/>
              <a:latin typeface="+mn-lt"/>
              <a:ea typeface="+mn-ea"/>
              <a:cs typeface="+mn-cs"/>
            </a:endParaRPr>
          </a:p>
          <a:p>
            <a:r>
              <a:rPr lang="x-none"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559300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317" name="Shape 317"/>
          <p:cNvSpPr>
            <a:spLocks noGrp="1"/>
          </p:cNvSpPr>
          <p:nvPr>
            <p:ph type="body" sz="quarter" idx="1"/>
          </p:nvPr>
        </p:nvSpPr>
        <p:spPr>
          <a:prstGeom prst="rect">
            <a:avLst/>
          </a:prstGeom>
        </p:spPr>
        <p:txBody>
          <a:bodyPr/>
          <a:lstStyle/>
          <a:p>
            <a:pPr>
              <a:spcBef>
                <a:spcPts val="0"/>
              </a:spcBef>
              <a:defRPr b="1"/>
            </a:pPr>
            <a:r>
              <a:rPr lang="es-MX" dirty="0">
                <a:solidFill>
                  <a:schemeClr val="tx1"/>
                </a:solidFill>
                <a:latin typeface="Helvetica Courant (Body)"/>
              </a:rPr>
              <a:t>Interacciones sugeridas</a:t>
            </a:r>
            <a:r>
              <a:rPr dirty="0">
                <a:solidFill>
                  <a:schemeClr val="tx1"/>
                </a:solidFill>
                <a:latin typeface="Helvetica Courant (Body)"/>
              </a:rPr>
              <a:t>: </a:t>
            </a:r>
            <a:br>
              <a:rPr dirty="0">
                <a:solidFill>
                  <a:schemeClr val="tx1"/>
                </a:solidFill>
                <a:latin typeface="Helvetica Courant (Body)"/>
              </a:rPr>
            </a:br>
            <a:endParaRPr dirty="0">
              <a:solidFill>
                <a:schemeClr val="tx1"/>
              </a:solidFill>
              <a:latin typeface="Helvetica Courant (Body)"/>
            </a:endParaRPr>
          </a:p>
          <a:p>
            <a:pPr>
              <a:spcBef>
                <a:spcPts val="0"/>
              </a:spcBef>
              <a:defRPr b="1"/>
            </a:pPr>
            <a:endParaRPr dirty="0">
              <a:solidFill>
                <a:schemeClr val="tx1"/>
              </a:solidFill>
              <a:latin typeface="Helvetica Courant (Body)"/>
            </a:endParaRPr>
          </a:p>
          <a:p>
            <a:pPr>
              <a:spcBef>
                <a:spcPts val="0"/>
              </a:spcBef>
            </a:pPr>
            <a:r>
              <a:rPr lang="es-MX" b="0" dirty="0">
                <a:solidFill>
                  <a:schemeClr val="tx1"/>
                </a:solidFill>
                <a:latin typeface="Helvetica Courant (Body)"/>
              </a:rPr>
              <a:t>Conocido</a:t>
            </a:r>
            <a:r>
              <a:rPr lang="es-MX" b="0" baseline="0" dirty="0">
                <a:solidFill>
                  <a:schemeClr val="tx1"/>
                </a:solidFill>
                <a:latin typeface="Helvetica Courant (Body)"/>
              </a:rPr>
              <a:t> como el segundo país más grande del mundo, Canadá es famoso por tener algunos de los paisajes naturales más imponentes y </a:t>
            </a:r>
            <a:r>
              <a:rPr lang="es-MX" b="0" u="none" baseline="0" dirty="0">
                <a:solidFill>
                  <a:schemeClr val="tx1"/>
                </a:solidFill>
                <a:latin typeface="Helvetica Courant (Body)"/>
              </a:rPr>
              <a:t>variados. Caiga nieve o salga el sol, Canadá siempre cuenta con una amplia gama de actividades interiores y exteriores y ¡es uno de los pocos lugares en el mundo donde puedes esquiar y surfear el mismo día! Tan diverso como sus paisajes y su clima, es reconocido como uno de los países más multiculturales del mundo y está habitado por personas con ideas similares y disposición generosa. Desde el vibrante centro de Toronto, pasando por el telón de fondo natural de Vancouver, hasta la dinámica vida social de Montreal, ¡este país cosmopolita, pacífico e innovador ha sido nombrado en varias ocasiones como uno (sino el mejor) país para vivir en el mundo!</a:t>
            </a:r>
            <a:endParaRPr b="0" u="none" dirty="0">
              <a:solidFill>
                <a:schemeClr val="tx1"/>
              </a:solidFill>
              <a:latin typeface="Helvetica Courant (Body)"/>
            </a:endParaRPr>
          </a:p>
          <a:p>
            <a:pPr>
              <a:spcBef>
                <a:spcPts val="0"/>
              </a:spcBef>
            </a:pPr>
            <a:endParaRPr b="1" dirty="0">
              <a:solidFill>
                <a:schemeClr val="tx1"/>
              </a:solidFill>
              <a:latin typeface="Helvetica Courant (Body)"/>
            </a:endParaRPr>
          </a:p>
          <a:p>
            <a:pPr>
              <a:spcBef>
                <a:spcPts val="0"/>
              </a:spcBef>
            </a:pPr>
            <a:endParaRPr b="1" dirty="0">
              <a:solidFill>
                <a:schemeClr val="tx1"/>
              </a:solidFill>
              <a:latin typeface="Helvetica Courant (Body)"/>
            </a:endParaRPr>
          </a:p>
          <a:p>
            <a:pPr>
              <a:spcBef>
                <a:spcPts val="0"/>
              </a:spcBef>
              <a:defRPr b="1"/>
            </a:pPr>
            <a:r>
              <a:rPr lang="es-MX" dirty="0">
                <a:solidFill>
                  <a:schemeClr val="tx1"/>
                </a:solidFill>
                <a:latin typeface="Helvetica Courant (Body)"/>
              </a:rPr>
              <a:t>Nota para el presentador</a:t>
            </a:r>
            <a:r>
              <a:rPr dirty="0">
                <a:solidFill>
                  <a:schemeClr val="tx1"/>
                </a:solidFill>
                <a:latin typeface="Helvetica Courant (Body)"/>
              </a:rPr>
              <a:t>:</a:t>
            </a:r>
          </a:p>
          <a:p>
            <a:pPr>
              <a:spcBef>
                <a:spcPts val="0"/>
              </a:spcBef>
              <a:defRPr b="1"/>
            </a:pPr>
            <a:r>
              <a:rPr lang="es-MX" dirty="0">
                <a:solidFill>
                  <a:schemeClr val="tx1"/>
                </a:solidFill>
                <a:latin typeface="Helvetica Courant (Body)"/>
              </a:rPr>
              <a:t>Tal vez pueda</a:t>
            </a:r>
            <a:r>
              <a:rPr lang="es-MX" baseline="0" dirty="0">
                <a:solidFill>
                  <a:schemeClr val="tx1"/>
                </a:solidFill>
                <a:latin typeface="Helvetica Courant (Body)"/>
              </a:rPr>
              <a:t> apuntar a alguna de las imágenes</a:t>
            </a:r>
            <a:r>
              <a:rPr dirty="0">
                <a:solidFill>
                  <a:schemeClr val="tx1"/>
                </a:solidFill>
                <a:latin typeface="Helvetica Courant (Body)"/>
              </a:rPr>
              <a:t>: </a:t>
            </a:r>
          </a:p>
          <a:p>
            <a:pPr>
              <a:spcBef>
                <a:spcPts val="0"/>
              </a:spcBef>
              <a:defRPr b="1"/>
            </a:pPr>
            <a:endParaRPr dirty="0">
              <a:solidFill>
                <a:schemeClr val="tx1"/>
              </a:solidFill>
              <a:latin typeface="Helvetica Courant (Body)"/>
            </a:endParaRPr>
          </a:p>
          <a:p>
            <a:pPr>
              <a:spcBef>
                <a:spcPts val="0"/>
              </a:spcBef>
              <a:defRPr b="1"/>
            </a:pPr>
            <a:endParaRPr dirty="0">
              <a:solidFill>
                <a:schemeClr val="tx1"/>
              </a:solidFill>
              <a:latin typeface="Helvetica Courant (Body)"/>
            </a:endParaRPr>
          </a:p>
          <a:p>
            <a:pPr>
              <a:spcBef>
                <a:spcPts val="0"/>
              </a:spcBef>
              <a:defRPr b="1"/>
            </a:pPr>
            <a:r>
              <a:rPr lang="es-MX" dirty="0">
                <a:solidFill>
                  <a:schemeClr val="tx1"/>
                </a:solidFill>
                <a:latin typeface="Helvetica Courant (Body)"/>
              </a:rPr>
              <a:t>Lo que muestra la fotografía (de izquierda a derecha, de arriba a abajo)</a:t>
            </a:r>
            <a:r>
              <a:rPr dirty="0">
                <a:solidFill>
                  <a:schemeClr val="tx1"/>
                </a:solidFill>
                <a:latin typeface="Helvetica Courant (Body)"/>
              </a:rPr>
              <a:t>: </a:t>
            </a:r>
          </a:p>
          <a:p>
            <a:pPr>
              <a:spcBef>
                <a:spcPts val="0"/>
              </a:spcBef>
              <a:defRPr b="1"/>
            </a:pPr>
            <a:endParaRPr dirty="0">
              <a:solidFill>
                <a:schemeClr val="tx1"/>
              </a:solidFill>
              <a:latin typeface="Helvetica Courant (Body)"/>
            </a:endParaRPr>
          </a:p>
          <a:p>
            <a:pPr>
              <a:spcBef>
                <a:spcPts val="0"/>
              </a:spcBef>
            </a:pPr>
            <a:r>
              <a:rPr dirty="0">
                <a:solidFill>
                  <a:schemeClr val="tx1"/>
                </a:solidFill>
                <a:latin typeface="Helvetica Courant (Body)"/>
              </a:rPr>
              <a:t>1-</a:t>
            </a:r>
            <a:r>
              <a:rPr lang="es-ES" dirty="0">
                <a:solidFill>
                  <a:schemeClr val="tx1"/>
                </a:solidFill>
                <a:latin typeface="Helvetica Courant (Body)"/>
              </a:rPr>
              <a:t> </a:t>
            </a:r>
            <a:r>
              <a:rPr lang="es-MX" dirty="0">
                <a:solidFill>
                  <a:schemeClr val="tx1"/>
                </a:solidFill>
                <a:latin typeface="Helvetica Courant (Body)"/>
              </a:rPr>
              <a:t>Centro de Toronto</a:t>
            </a:r>
            <a:r>
              <a:rPr dirty="0">
                <a:solidFill>
                  <a:schemeClr val="tx1"/>
                </a:solidFill>
                <a:latin typeface="Helvetica Courant (Body)"/>
              </a:rPr>
              <a:t>, ON </a:t>
            </a:r>
            <a:br>
              <a:rPr dirty="0">
                <a:solidFill>
                  <a:schemeClr val="tx1"/>
                </a:solidFill>
                <a:latin typeface="Helvetica Courant (Body)"/>
              </a:rPr>
            </a:br>
            <a:r>
              <a:rPr dirty="0">
                <a:solidFill>
                  <a:schemeClr val="tx1"/>
                </a:solidFill>
                <a:latin typeface="Helvetica Courant (Body)"/>
              </a:rPr>
              <a:t>2- </a:t>
            </a:r>
            <a:r>
              <a:rPr lang="es-MX" dirty="0">
                <a:solidFill>
                  <a:schemeClr val="tx1"/>
                </a:solidFill>
                <a:latin typeface="Helvetica Courant (Body)"/>
              </a:rPr>
              <a:t>NO</a:t>
            </a:r>
            <a:r>
              <a:rPr lang="es-MX" baseline="0" dirty="0">
                <a:solidFill>
                  <a:schemeClr val="tx1"/>
                </a:solidFill>
                <a:latin typeface="Helvetica Courant (Body)"/>
              </a:rPr>
              <a:t> DISPONIBLE</a:t>
            </a:r>
            <a:r>
              <a:rPr dirty="0">
                <a:solidFill>
                  <a:schemeClr val="tx1"/>
                </a:solidFill>
                <a:latin typeface="Helvetica Courant (Body)"/>
              </a:rPr>
              <a:t/>
            </a:r>
            <a:br>
              <a:rPr dirty="0">
                <a:solidFill>
                  <a:schemeClr val="tx1"/>
                </a:solidFill>
                <a:latin typeface="Helvetica Courant (Body)"/>
              </a:rPr>
            </a:br>
            <a:r>
              <a:rPr dirty="0">
                <a:solidFill>
                  <a:schemeClr val="tx1"/>
                </a:solidFill>
                <a:latin typeface="Helvetica Courant (Body)"/>
              </a:rPr>
              <a:t>3- </a:t>
            </a:r>
            <a:r>
              <a:rPr lang="es-MX" dirty="0">
                <a:solidFill>
                  <a:schemeClr val="tx1"/>
                </a:solidFill>
                <a:latin typeface="Helvetica Courant (Body)"/>
              </a:rPr>
              <a:t>Parque</a:t>
            </a:r>
            <a:r>
              <a:rPr lang="es-MX" baseline="0" dirty="0">
                <a:solidFill>
                  <a:schemeClr val="tx1"/>
                </a:solidFill>
                <a:latin typeface="Helvetica Courant (Body)"/>
              </a:rPr>
              <a:t> Nacional Banff</a:t>
            </a:r>
            <a:r>
              <a:rPr dirty="0">
                <a:solidFill>
                  <a:schemeClr val="tx1"/>
                </a:solidFill>
                <a:latin typeface="Helvetica Courant (Body)"/>
              </a:rPr>
              <a:t>, Alberta </a:t>
            </a:r>
            <a:br>
              <a:rPr dirty="0">
                <a:solidFill>
                  <a:schemeClr val="tx1"/>
                </a:solidFill>
                <a:latin typeface="Helvetica Courant (Body)"/>
              </a:rPr>
            </a:br>
            <a:r>
              <a:rPr dirty="0">
                <a:solidFill>
                  <a:schemeClr val="tx1"/>
                </a:solidFill>
                <a:latin typeface="Helvetica Courant (Body)"/>
              </a:rPr>
              <a:t>4- </a:t>
            </a:r>
            <a:r>
              <a:rPr lang="es-MX" dirty="0">
                <a:solidFill>
                  <a:schemeClr val="tx1"/>
                </a:solidFill>
                <a:latin typeface="Helvetica Courant (Body)"/>
              </a:rPr>
              <a:t>Edificio Legislativo</a:t>
            </a:r>
            <a:r>
              <a:rPr lang="es-MX" baseline="0" dirty="0">
                <a:solidFill>
                  <a:schemeClr val="tx1"/>
                </a:solidFill>
                <a:latin typeface="Helvetica Courant (Body)"/>
              </a:rPr>
              <a:t> de Manitoba</a:t>
            </a:r>
            <a:r>
              <a:rPr dirty="0">
                <a:solidFill>
                  <a:schemeClr val="tx1"/>
                </a:solidFill>
                <a:latin typeface="Helvetica Courant (Body)"/>
              </a:rPr>
              <a:t>, Manitoba </a:t>
            </a:r>
            <a:br>
              <a:rPr dirty="0">
                <a:solidFill>
                  <a:schemeClr val="tx1"/>
                </a:solidFill>
                <a:latin typeface="Helvetica Courant (Body)"/>
              </a:rPr>
            </a:br>
            <a:r>
              <a:rPr dirty="0">
                <a:solidFill>
                  <a:schemeClr val="tx1"/>
                </a:solidFill>
                <a:latin typeface="Helvetica Courant (Body)"/>
              </a:rPr>
              <a:t>5- Getty Image </a:t>
            </a:r>
            <a:br>
              <a:rPr dirty="0">
                <a:solidFill>
                  <a:schemeClr val="tx1"/>
                </a:solidFill>
                <a:latin typeface="Helvetica Courant (Body)"/>
              </a:rPr>
            </a:br>
            <a:r>
              <a:rPr dirty="0">
                <a:solidFill>
                  <a:schemeClr val="tx1"/>
                </a:solidFill>
                <a:latin typeface="Helvetica Courant (Body)"/>
              </a:rPr>
              <a:t>6- </a:t>
            </a:r>
            <a:r>
              <a:rPr lang="es-MX" dirty="0">
                <a:solidFill>
                  <a:schemeClr val="tx1"/>
                </a:solidFill>
                <a:latin typeface="Helvetica Courant (Body)"/>
              </a:rPr>
              <a:t>Mundo de la Ciencia</a:t>
            </a:r>
            <a:r>
              <a:rPr dirty="0">
                <a:solidFill>
                  <a:schemeClr val="tx1"/>
                </a:solidFill>
                <a:latin typeface="Helvetica Courant (Body)"/>
              </a:rPr>
              <a:t>, Vancouver </a:t>
            </a:r>
            <a:br>
              <a:rPr dirty="0">
                <a:solidFill>
                  <a:schemeClr val="tx1"/>
                </a:solidFill>
                <a:latin typeface="Helvetica Courant (Body)"/>
              </a:rPr>
            </a:br>
            <a:r>
              <a:rPr dirty="0">
                <a:solidFill>
                  <a:schemeClr val="tx1"/>
                </a:solidFill>
                <a:latin typeface="Helvetica Courant (Body)"/>
              </a:rPr>
              <a:t>7- </a:t>
            </a:r>
            <a:r>
              <a:rPr lang="es-MX" dirty="0">
                <a:solidFill>
                  <a:schemeClr val="tx1"/>
                </a:solidFill>
                <a:latin typeface="Helvetica Courant (Body)"/>
              </a:rPr>
              <a:t>Bahía Funds</a:t>
            </a:r>
            <a:r>
              <a:rPr dirty="0">
                <a:solidFill>
                  <a:schemeClr val="tx1"/>
                </a:solidFill>
                <a:latin typeface="Helvetica Courant (Body)"/>
              </a:rPr>
              <a:t>, </a:t>
            </a:r>
            <a:r>
              <a:rPr lang="es-MX" dirty="0">
                <a:solidFill>
                  <a:schemeClr val="tx1"/>
                </a:solidFill>
                <a:latin typeface="Helvetica Courant (Body)"/>
              </a:rPr>
              <a:t>Nuevo </a:t>
            </a:r>
            <a:r>
              <a:rPr dirty="0">
                <a:solidFill>
                  <a:schemeClr val="tx1"/>
                </a:solidFill>
                <a:latin typeface="Helvetica Courant (Body)"/>
              </a:rPr>
              <a:t>Brunswick </a:t>
            </a:r>
            <a:br>
              <a:rPr dirty="0">
                <a:solidFill>
                  <a:schemeClr val="tx1"/>
                </a:solidFill>
                <a:latin typeface="Helvetica Courant (Body)"/>
              </a:rPr>
            </a:br>
            <a:r>
              <a:rPr dirty="0">
                <a:solidFill>
                  <a:schemeClr val="tx1"/>
                </a:solidFill>
                <a:latin typeface="Helvetica Courant (Body)"/>
              </a:rPr>
              <a:t>8- Nunavut?? </a:t>
            </a:r>
            <a:br>
              <a:rPr dirty="0">
                <a:solidFill>
                  <a:schemeClr val="tx1"/>
                </a:solidFill>
                <a:latin typeface="Helvetica Courant (Body)"/>
              </a:rPr>
            </a:br>
            <a:r>
              <a:rPr dirty="0">
                <a:solidFill>
                  <a:schemeClr val="tx1"/>
                </a:solidFill>
                <a:latin typeface="Helvetica Courant (Body)"/>
              </a:rPr>
              <a:t>9- </a:t>
            </a:r>
            <a:r>
              <a:rPr lang="es-MX" dirty="0">
                <a:solidFill>
                  <a:schemeClr val="tx1"/>
                </a:solidFill>
                <a:latin typeface="Helvetica Courant (Body)"/>
              </a:rPr>
              <a:t>NO DISPONIBLE</a:t>
            </a:r>
            <a:r>
              <a:rPr dirty="0">
                <a:solidFill>
                  <a:schemeClr val="tx1"/>
                </a:solidFill>
                <a:latin typeface="Helvetica Courant (Body)"/>
              </a:rPr>
              <a:t/>
            </a:r>
            <a:br>
              <a:rPr dirty="0">
                <a:solidFill>
                  <a:schemeClr val="tx1"/>
                </a:solidFill>
                <a:latin typeface="Helvetica Courant (Body)"/>
              </a:rPr>
            </a:br>
            <a:r>
              <a:rPr dirty="0">
                <a:solidFill>
                  <a:schemeClr val="tx1"/>
                </a:solidFill>
                <a:latin typeface="Helvetica Courant (Body)"/>
              </a:rPr>
              <a:t>10- </a:t>
            </a:r>
            <a:r>
              <a:rPr lang="es-MX" dirty="0">
                <a:solidFill>
                  <a:schemeClr val="tx1"/>
                </a:solidFill>
                <a:latin typeface="Helvetica Courant (Body)"/>
              </a:rPr>
              <a:t>Edificio Legislativo de Manitoba</a:t>
            </a:r>
            <a:r>
              <a:rPr dirty="0">
                <a:solidFill>
                  <a:schemeClr val="tx1"/>
                </a:solidFill>
                <a:latin typeface="Helvetica Courant (Body)"/>
              </a:rPr>
              <a:t/>
            </a:r>
            <a:br>
              <a:rPr dirty="0">
                <a:solidFill>
                  <a:schemeClr val="tx1"/>
                </a:solidFill>
                <a:latin typeface="Helvetica Courant (Body)"/>
              </a:rPr>
            </a:br>
            <a:r>
              <a:rPr dirty="0">
                <a:solidFill>
                  <a:schemeClr val="tx1"/>
                </a:solidFill>
                <a:latin typeface="Helvetica Courant (Body)"/>
              </a:rPr>
              <a:t>11- </a:t>
            </a:r>
            <a:r>
              <a:rPr lang="es-MX" dirty="0">
                <a:solidFill>
                  <a:schemeClr val="tx1"/>
                </a:solidFill>
                <a:latin typeface="Helvetica Courant (Body)"/>
              </a:rPr>
              <a:t>NO DISPONIBLE</a:t>
            </a:r>
            <a:r>
              <a:rPr dirty="0">
                <a:solidFill>
                  <a:schemeClr val="tx1"/>
                </a:solidFill>
                <a:latin typeface="Helvetica Courant (Body)"/>
              </a:rPr>
              <a:t/>
            </a:r>
            <a:br>
              <a:rPr dirty="0">
                <a:solidFill>
                  <a:schemeClr val="tx1"/>
                </a:solidFill>
                <a:latin typeface="Helvetica Courant (Body)"/>
              </a:rPr>
            </a:br>
            <a:r>
              <a:rPr dirty="0">
                <a:solidFill>
                  <a:schemeClr val="tx1"/>
                </a:solidFill>
                <a:latin typeface="Helvetica Courant (Body)"/>
              </a:rPr>
              <a:t>12- </a:t>
            </a:r>
            <a:r>
              <a:rPr lang="es-MX" dirty="0">
                <a:solidFill>
                  <a:schemeClr val="tx1"/>
                </a:solidFill>
                <a:latin typeface="Helvetica Courant (Body)"/>
              </a:rPr>
              <a:t>NO DISPONIBLE</a:t>
            </a:r>
            <a:r>
              <a:rPr dirty="0">
                <a:solidFill>
                  <a:schemeClr val="tx1"/>
                </a:solidFill>
                <a:latin typeface="Helvetica Courant (Body)"/>
              </a:rPr>
              <a:t/>
            </a:r>
            <a:br>
              <a:rPr dirty="0">
                <a:solidFill>
                  <a:schemeClr val="tx1"/>
                </a:solidFill>
                <a:latin typeface="Helvetica Courant (Body)"/>
              </a:rPr>
            </a:br>
            <a:r>
              <a:rPr dirty="0">
                <a:solidFill>
                  <a:schemeClr val="tx1"/>
                </a:solidFill>
                <a:latin typeface="Helvetica Courant (Body)"/>
              </a:rPr>
              <a:t>13- Château Frontenac, </a:t>
            </a:r>
            <a:r>
              <a:rPr lang="es-MX" dirty="0">
                <a:solidFill>
                  <a:schemeClr val="tx1"/>
                </a:solidFill>
                <a:latin typeface="Helvetica Courant (Body)"/>
              </a:rPr>
              <a:t>Ciudad de </a:t>
            </a:r>
            <a:r>
              <a:rPr dirty="0">
                <a:solidFill>
                  <a:schemeClr val="tx1"/>
                </a:solidFill>
                <a:latin typeface="Helvetica Courant (Body)"/>
              </a:rPr>
              <a:t>Quebec</a:t>
            </a:r>
            <a:r>
              <a:rPr lang="es-ES" dirty="0">
                <a:solidFill>
                  <a:schemeClr val="tx1"/>
                </a:solidFill>
                <a:latin typeface="Helvetica Courant (Body)"/>
              </a:rPr>
              <a:t>,</a:t>
            </a:r>
            <a:r>
              <a:rPr dirty="0">
                <a:solidFill>
                  <a:schemeClr val="tx1"/>
                </a:solidFill>
                <a:latin typeface="Helvetica Courant (Body)"/>
              </a:rPr>
              <a:t> QC </a:t>
            </a:r>
            <a:br>
              <a:rPr dirty="0">
                <a:solidFill>
                  <a:schemeClr val="tx1"/>
                </a:solidFill>
                <a:latin typeface="Helvetica Courant (Body)"/>
              </a:rPr>
            </a:br>
            <a:r>
              <a:rPr dirty="0">
                <a:solidFill>
                  <a:schemeClr val="tx1"/>
                </a:solidFill>
                <a:latin typeface="Helvetica Courant (Body)"/>
              </a:rPr>
              <a:t>14- </a:t>
            </a:r>
            <a:r>
              <a:rPr dirty="0" err="1">
                <a:solidFill>
                  <a:schemeClr val="tx1"/>
                </a:solidFill>
                <a:latin typeface="Helvetica Courant (Body)"/>
              </a:rPr>
              <a:t>Winterlude</a:t>
            </a:r>
            <a:r>
              <a:rPr dirty="0">
                <a:solidFill>
                  <a:schemeClr val="tx1"/>
                </a:solidFill>
                <a:latin typeface="Helvetica Courant (Body)"/>
              </a:rPr>
              <a:t>, Rideau Canal</a:t>
            </a:r>
            <a:r>
              <a:rPr lang="es-ES" dirty="0">
                <a:solidFill>
                  <a:schemeClr val="tx1"/>
                </a:solidFill>
                <a:latin typeface="Helvetica Courant (Body)"/>
              </a:rPr>
              <a:t>,</a:t>
            </a:r>
            <a:r>
              <a:rPr dirty="0">
                <a:solidFill>
                  <a:schemeClr val="tx1"/>
                </a:solidFill>
                <a:latin typeface="Helvetica Courant (Body)"/>
              </a:rPr>
              <a:t> Ottawa</a:t>
            </a:r>
            <a:r>
              <a:rPr lang="es-ES" dirty="0">
                <a:solidFill>
                  <a:schemeClr val="tx1"/>
                </a:solidFill>
                <a:latin typeface="Helvetica Courant (Body)"/>
              </a:rPr>
              <a:t>,</a:t>
            </a:r>
            <a:r>
              <a:rPr dirty="0">
                <a:solidFill>
                  <a:schemeClr val="tx1"/>
                </a:solidFill>
                <a:latin typeface="Helvetica Courant (Body)"/>
              </a:rPr>
              <a:t> ON </a:t>
            </a:r>
            <a:br>
              <a:rPr dirty="0">
                <a:solidFill>
                  <a:schemeClr val="tx1"/>
                </a:solidFill>
                <a:latin typeface="Helvetica Courant (Body)"/>
              </a:rPr>
            </a:br>
            <a:r>
              <a:rPr dirty="0">
                <a:solidFill>
                  <a:schemeClr val="tx1"/>
                </a:solidFill>
                <a:latin typeface="Helvetica Courant (Body)"/>
              </a:rPr>
              <a:t>15- </a:t>
            </a:r>
            <a:r>
              <a:rPr lang="es-MX" dirty="0">
                <a:solidFill>
                  <a:schemeClr val="tx1"/>
                </a:solidFill>
                <a:latin typeface="Helvetica Courant (Body)"/>
              </a:rPr>
              <a:t>NO</a:t>
            </a:r>
            <a:r>
              <a:rPr lang="es-MX" baseline="0" dirty="0">
                <a:solidFill>
                  <a:schemeClr val="tx1"/>
                </a:solidFill>
                <a:latin typeface="Helvetica Courant (Body)"/>
              </a:rPr>
              <a:t> DISPONIBLE</a:t>
            </a:r>
            <a:r>
              <a:rPr dirty="0">
                <a:solidFill>
                  <a:schemeClr val="tx1"/>
                </a:solidFill>
                <a:latin typeface="Helvetica Courant (Body)"/>
              </a:rPr>
              <a:t/>
            </a:r>
            <a:br>
              <a:rPr dirty="0">
                <a:solidFill>
                  <a:schemeClr val="tx1"/>
                </a:solidFill>
                <a:latin typeface="Helvetica Courant (Body)"/>
              </a:rPr>
            </a:br>
            <a:r>
              <a:rPr dirty="0">
                <a:solidFill>
                  <a:schemeClr val="tx1"/>
                </a:solidFill>
                <a:latin typeface="Helvetica Courant (Body)"/>
              </a:rPr>
              <a:t>16- </a:t>
            </a:r>
            <a:r>
              <a:rPr lang="es-MX" dirty="0">
                <a:solidFill>
                  <a:schemeClr val="tx1"/>
                </a:solidFill>
                <a:latin typeface="Helvetica Courant (Body)"/>
              </a:rPr>
              <a:t>Mundo</a:t>
            </a:r>
            <a:r>
              <a:rPr lang="es-MX" baseline="0" dirty="0">
                <a:solidFill>
                  <a:schemeClr val="tx1"/>
                </a:solidFill>
                <a:latin typeface="Helvetica Courant (Body)"/>
              </a:rPr>
              <a:t> de la Ciencia</a:t>
            </a:r>
            <a:r>
              <a:rPr dirty="0">
                <a:solidFill>
                  <a:schemeClr val="tx1"/>
                </a:solidFill>
                <a:latin typeface="Helvetica Courant (Body)"/>
              </a:rPr>
              <a:t>, Vancouver </a:t>
            </a:r>
          </a:p>
        </p:txBody>
      </p:sp>
    </p:spTree>
    <p:extLst>
      <p:ext uri="{BB962C8B-B14F-4D97-AF65-F5344CB8AC3E}">
        <p14:creationId xmlns:p14="http://schemas.microsoft.com/office/powerpoint/2010/main" val="23261789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 name="Shape 767"/>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768" name="Shape 768"/>
          <p:cNvSpPr>
            <a:spLocks noGrp="1"/>
          </p:cNvSpPr>
          <p:nvPr>
            <p:ph type="body" sz="quarter" idx="1"/>
          </p:nvPr>
        </p:nvSpPr>
        <p:spPr>
          <a:prstGeom prst="rect">
            <a:avLst/>
          </a:prstGeom>
        </p:spPr>
        <p:txBody>
          <a:bodyPr/>
          <a:lstStyle/>
          <a:p>
            <a:pPr>
              <a:spcBef>
                <a:spcPts val="0"/>
              </a:spcBef>
              <a:defRPr b="1"/>
            </a:pPr>
            <a:r>
              <a:rPr lang="es-MX" sz="1200" b="1" kern="1200" dirty="0">
                <a:solidFill>
                  <a:schemeClr val="tx1"/>
                </a:solidFill>
                <a:latin typeface="Helvetica Courant (Body)y)"/>
                <a:ea typeface="+mn-ea"/>
                <a:cs typeface="+mn-cs"/>
              </a:rPr>
              <a:t>Interacciones sugeridas:</a:t>
            </a:r>
          </a:p>
          <a:p>
            <a:pPr>
              <a:spcBef>
                <a:spcPts val="0"/>
              </a:spcBef>
              <a:defRPr b="1"/>
            </a:pPr>
            <a:endParaRPr dirty="0">
              <a:solidFill>
                <a:schemeClr val="tx1"/>
              </a:solidFill>
              <a:latin typeface="Helvetica Courant (Body)y)"/>
            </a:endParaRPr>
          </a:p>
          <a:p>
            <a:pPr>
              <a:defRPr b="1"/>
            </a:pPr>
            <a:r>
              <a:rPr lang="es-MX" sz="1200" b="1" kern="1200" dirty="0">
                <a:solidFill>
                  <a:schemeClr val="tx1"/>
                </a:solidFill>
                <a:latin typeface="Helvetica Courant (Body)y)"/>
                <a:ea typeface="+mn-ea"/>
                <a:cs typeface="+mn-cs"/>
              </a:rPr>
              <a:t>Financiamiento de tus estudios en el extranjero</a:t>
            </a:r>
            <a:r>
              <a:rPr dirty="0">
                <a:solidFill>
                  <a:schemeClr val="tx1"/>
                </a:solidFill>
                <a:latin typeface="Helvetica Courant (Body)y)"/>
              </a:rPr>
              <a:t>  </a:t>
            </a:r>
          </a:p>
          <a:p>
            <a:pPr>
              <a:defRPr b="1"/>
            </a:pPr>
            <a:endParaRPr dirty="0">
              <a:solidFill>
                <a:schemeClr val="tx1"/>
              </a:solidFill>
              <a:latin typeface="Helvetica Courant (Body)y)"/>
            </a:endParaRPr>
          </a:p>
          <a:p>
            <a:r>
              <a:rPr lang="es-MX" sz="1200" b="0" kern="1200" dirty="0">
                <a:solidFill>
                  <a:schemeClr val="tx1"/>
                </a:solidFill>
                <a:latin typeface="Helvetica Courant (Body)y)"/>
                <a:ea typeface="+mn-ea"/>
                <a:cs typeface="+mn-cs"/>
              </a:rPr>
              <a:t>Existen varias formas de financiar tus estudios en el extranjero y vivir en Canadá, haciendo que esta experiencia educativa única sea también asequible:</a:t>
            </a:r>
          </a:p>
          <a:p>
            <a:endParaRPr b="0" dirty="0">
              <a:solidFill>
                <a:schemeClr val="tx1"/>
              </a:solidFill>
              <a:latin typeface="Helvetica Courant (Body)y)"/>
            </a:endParaRPr>
          </a:p>
          <a:p>
            <a:pPr marL="171450" marR="0" lvl="0" indent="-171450" algn="l" defTabSz="914400" rtl="0" eaLnBrk="1" fontAlgn="auto" latinLnBrk="0" hangingPunct="1">
              <a:lnSpc>
                <a:spcPct val="100000"/>
              </a:lnSpc>
              <a:spcBef>
                <a:spcPts val="0"/>
              </a:spcBef>
              <a:spcAft>
                <a:spcPts val="0"/>
              </a:spcAft>
              <a:buClrTx/>
              <a:buSzPct val="100000"/>
              <a:buFont typeface="Arial"/>
              <a:buChar char="•"/>
              <a:tabLst/>
              <a:defRPr b="1" u="sng"/>
            </a:pPr>
            <a:r>
              <a:rPr lang="es-MX" sz="1200" b="1" u="sng" kern="1200" dirty="0">
                <a:solidFill>
                  <a:schemeClr val="tx1"/>
                </a:solidFill>
                <a:latin typeface="Helvetica Courant (Body)y)"/>
                <a:ea typeface="+mn-ea"/>
                <a:cs typeface="+mn-cs"/>
              </a:rPr>
              <a:t>Fondos familiares o personales</a:t>
            </a:r>
            <a:endParaRPr dirty="0">
              <a:solidFill>
                <a:schemeClr val="tx1"/>
              </a:solidFill>
              <a:latin typeface="Helvetica Courant (Body)y)"/>
            </a:endParaRPr>
          </a:p>
          <a:p>
            <a:pPr marL="171450" indent="-171450">
              <a:buSzPct val="100000"/>
              <a:buFont typeface="Arial"/>
              <a:buChar char="•"/>
              <a:defRPr b="1" u="sng"/>
            </a:pPr>
            <a:r>
              <a:rPr lang="es-MX" sz="1200" b="1" u="sng" kern="1200" dirty="0">
                <a:solidFill>
                  <a:schemeClr val="tx1"/>
                </a:solidFill>
                <a:latin typeface="Helvetica Courant (Body)y)"/>
                <a:ea typeface="+mn-ea"/>
                <a:cs typeface="+mn-cs"/>
              </a:rPr>
              <a:t>Préstamos del gobierno local (la MISIÓN debe proporcionar el  nombre del fondo gubernamental local, si existe alguno)</a:t>
            </a:r>
            <a:r>
              <a:rPr dirty="0">
                <a:solidFill>
                  <a:schemeClr val="tx1"/>
                </a:solidFill>
                <a:latin typeface="Helvetica Courant (Body)y)"/>
              </a:rPr>
              <a:t> </a:t>
            </a:r>
          </a:p>
          <a:p>
            <a:pPr marL="171450" marR="0" lvl="0" indent="-171450" algn="l" defTabSz="914400" rtl="0" eaLnBrk="1" fontAlgn="auto" latinLnBrk="0" hangingPunct="1">
              <a:lnSpc>
                <a:spcPct val="100000"/>
              </a:lnSpc>
              <a:spcBef>
                <a:spcPts val="0"/>
              </a:spcBef>
              <a:spcAft>
                <a:spcPts val="0"/>
              </a:spcAft>
              <a:buClrTx/>
              <a:buSzPct val="100000"/>
              <a:buFont typeface="Arial"/>
              <a:buChar char="•"/>
              <a:tabLst/>
              <a:defRPr b="1" u="sng"/>
            </a:pPr>
            <a:r>
              <a:rPr lang="es-MX" sz="1200" b="1" u="sng" kern="1200" dirty="0">
                <a:solidFill>
                  <a:schemeClr val="tx1"/>
                </a:solidFill>
                <a:latin typeface="Helvetica Courant (Body)y)"/>
                <a:ea typeface="+mn-ea"/>
                <a:cs typeface="+mn-cs"/>
              </a:rPr>
              <a:t>Préstamo bancario</a:t>
            </a:r>
            <a:endParaRPr dirty="0">
              <a:solidFill>
                <a:schemeClr val="tx1"/>
              </a:solidFill>
              <a:latin typeface="Helvetica Courant (Body)y)"/>
            </a:endParaRPr>
          </a:p>
          <a:p>
            <a:pPr marL="628650" marR="0" lvl="1" indent="-171450" algn="l" defTabSz="914400" rtl="0" eaLnBrk="1" fontAlgn="auto" latinLnBrk="0" hangingPunct="1">
              <a:lnSpc>
                <a:spcPct val="100000"/>
              </a:lnSpc>
              <a:spcBef>
                <a:spcPts val="0"/>
              </a:spcBef>
              <a:spcAft>
                <a:spcPts val="0"/>
              </a:spcAft>
              <a:buClrTx/>
              <a:buSzPct val="100000"/>
              <a:buFont typeface="Arial"/>
              <a:buChar char="•"/>
              <a:tabLst/>
              <a:defRPr/>
            </a:pPr>
            <a:r>
              <a:rPr lang="es-MX" sz="1200" b="0" kern="1200" dirty="0">
                <a:solidFill>
                  <a:schemeClr val="tx1"/>
                </a:solidFill>
                <a:latin typeface="Helvetica Courant (Body)y)"/>
                <a:ea typeface="+mn-ea"/>
                <a:cs typeface="+mn-cs"/>
              </a:rPr>
              <a:t>Pregúntale a tu asesor financiero local acerca de los detalles para obtener un préstamo bancario.</a:t>
            </a:r>
            <a:endParaRPr b="0" dirty="0">
              <a:solidFill>
                <a:schemeClr val="tx1"/>
              </a:solidFill>
              <a:latin typeface="Helvetica Courant (Body)y)"/>
            </a:endParaRPr>
          </a:p>
          <a:p>
            <a:pPr marL="171450" indent="-171450">
              <a:buSzPct val="100000"/>
              <a:buFont typeface="Arial"/>
              <a:buChar char="•"/>
              <a:defRPr b="1" u="sng"/>
            </a:pPr>
            <a:r>
              <a:rPr lang="es-MX" sz="1200" b="1" u="sng" kern="1200" dirty="0">
                <a:solidFill>
                  <a:schemeClr val="tx1"/>
                </a:solidFill>
                <a:latin typeface="Helvetica Courant (Body)y)"/>
                <a:ea typeface="+mn-ea"/>
                <a:cs typeface="+mn-cs"/>
              </a:rPr>
              <a:t>Financiamiento de la universidad anfitriona</a:t>
            </a:r>
            <a:endParaRPr dirty="0">
              <a:solidFill>
                <a:schemeClr val="tx1"/>
              </a:solidFill>
              <a:latin typeface="Helvetica Courant (Body)y)"/>
            </a:endParaRPr>
          </a:p>
          <a:p>
            <a:pPr marL="628650" marR="0" lvl="1" indent="-171450" algn="l" defTabSz="914400" rtl="0" eaLnBrk="1" fontAlgn="auto" latinLnBrk="0" hangingPunct="1">
              <a:lnSpc>
                <a:spcPct val="100000"/>
              </a:lnSpc>
              <a:spcBef>
                <a:spcPts val="0"/>
              </a:spcBef>
              <a:spcAft>
                <a:spcPts val="0"/>
              </a:spcAft>
              <a:buClrTx/>
              <a:buSzPct val="100000"/>
              <a:buFont typeface="Arial"/>
              <a:buChar char="•"/>
              <a:tabLst/>
              <a:defRPr b="1"/>
            </a:pPr>
            <a:r>
              <a:rPr lang="es-MX" sz="1200" b="1" kern="1200" dirty="0">
                <a:solidFill>
                  <a:schemeClr val="tx1"/>
                </a:solidFill>
                <a:latin typeface="Helvetica Courant (Body)y)"/>
                <a:ea typeface="+mn-ea"/>
                <a:cs typeface="+mn-cs"/>
              </a:rPr>
              <a:t>Ayudantía para profesores</a:t>
            </a:r>
            <a:endParaRPr dirty="0">
              <a:solidFill>
                <a:schemeClr val="tx1"/>
              </a:solidFill>
              <a:latin typeface="Helvetica Courant (Body)y)"/>
            </a:endParaRPr>
          </a:p>
          <a:p>
            <a:pPr marL="1085850" lvl="2" indent="-171450">
              <a:spcBef>
                <a:spcPts val="0"/>
              </a:spcBef>
              <a:buSzPct val="100000"/>
              <a:buFont typeface="Arial"/>
              <a:buChar char="•"/>
            </a:pPr>
            <a:r>
              <a:rPr lang="es-MX" sz="1200" b="0" kern="1200" dirty="0">
                <a:solidFill>
                  <a:schemeClr val="tx1"/>
                </a:solidFill>
                <a:latin typeface="Helvetica Courant (Body)y)"/>
                <a:ea typeface="+mn-ea"/>
                <a:cs typeface="+mn-cs"/>
              </a:rPr>
              <a:t>El estudiante puede formar parte de las ayudantías, si cuenta con un permiso de estudios.</a:t>
            </a:r>
            <a:endParaRPr b="0" dirty="0">
              <a:solidFill>
                <a:schemeClr val="tx1"/>
              </a:solidFill>
              <a:latin typeface="Helvetica Courant (Body)y)"/>
            </a:endParaRPr>
          </a:p>
          <a:p>
            <a:pPr marL="1085850" lvl="2" indent="-171450">
              <a:spcBef>
                <a:spcPts val="0"/>
              </a:spcBef>
              <a:buSzPct val="100000"/>
              <a:buFont typeface="Arial"/>
              <a:buChar char="•"/>
            </a:pPr>
            <a:r>
              <a:rPr lang="es-MX" sz="1200" b="0" kern="1200" dirty="0">
                <a:solidFill>
                  <a:schemeClr val="tx1"/>
                </a:solidFill>
                <a:latin typeface="Helvetica Courant (Body)y)"/>
                <a:ea typeface="+mn-ea"/>
                <a:cs typeface="+mn-cs"/>
              </a:rPr>
              <a:t>Asimismo, el estudiante puede trabajar como ayudante de licenciatura, de investigación o de enseñanza, en un sitio fuera del campus que esté afiliado de manera formal con la institución, tales como un hospital de enseñanza, una clínica o un instituto de investigación.</a:t>
            </a:r>
            <a:endParaRPr b="0" dirty="0">
              <a:solidFill>
                <a:schemeClr val="tx1"/>
              </a:solidFill>
              <a:latin typeface="Helvetica Courant (Body)y)"/>
            </a:endParaRPr>
          </a:p>
          <a:p>
            <a:pPr marL="628650" marR="0" lvl="1" indent="-171450" algn="l" defTabSz="914400" rtl="0" eaLnBrk="1" fontAlgn="auto" latinLnBrk="0" hangingPunct="1">
              <a:lnSpc>
                <a:spcPct val="100000"/>
              </a:lnSpc>
              <a:spcBef>
                <a:spcPts val="0"/>
              </a:spcBef>
              <a:spcAft>
                <a:spcPts val="0"/>
              </a:spcAft>
              <a:buClrTx/>
              <a:buSzPct val="100000"/>
              <a:buFont typeface="Arial"/>
              <a:buChar char="•"/>
              <a:tabLst/>
              <a:defRPr b="1"/>
            </a:pPr>
            <a:r>
              <a:rPr lang="es-MX" sz="1200" b="1" kern="1200" dirty="0">
                <a:solidFill>
                  <a:schemeClr val="tx1"/>
                </a:solidFill>
                <a:latin typeface="Helvetica Courant (Body)y)"/>
                <a:ea typeface="+mn-ea"/>
                <a:cs typeface="+mn-cs"/>
              </a:rPr>
              <a:t>Trabajos en el campus</a:t>
            </a:r>
            <a:endParaRPr dirty="0">
              <a:solidFill>
                <a:schemeClr val="tx1"/>
              </a:solidFill>
              <a:latin typeface="Helvetica Courant (Body)y)"/>
            </a:endParaRPr>
          </a:p>
          <a:p>
            <a:pPr marL="1085850" lvl="2" indent="-171450">
              <a:buSzPct val="100000"/>
              <a:buFont typeface="Arial"/>
              <a:buChar char="•"/>
            </a:pPr>
            <a:r>
              <a:rPr lang="es-MX" sz="1200" b="0" kern="1200" dirty="0">
                <a:solidFill>
                  <a:schemeClr val="tx1"/>
                </a:solidFill>
                <a:latin typeface="Helvetica Courant (Body)y)"/>
                <a:ea typeface="+mn-ea"/>
                <a:cs typeface="+mn-cs"/>
              </a:rPr>
              <a:t>El estudiante puede trabajar en el campus sólo en instituciones con financiamiento público, si el estudiante cuenta con un permiso de estudios.</a:t>
            </a:r>
            <a:endParaRPr b="0" dirty="0">
              <a:solidFill>
                <a:schemeClr val="tx1"/>
              </a:solidFill>
              <a:latin typeface="Helvetica Courant (Body)y)"/>
            </a:endParaRPr>
          </a:p>
          <a:p>
            <a:pPr marL="1085850" lvl="2" indent="-171450">
              <a:buSzPct val="100000"/>
              <a:buFont typeface="Arial"/>
              <a:buChar char="•"/>
            </a:pPr>
            <a:r>
              <a:rPr lang="es-MX" sz="1200" b="0" kern="1200" dirty="0">
                <a:solidFill>
                  <a:schemeClr val="tx1"/>
                </a:solidFill>
                <a:latin typeface="Helvetica Courant (Body)y)"/>
                <a:ea typeface="+mn-ea"/>
                <a:cs typeface="+mn-cs"/>
              </a:rPr>
              <a:t>Entre los empleadores potenciales están las instituciones educativas, facultades, organizaciones estudiantiles, empresas privadas o contratistas privados que proporcionan servicios en el campus.</a:t>
            </a:r>
            <a:endParaRPr b="0" dirty="0">
              <a:solidFill>
                <a:schemeClr val="tx1"/>
              </a:solidFill>
              <a:latin typeface="Helvetica Courant (Body)y)"/>
            </a:endParaRPr>
          </a:p>
          <a:p>
            <a:pPr marL="171450" marR="0" lvl="0" indent="-171450" algn="l" defTabSz="914400" rtl="0" eaLnBrk="1" fontAlgn="auto" latinLnBrk="0" hangingPunct="1">
              <a:lnSpc>
                <a:spcPct val="100000"/>
              </a:lnSpc>
              <a:spcBef>
                <a:spcPts val="0"/>
              </a:spcBef>
              <a:spcAft>
                <a:spcPts val="0"/>
              </a:spcAft>
              <a:buClrTx/>
              <a:buSzPct val="100000"/>
              <a:buFont typeface="Arial"/>
              <a:buChar char="•"/>
              <a:tabLst/>
              <a:defRPr b="1" u="sng"/>
            </a:pPr>
            <a:r>
              <a:rPr lang="es-MX" sz="1200" b="1" u="sng" kern="1200" dirty="0">
                <a:solidFill>
                  <a:schemeClr val="tx1"/>
                </a:solidFill>
                <a:latin typeface="Helvetica Courant (Body)y)"/>
                <a:ea typeface="+mn-ea"/>
                <a:cs typeface="+mn-cs"/>
              </a:rPr>
              <a:t>Fuente de financiamiento externo</a:t>
            </a:r>
            <a:endParaRPr dirty="0">
              <a:solidFill>
                <a:schemeClr val="tx1"/>
              </a:solidFill>
              <a:latin typeface="Helvetica Courant (Body)y)"/>
            </a:endParaRPr>
          </a:p>
          <a:p>
            <a:pPr marL="628650" marR="0" lvl="1" indent="-171450" algn="l" defTabSz="914400" rtl="0" eaLnBrk="1" fontAlgn="auto" latinLnBrk="0" hangingPunct="1">
              <a:lnSpc>
                <a:spcPct val="100000"/>
              </a:lnSpc>
              <a:spcBef>
                <a:spcPts val="0"/>
              </a:spcBef>
              <a:spcAft>
                <a:spcPts val="0"/>
              </a:spcAft>
              <a:buClrTx/>
              <a:buSzPct val="100000"/>
              <a:buFont typeface="Arial"/>
              <a:buChar char="•"/>
              <a:tabLst/>
              <a:defRPr b="1"/>
            </a:pPr>
            <a:r>
              <a:rPr lang="es-MX" sz="1200" b="1" kern="1200" dirty="0">
                <a:solidFill>
                  <a:schemeClr val="tx1"/>
                </a:solidFill>
                <a:latin typeface="Helvetica Courant (Body)y)"/>
                <a:ea typeface="+mn-ea"/>
                <a:cs typeface="+mn-cs"/>
              </a:rPr>
              <a:t>Trabajos fuera del campus</a:t>
            </a:r>
            <a:endParaRPr dirty="0">
              <a:solidFill>
                <a:schemeClr val="tx1"/>
              </a:solidFill>
              <a:latin typeface="Helvetica Courant (Body)y)"/>
            </a:endParaRPr>
          </a:p>
          <a:p>
            <a:pPr marL="1085850" lvl="2" indent="-171450">
              <a:buSzPct val="100000"/>
              <a:buFont typeface="Arial"/>
              <a:buChar char="•"/>
            </a:pPr>
            <a:r>
              <a:rPr lang="es-MX" sz="1200" b="0" kern="1200" dirty="0">
                <a:solidFill>
                  <a:schemeClr val="tx1"/>
                </a:solidFill>
                <a:latin typeface="Helvetica Courant (Body)y)"/>
                <a:ea typeface="+mn-ea"/>
                <a:cs typeface="+mn-cs"/>
              </a:rPr>
              <a:t>Los estudiantes a tiempo completo pueden también cumplir con los requisitos para trabajar fuera del campus para cualquier patrón. Por lo general, estos permisos permiten trabajar hasta 20 horas por semana durante el semestre y a tiempo completo durante las vacaciones.</a:t>
            </a:r>
            <a:endParaRPr b="0" dirty="0">
              <a:solidFill>
                <a:schemeClr val="tx1"/>
              </a:solidFill>
              <a:latin typeface="Helvetica Courant (Body)y)"/>
            </a:endParaRPr>
          </a:p>
          <a:p>
            <a:pPr marL="1085850" marR="0" lvl="2" indent="-171450" algn="l" defTabSz="914400" rtl="0" eaLnBrk="1" fontAlgn="auto" latinLnBrk="0" hangingPunct="1">
              <a:lnSpc>
                <a:spcPct val="100000"/>
              </a:lnSpc>
              <a:spcBef>
                <a:spcPts val="0"/>
              </a:spcBef>
              <a:spcAft>
                <a:spcPts val="0"/>
              </a:spcAft>
              <a:buClrTx/>
              <a:buSzPct val="100000"/>
              <a:buFont typeface="Arial"/>
              <a:buChar char="•"/>
              <a:tabLst/>
              <a:defRPr/>
            </a:pPr>
            <a:r>
              <a:rPr lang="es-MX" sz="1200" b="0" kern="1200" dirty="0">
                <a:solidFill>
                  <a:schemeClr val="tx1"/>
                </a:solidFill>
                <a:latin typeface="Helvetica Courant (Body)y)"/>
                <a:ea typeface="+mn-ea"/>
                <a:cs typeface="+mn-cs"/>
              </a:rPr>
              <a:t>Los estudiantes que </a:t>
            </a:r>
            <a:r>
              <a:rPr lang="es-MX" sz="1200" b="1" kern="1200" dirty="0">
                <a:solidFill>
                  <a:schemeClr val="tx1"/>
                </a:solidFill>
                <a:latin typeface="Helvetica Courant (Body)y)"/>
                <a:ea typeface="+mn-ea"/>
                <a:cs typeface="+mn-cs"/>
              </a:rPr>
              <a:t>no tienen permitido </a:t>
            </a:r>
            <a:r>
              <a:rPr lang="es-MX" sz="1200" b="0" kern="1200" dirty="0">
                <a:solidFill>
                  <a:schemeClr val="tx1"/>
                </a:solidFill>
                <a:latin typeface="Helvetica Courant (Body)y)"/>
                <a:ea typeface="+mn-ea"/>
                <a:cs typeface="+mn-cs"/>
              </a:rPr>
              <a:t>trabajar fuera del campus son: estudiantes a tiempo parcial, estudiantes visitantes o de intercambio, estudiantes inscritos en programas de segundo idioma, estudiantes en preparatorias a tiempo completo, estudiantes de ciertos programas de becas (</a:t>
            </a:r>
            <a:r>
              <a:rPr lang="es-MX" sz="1200" b="0" i="1" kern="1200" dirty="0">
                <a:solidFill>
                  <a:schemeClr val="tx1"/>
                </a:solidFill>
                <a:latin typeface="Helvetica Courant (Body)y)"/>
                <a:ea typeface="+mn-ea"/>
                <a:cs typeface="+mn-cs"/>
              </a:rPr>
              <a:t>el Programa Canadiense de Becas Commonwealth, el Programa de Reconocimiento del Gobierno de Canadá, el Programa de Becas Equal Opportunity, el Programa de Intercambio Chile-Canadá, el Programa de Intercambio China-Canadá o el Programa de Becas</a:t>
            </a:r>
            <a:r>
              <a:rPr lang="es-MX" sz="1200" b="0" i="1" kern="1200" baseline="0" dirty="0">
                <a:solidFill>
                  <a:schemeClr val="tx1"/>
                </a:solidFill>
                <a:latin typeface="Helvetica Courant (Body)y)"/>
                <a:ea typeface="+mn-ea"/>
                <a:cs typeface="+mn-cs"/>
              </a:rPr>
              <a:t> </a:t>
            </a:r>
            <a:r>
              <a:rPr lang="es-MX" sz="1200" b="0" i="1" kern="1200" dirty="0">
                <a:solidFill>
                  <a:schemeClr val="tx1"/>
                </a:solidFill>
                <a:latin typeface="Helvetica Courant (Body)y)"/>
                <a:ea typeface="+mn-ea"/>
                <a:cs typeface="+mn-cs"/>
              </a:rPr>
              <a:t>de la Organización de Estados Americanos</a:t>
            </a:r>
            <a:r>
              <a:rPr lang="es-MX" sz="1200" b="0" kern="1200" dirty="0">
                <a:solidFill>
                  <a:schemeClr val="tx1"/>
                </a:solidFill>
                <a:latin typeface="Helvetica Courant (Body)y)"/>
                <a:ea typeface="+mn-ea"/>
                <a:cs typeface="+mn-cs"/>
              </a:rPr>
              <a:t>)</a:t>
            </a:r>
          </a:p>
          <a:p>
            <a:pPr marL="1085850" marR="0" lvl="2" indent="-171450" algn="l" defTabSz="914400" rtl="0" eaLnBrk="1" fontAlgn="auto" latinLnBrk="0" hangingPunct="1">
              <a:lnSpc>
                <a:spcPct val="100000"/>
              </a:lnSpc>
              <a:spcBef>
                <a:spcPts val="0"/>
              </a:spcBef>
              <a:spcAft>
                <a:spcPts val="0"/>
              </a:spcAft>
              <a:buClrTx/>
              <a:buSzPct val="100000"/>
              <a:buFont typeface="Arial"/>
              <a:buChar char="•"/>
              <a:tabLst/>
              <a:defRPr/>
            </a:pPr>
            <a:r>
              <a:rPr lang="es-MX" sz="1200" b="0" kern="1200" dirty="0">
                <a:solidFill>
                  <a:schemeClr val="tx1"/>
                </a:solidFill>
                <a:latin typeface="Helvetica Courant (Body)y)"/>
                <a:ea typeface="+mn-ea"/>
                <a:cs typeface="+mn-cs"/>
              </a:rPr>
              <a:t>Si deseas trabajar en Canadá después de graduarte, debes solicitar un permiso de trabajo, de acuerdo con el Programa de Permisos de Trabajo después de la Graduación.</a:t>
            </a:r>
            <a:endParaRPr b="0" i="1" dirty="0">
              <a:solidFill>
                <a:schemeClr val="tx1"/>
              </a:solidFill>
              <a:latin typeface="Helvetica Courant (Body)y)"/>
            </a:endParaRPr>
          </a:p>
          <a:p>
            <a:pPr marL="628650" marR="0" lvl="1" indent="-171450" algn="l" defTabSz="914400" rtl="0" eaLnBrk="1" fontAlgn="auto" latinLnBrk="0" hangingPunct="1">
              <a:lnSpc>
                <a:spcPct val="100000"/>
              </a:lnSpc>
              <a:spcBef>
                <a:spcPts val="0"/>
              </a:spcBef>
              <a:spcAft>
                <a:spcPts val="0"/>
              </a:spcAft>
              <a:buClrTx/>
              <a:buSzPct val="100000"/>
              <a:buFont typeface="Arial"/>
              <a:buChar char="•"/>
              <a:tabLst/>
              <a:defRPr b="1"/>
            </a:pPr>
            <a:r>
              <a:rPr lang="es-MX" sz="1200" b="1" kern="1200" dirty="0">
                <a:solidFill>
                  <a:schemeClr val="tx1"/>
                </a:solidFill>
                <a:latin typeface="Helvetica Courant (Body)y)"/>
                <a:ea typeface="+mn-ea"/>
                <a:cs typeface="+mn-cs"/>
              </a:rPr>
              <a:t>Experiencia laboral cooperativa con paga</a:t>
            </a:r>
            <a:endParaRPr dirty="0">
              <a:solidFill>
                <a:schemeClr val="tx1"/>
              </a:solidFill>
              <a:latin typeface="Helvetica Courant (Body)y)"/>
            </a:endParaRPr>
          </a:p>
          <a:p>
            <a:pPr marL="1085850" lvl="2" indent="-171450">
              <a:buSzPct val="100000"/>
              <a:buFont typeface="Arial"/>
              <a:buChar char="•"/>
            </a:pPr>
            <a:r>
              <a:rPr lang="es-MX" sz="1200" b="0" kern="1200" dirty="0">
                <a:solidFill>
                  <a:schemeClr val="tx1"/>
                </a:solidFill>
                <a:latin typeface="Helvetica Courant (Body)y)"/>
                <a:ea typeface="+mn-ea"/>
                <a:cs typeface="+mn-cs"/>
              </a:rPr>
              <a:t>Si se desea participar en un programa de prácticas profesionales o de educación cooperativa, el estudiante debe solicitar un permiso de trabajo, además de su permiso de estudios.</a:t>
            </a:r>
            <a:endParaRPr b="0" dirty="0">
              <a:solidFill>
                <a:schemeClr val="tx1"/>
              </a:solidFill>
              <a:latin typeface="Helvetica Courant (Body)y)"/>
            </a:endParaRPr>
          </a:p>
          <a:p>
            <a:pPr marL="171450" indent="-171450">
              <a:buSzPct val="100000"/>
              <a:buFont typeface="Arial"/>
              <a:buChar char="•"/>
              <a:defRPr b="1" u="sng"/>
            </a:pPr>
            <a:r>
              <a:rPr lang="es-MX" sz="1200" b="1" u="sng" kern="1200" dirty="0">
                <a:solidFill>
                  <a:schemeClr val="tx1"/>
                </a:solidFill>
                <a:latin typeface="Helvetica Courant (Body)y)"/>
                <a:ea typeface="+mn-ea"/>
                <a:cs typeface="+mn-cs"/>
              </a:rPr>
              <a:t>Becas</a:t>
            </a:r>
            <a:endParaRPr dirty="0">
              <a:solidFill>
                <a:schemeClr val="tx1"/>
              </a:solidFill>
              <a:latin typeface="Helvetica Courant (Body)y)"/>
            </a:endParaRPr>
          </a:p>
          <a:p>
            <a:pPr marL="628650" lvl="1" indent="-171450">
              <a:buSzPct val="100000"/>
              <a:buFont typeface="Arial"/>
              <a:buChar char="•"/>
            </a:pPr>
            <a:r>
              <a:rPr lang="es-MX" sz="1200" b="0" kern="1200" dirty="0">
                <a:solidFill>
                  <a:schemeClr val="tx1"/>
                </a:solidFill>
                <a:latin typeface="Helvetica Courant (Body)y)"/>
                <a:ea typeface="+mn-ea"/>
                <a:cs typeface="+mn-cs"/>
              </a:rPr>
              <a:t>Existe una amplia gama de programas y financiamientos para estudiantes extranjeros que desean estudiar en Canadá.</a:t>
            </a:r>
            <a:endParaRPr b="0" dirty="0">
              <a:solidFill>
                <a:schemeClr val="tx1"/>
              </a:solidFill>
              <a:latin typeface="Helvetica Courant (Body)y)"/>
            </a:endParaRPr>
          </a:p>
          <a:p>
            <a:pPr marL="628650" lvl="1" indent="-171450">
              <a:buSzPct val="100000"/>
              <a:buFont typeface="Arial"/>
              <a:buChar char="•"/>
            </a:pPr>
            <a:r>
              <a:rPr lang="es-MX" sz="1200" b="0" kern="1200" dirty="0">
                <a:solidFill>
                  <a:schemeClr val="tx1"/>
                </a:solidFill>
                <a:latin typeface="Helvetica Courant (Body)y)"/>
                <a:ea typeface="+mn-ea"/>
                <a:cs typeface="+mn-cs"/>
              </a:rPr>
              <a:t>El primer sitio en el que buscar información es el sitio web de </a:t>
            </a:r>
            <a:r>
              <a:rPr lang="es-MX" sz="1200" b="0" i="1" kern="1200" dirty="0">
                <a:solidFill>
                  <a:schemeClr val="tx1"/>
                </a:solidFill>
                <a:latin typeface="Helvetica Courant (Body)y)"/>
                <a:ea typeface="+mn-ea"/>
                <a:cs typeface="+mn-cs"/>
              </a:rPr>
              <a:t>International Scholarships: </a:t>
            </a:r>
            <a:r>
              <a:rPr b="1" i="1" dirty="0">
                <a:solidFill>
                  <a:schemeClr val="tx1"/>
                </a:solidFill>
                <a:latin typeface="Helvetica Courant (Body)y)"/>
              </a:rPr>
              <a:t>www.scholarships.gc.ca. </a:t>
            </a:r>
          </a:p>
          <a:p>
            <a:pPr marL="628650" lvl="1" indent="-171450">
              <a:buSzPct val="100000"/>
              <a:buFont typeface="Arial"/>
              <a:buChar char="•"/>
            </a:pPr>
            <a:r>
              <a:rPr lang="es-MX" sz="1200" b="0" kern="1200" dirty="0">
                <a:solidFill>
                  <a:schemeClr val="tx1"/>
                </a:solidFill>
                <a:latin typeface="Helvetica Courant (Body)y)"/>
                <a:ea typeface="+mn-ea"/>
                <a:cs typeface="+mn-cs"/>
              </a:rPr>
              <a:t>La mayor parte de las universidades canadienses ofrecen alguna forma de ayuda financiera para los estudiantes extranjeros de postgrado (tales como ayudantías, financiamiento para investigaciones, becas universitarias de postgrado, becas externas, subsidios).</a:t>
            </a:r>
            <a:r>
              <a:rPr lang="es-MX" sz="1200" b="1" kern="1200" dirty="0">
                <a:solidFill>
                  <a:schemeClr val="tx1"/>
                </a:solidFill>
                <a:latin typeface="Helvetica Courant (Body)y)"/>
                <a:ea typeface="+mn-ea"/>
                <a:cs typeface="+mn-cs"/>
              </a:rPr>
              <a:t> </a:t>
            </a:r>
            <a:endParaRPr b="0" dirty="0">
              <a:solidFill>
                <a:schemeClr val="tx1"/>
              </a:solidFill>
              <a:latin typeface="Helvetica Courant (Body)y)"/>
            </a:endParaRPr>
          </a:p>
          <a:p>
            <a:pPr marL="628650" lvl="1" indent="-171450">
              <a:spcBef>
                <a:spcPts val="0"/>
              </a:spcBef>
              <a:buSzPct val="100000"/>
              <a:buFont typeface="Arial"/>
              <a:buChar char="•"/>
              <a:defRPr>
                <a:solidFill>
                  <a:srgbClr val="FF0000"/>
                </a:solidFill>
              </a:defRPr>
            </a:pPr>
            <a:r>
              <a:rPr lang="es-MX" sz="1200" b="0" kern="1200" dirty="0">
                <a:solidFill>
                  <a:schemeClr val="tx1"/>
                </a:solidFill>
                <a:latin typeface="Helvetica Courant (Body)y)"/>
                <a:ea typeface="+mn-ea"/>
                <a:cs typeface="+mn-cs"/>
              </a:rPr>
              <a:t>Puede</a:t>
            </a:r>
            <a:r>
              <a:rPr lang="es-MX" sz="1200" b="0" kern="1200" baseline="0" dirty="0">
                <a:solidFill>
                  <a:schemeClr val="tx1"/>
                </a:solidFill>
                <a:latin typeface="Helvetica Courant (Body)y)"/>
                <a:ea typeface="+mn-ea"/>
                <a:cs typeface="+mn-cs"/>
              </a:rPr>
              <a:t> solicitarse información sobre becas específicas en </a:t>
            </a:r>
            <a:r>
              <a:rPr lang="es-MX" sz="1200" b="0" kern="1200" dirty="0">
                <a:solidFill>
                  <a:schemeClr val="tx1"/>
                </a:solidFill>
                <a:latin typeface="Helvetica Courant (Body)y)"/>
                <a:ea typeface="+mn-ea"/>
                <a:cs typeface="+mn-cs"/>
              </a:rPr>
              <a:t>las embajadas</a:t>
            </a:r>
            <a:r>
              <a:rPr lang="es-MX" sz="1200" b="0" kern="1200" baseline="0" dirty="0">
                <a:solidFill>
                  <a:schemeClr val="tx1"/>
                </a:solidFill>
                <a:latin typeface="Helvetica Courant (Body)y)"/>
                <a:ea typeface="+mn-ea"/>
                <a:cs typeface="+mn-cs"/>
              </a:rPr>
              <a:t> o </a:t>
            </a:r>
            <a:r>
              <a:rPr lang="es-MX" sz="1200" b="0" kern="1200" dirty="0">
                <a:solidFill>
                  <a:schemeClr val="tx1"/>
                </a:solidFill>
                <a:latin typeface="Helvetica Courant (Body)y)"/>
                <a:ea typeface="+mn-ea"/>
                <a:cs typeface="+mn-cs"/>
              </a:rPr>
              <a:t>consulados canadienses.</a:t>
            </a:r>
            <a:endParaRPr b="0" dirty="0">
              <a:solidFill>
                <a:schemeClr val="tx1"/>
              </a:solidFill>
              <a:latin typeface="Helvetica Courant (Body)y)"/>
            </a:endParaRPr>
          </a:p>
        </p:txBody>
      </p:sp>
    </p:spTree>
    <p:extLst>
      <p:ext uri="{BB962C8B-B14F-4D97-AF65-F5344CB8AC3E}">
        <p14:creationId xmlns:p14="http://schemas.microsoft.com/office/powerpoint/2010/main" val="34421506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1616075" y="544513"/>
            <a:ext cx="3625850" cy="27193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1" name="Shape 501"/>
          <p:cNvSpPr txBox="1">
            <a:spLocks noGrp="1"/>
          </p:cNvSpPr>
          <p:nvPr>
            <p:ph type="body" idx="1"/>
          </p:nvPr>
        </p:nvSpPr>
        <p:spPr>
          <a:xfrm>
            <a:off x="685801" y="3445384"/>
            <a:ext cx="5486399" cy="3264048"/>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80000"/>
              </a:lnSpc>
              <a:spcBef>
                <a:spcPts val="0"/>
              </a:spcBef>
              <a:spcAft>
                <a:spcPts val="0"/>
              </a:spcAft>
              <a:buClr>
                <a:schemeClr val="dk1"/>
              </a:buClr>
              <a:buSzPct val="25000"/>
              <a:buFont typeface="Calibri"/>
              <a:buNone/>
              <a:tabLst/>
              <a:defRPr/>
            </a:pPr>
            <a:r>
              <a:rPr lang="es-AR" sz="1100" b="1" i="0" u="none" strike="noStrike" kern="1200" cap="none" baseline="0" noProof="0" dirty="0">
                <a:solidFill>
                  <a:schemeClr val="tx1"/>
                </a:solidFill>
                <a:latin typeface="Helvetica Neue"/>
                <a:ea typeface="Helvetica Neue"/>
                <a:cs typeface="Helvetica Neue"/>
                <a:sym typeface="Helvetica Neue"/>
              </a:rPr>
              <a:t>Nota para el presentador: </a:t>
            </a:r>
            <a:r>
              <a:rPr lang="es-AR" sz="1100" b="0" i="0" u="none" strike="noStrike" kern="1200" cap="none" noProof="0" dirty="0">
                <a:solidFill>
                  <a:schemeClr val="tx1"/>
                </a:solidFill>
                <a:latin typeface="Helvetica Neue"/>
                <a:ea typeface="Helvetica Neue"/>
                <a:cs typeface="Helvetica Neue"/>
                <a:sym typeface="Helvetica Neue"/>
              </a:rPr>
              <a:t>Invite a los participantes</a:t>
            </a:r>
            <a:r>
              <a:rPr lang="es-AR" sz="1100" b="0" i="0" u="none" strike="noStrike" kern="1200" cap="none" baseline="0" noProof="0" dirty="0">
                <a:solidFill>
                  <a:schemeClr val="tx1"/>
                </a:solidFill>
                <a:latin typeface="Helvetica Neue"/>
                <a:ea typeface="Helvetica Neue"/>
                <a:cs typeface="Helvetica Neue"/>
                <a:sym typeface="Helvetica Neue"/>
              </a:rPr>
              <a:t> a tomar nota de las becas y a verificar si son admisibles</a:t>
            </a:r>
            <a:r>
              <a:rPr lang="es-AR" sz="1100" b="0" i="0" u="none" strike="noStrike" kern="1200" cap="none" noProof="0" dirty="0">
                <a:solidFill>
                  <a:schemeClr val="tx1"/>
                </a:solidFill>
                <a:latin typeface="Helvetica Neue"/>
                <a:ea typeface="Helvetica Neue"/>
                <a:cs typeface="Helvetica Neue"/>
                <a:sym typeface="Helvetica Neue"/>
              </a:rPr>
              <a:t>.</a:t>
            </a:r>
            <a:endParaRPr lang="es-AR" sz="1100" b="1" i="0" u="none" strike="noStrike" cap="none" noProof="0" dirty="0">
              <a:solidFill>
                <a:schemeClr val="tx1"/>
              </a:solidFill>
              <a:latin typeface="+mn-lt"/>
              <a:ea typeface="Helvetica Neue"/>
              <a:cs typeface="Helvetica Neue"/>
              <a:sym typeface="Helvetica Neue"/>
            </a:endParaRPr>
          </a:p>
          <a:p>
            <a:pPr marL="0" marR="0" lvl="0" indent="0" algn="l" rtl="0">
              <a:lnSpc>
                <a:spcPct val="80000"/>
              </a:lnSpc>
              <a:spcBef>
                <a:spcPts val="0"/>
              </a:spcBef>
              <a:spcAft>
                <a:spcPts val="0"/>
              </a:spcAft>
              <a:buClr>
                <a:schemeClr val="dk1"/>
              </a:buClr>
              <a:buSzPct val="25000"/>
              <a:buFont typeface="Calibri"/>
              <a:buNone/>
            </a:pPr>
            <a:endParaRPr lang="es-AR" sz="1100" b="1" i="0" u="none" strike="noStrike" cap="none" noProof="0" dirty="0">
              <a:solidFill>
                <a:schemeClr val="tx1"/>
              </a:solidFill>
              <a:latin typeface="+mn-lt"/>
              <a:ea typeface="Helvetica Neue"/>
              <a:cs typeface="Helvetica Neue"/>
              <a:sym typeface="Helvetica Neue"/>
            </a:endParaRPr>
          </a:p>
          <a:p>
            <a:pPr marL="0" marR="0" lvl="0" indent="0" algn="l" rtl="0">
              <a:lnSpc>
                <a:spcPct val="80000"/>
              </a:lnSpc>
              <a:spcBef>
                <a:spcPts val="0"/>
              </a:spcBef>
              <a:spcAft>
                <a:spcPts val="0"/>
              </a:spcAft>
              <a:buClr>
                <a:schemeClr val="dk1"/>
              </a:buClr>
              <a:buSzPct val="25000"/>
              <a:buFont typeface="Calibri"/>
              <a:buNone/>
            </a:pPr>
            <a:r>
              <a:rPr lang="es-AR" sz="1100" b="1" i="0" u="none" strike="noStrike" cap="none" noProof="0" dirty="0">
                <a:solidFill>
                  <a:schemeClr val="tx1"/>
                </a:solidFill>
                <a:latin typeface="+mn-lt"/>
                <a:ea typeface="Helvetica Neue"/>
                <a:cs typeface="Helvetica Neue"/>
                <a:sym typeface="Helvetica Neue"/>
              </a:rPr>
              <a:t>Interacciones sugeridas</a:t>
            </a:r>
          </a:p>
          <a:p>
            <a:pPr marL="0" marR="0" lvl="0" indent="0" algn="l" rtl="0">
              <a:lnSpc>
                <a:spcPct val="80000"/>
              </a:lnSpc>
              <a:spcBef>
                <a:spcPts val="0"/>
              </a:spcBef>
              <a:spcAft>
                <a:spcPts val="0"/>
              </a:spcAft>
              <a:buClr>
                <a:schemeClr val="dk1"/>
              </a:buClr>
              <a:buSzPct val="25000"/>
              <a:buFont typeface="Calibri"/>
              <a:buNone/>
            </a:pPr>
            <a:endParaRPr lang="es-AR" sz="1100" b="0" i="0" u="none" strike="noStrike" cap="none" noProof="0" dirty="0">
              <a:solidFill>
                <a:schemeClr val="tx1"/>
              </a:solidFill>
              <a:latin typeface="+mn-lt"/>
              <a:ea typeface="Helvetica Neue"/>
              <a:cs typeface="Helvetica Neue"/>
              <a:sym typeface="Helvetica Neue"/>
            </a:endParaRPr>
          </a:p>
          <a:p>
            <a:pPr marL="171450" marR="0" lvl="0" indent="-171450" algn="l" rtl="0">
              <a:lnSpc>
                <a:spcPct val="80000"/>
              </a:lnSpc>
              <a:spcBef>
                <a:spcPts val="0"/>
              </a:spcBef>
              <a:spcAft>
                <a:spcPts val="0"/>
              </a:spcAft>
              <a:buClr>
                <a:schemeClr val="dk1"/>
              </a:buClr>
              <a:buSzPct val="25000"/>
              <a:buFont typeface="Arial" panose="020B0604020202020204" pitchFamily="34" charset="0"/>
              <a:buChar char="•"/>
            </a:pPr>
            <a:r>
              <a:rPr lang="es-AR" sz="1100" b="0" i="0" u="none" strike="noStrike" cap="none" noProof="0" dirty="0">
                <a:solidFill>
                  <a:schemeClr val="tx1"/>
                </a:solidFill>
                <a:latin typeface="+mn-lt"/>
                <a:ea typeface="Helvetica Neue"/>
                <a:cs typeface="Helvetica Neue"/>
                <a:sym typeface="Helvetica Neue"/>
              </a:rPr>
              <a:t>Los programas</a:t>
            </a:r>
            <a:r>
              <a:rPr lang="es-AR" sz="1100" b="0" i="0" u="none" strike="noStrike" cap="none" baseline="0" noProof="0" dirty="0">
                <a:solidFill>
                  <a:schemeClr val="tx1"/>
                </a:solidFill>
                <a:latin typeface="+mn-lt"/>
                <a:ea typeface="Helvetica Neue"/>
                <a:cs typeface="Helvetica Neue"/>
                <a:sym typeface="Helvetica Neue"/>
              </a:rPr>
              <a:t> de becas internacionales del Ministerio de Asuntos Mundiales de Canadá y las iniciativas especiales están evaluados en unos 7 millones de dólares anuales para estudiantes e investigadores extranjeros de todos los niveles postsecundarios de estudio</a:t>
            </a:r>
            <a:r>
              <a:rPr lang="es-AR" sz="1100" b="0" i="0" u="none" strike="noStrike" cap="none" noProof="0" dirty="0">
                <a:solidFill>
                  <a:schemeClr val="tx1"/>
                </a:solidFill>
                <a:latin typeface="+mn-lt"/>
                <a:ea typeface="Helvetica Neue"/>
                <a:cs typeface="Helvetica Neue"/>
                <a:sym typeface="Helvetica Neue"/>
              </a:rPr>
              <a:t>. </a:t>
            </a:r>
          </a:p>
          <a:p>
            <a:pPr marL="171450" marR="0" lvl="0" indent="-171450" algn="l" rtl="0">
              <a:lnSpc>
                <a:spcPct val="80000"/>
              </a:lnSpc>
              <a:spcBef>
                <a:spcPts val="0"/>
              </a:spcBef>
              <a:spcAft>
                <a:spcPts val="0"/>
              </a:spcAft>
              <a:buClr>
                <a:schemeClr val="dk1"/>
              </a:buClr>
              <a:buSzPct val="25000"/>
              <a:buFont typeface="Arial" panose="020B0604020202020204" pitchFamily="34" charset="0"/>
              <a:buChar char="•"/>
            </a:pPr>
            <a:endParaRPr lang="es-AR" sz="1100" b="0" i="0" u="none" strike="noStrike" cap="none" noProof="0" dirty="0">
              <a:solidFill>
                <a:schemeClr val="tx1"/>
              </a:solidFill>
              <a:latin typeface="+mn-lt"/>
              <a:ea typeface="Helvetica Neue"/>
              <a:cs typeface="Helvetica Neue"/>
              <a:sym typeface="Helvetica Neue"/>
            </a:endParaRPr>
          </a:p>
          <a:p>
            <a:pPr marL="171450" marR="0" lvl="0" indent="-171450" algn="l" rtl="0">
              <a:lnSpc>
                <a:spcPct val="80000"/>
              </a:lnSpc>
              <a:spcBef>
                <a:spcPts val="0"/>
              </a:spcBef>
              <a:spcAft>
                <a:spcPts val="0"/>
              </a:spcAft>
              <a:buClr>
                <a:schemeClr val="dk1"/>
              </a:buClr>
              <a:buSzPct val="25000"/>
              <a:buFont typeface="Arial" panose="020B0604020202020204" pitchFamily="34" charset="0"/>
              <a:buChar char="•"/>
            </a:pPr>
            <a:r>
              <a:rPr lang="es-AR" sz="1100" b="0" i="0" u="none" strike="noStrike" cap="none" noProof="0" dirty="0">
                <a:solidFill>
                  <a:schemeClr val="tx1"/>
                </a:solidFill>
                <a:latin typeface="+mn-lt"/>
                <a:ea typeface="Helvetica Neue"/>
                <a:cs typeface="Helvetica Neue"/>
                <a:sym typeface="Helvetica Neue"/>
              </a:rPr>
              <a:t>Este cuadro muestra las diversas becas</a:t>
            </a:r>
            <a:r>
              <a:rPr lang="es-AR" sz="1100" b="0" i="0" u="none" strike="noStrike" cap="none" baseline="0" noProof="0" dirty="0">
                <a:solidFill>
                  <a:schemeClr val="tx1"/>
                </a:solidFill>
                <a:latin typeface="+mn-lt"/>
                <a:ea typeface="Helvetica Neue"/>
                <a:cs typeface="Helvetica Neue"/>
                <a:sym typeface="Helvetica Neue"/>
              </a:rPr>
              <a:t> que se ofrecen, algunas de ellas para determinadas regiones, mientras que otras están abiertas a todos los estudiantes extranjeros</a:t>
            </a:r>
            <a:r>
              <a:rPr lang="es-AR" sz="1100" b="0" i="0" u="none" strike="noStrike" cap="none" noProof="0" dirty="0">
                <a:solidFill>
                  <a:schemeClr val="tx1"/>
                </a:solidFill>
                <a:latin typeface="+mn-lt"/>
                <a:ea typeface="Helvetica Neue"/>
                <a:cs typeface="Helvetica Neue"/>
                <a:sym typeface="Helvetica Neue"/>
              </a:rPr>
              <a:t>. </a:t>
            </a:r>
          </a:p>
          <a:p>
            <a:pPr marL="0" marR="0" lvl="0" indent="0" algn="l" rtl="0">
              <a:lnSpc>
                <a:spcPct val="80000"/>
              </a:lnSpc>
              <a:spcBef>
                <a:spcPts val="0"/>
              </a:spcBef>
              <a:spcAft>
                <a:spcPts val="0"/>
              </a:spcAft>
              <a:buClr>
                <a:schemeClr val="dk1"/>
              </a:buClr>
              <a:buSzPct val="25000"/>
              <a:buFont typeface="Arial" panose="020B0604020202020204" pitchFamily="34" charset="0"/>
              <a:buNone/>
            </a:pPr>
            <a:endParaRPr lang="es-AR" sz="1100" b="0" i="0" u="none" strike="noStrike" cap="none" noProof="0" dirty="0">
              <a:solidFill>
                <a:schemeClr val="tx1"/>
              </a:solidFill>
              <a:latin typeface="+mn-lt"/>
              <a:ea typeface="Helvetica Neue"/>
              <a:cs typeface="Helvetica Neue"/>
              <a:sym typeface="Helvetica Neue"/>
            </a:endParaRPr>
          </a:p>
          <a:p>
            <a:pPr marL="171450" marR="0" lvl="0" indent="-171450" algn="l" rtl="0">
              <a:lnSpc>
                <a:spcPct val="80000"/>
              </a:lnSpc>
              <a:spcBef>
                <a:spcPts val="0"/>
              </a:spcBef>
              <a:spcAft>
                <a:spcPts val="0"/>
              </a:spcAft>
              <a:buClr>
                <a:schemeClr val="dk1"/>
              </a:buClr>
              <a:buSzPct val="25000"/>
              <a:buFont typeface="Arial" panose="020B0604020202020204" pitchFamily="34" charset="0"/>
              <a:buChar char="•"/>
            </a:pPr>
            <a:r>
              <a:rPr lang="es-MX" sz="1200" kern="1200" dirty="0">
                <a:solidFill>
                  <a:schemeClr val="tx1"/>
                </a:solidFill>
                <a:effectLst/>
                <a:latin typeface="+mn-lt"/>
                <a:ea typeface="+mn-ea"/>
                <a:cs typeface="+mn-cs"/>
              </a:rPr>
              <a:t>Las </a:t>
            </a:r>
            <a:r>
              <a:rPr lang="es-MX" sz="1200" b="1" kern="1200" dirty="0">
                <a:solidFill>
                  <a:schemeClr val="tx1"/>
                </a:solidFill>
                <a:effectLst/>
                <a:latin typeface="+mn-lt"/>
                <a:ea typeface="+mn-ea"/>
                <a:cs typeface="+mn-cs"/>
              </a:rPr>
              <a:t>Becas Vanier </a:t>
            </a:r>
            <a:r>
              <a:rPr lang="es-MX" sz="1200" kern="1200" dirty="0">
                <a:solidFill>
                  <a:schemeClr val="tx1"/>
                </a:solidFill>
                <a:effectLst/>
                <a:latin typeface="+mn-lt"/>
                <a:ea typeface="+mn-ea"/>
                <a:cs typeface="+mn-cs"/>
              </a:rPr>
              <a:t>son becas prestigiosas que están a la altura de otros subsidios con reconocimiento internacional (tales como las becas Rhodes del Reino Unido y las becas Fulbright de los Estados Unidos). El programa de becas Vanier ofrece apoyo a 500 estudiantes destacados de doctorado, canadienses y extranjeros,  para estudiar en universidades canadienses. Cada año otorgan $50 000, por un máximo de 3 años.</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 </a:t>
            </a:r>
            <a:r>
              <a:rPr lang="es-MX" sz="1200" kern="1200" dirty="0">
                <a:solidFill>
                  <a:schemeClr val="tx1"/>
                </a:solidFill>
                <a:effectLst/>
                <a:latin typeface="+mn-lt"/>
                <a:ea typeface="+mn-ea"/>
                <a:cs typeface="+mn-cs"/>
              </a:rPr>
              <a:t>El programa de Becas Vanier para Postgrados de Canadá (Vanier CGS) tiene por objetivo atraer y retener a doctorandos de talla mundial, por medio de apoyos para estudiantes que han demostrado un alto estándar de logros académicos, </a:t>
            </a:r>
            <a:r>
              <a:rPr lang="es-MX" sz="1200" b="1" kern="1200" dirty="0">
                <a:solidFill>
                  <a:schemeClr val="tx1"/>
                </a:solidFill>
                <a:effectLst/>
                <a:latin typeface="+mn-lt"/>
                <a:ea typeface="+mn-ea"/>
                <a:cs typeface="+mn-cs"/>
              </a:rPr>
              <a:t>en estudios de postgrado en ciencias sociales, humanidades, ciencias, ingeniería y salud y que hayan demostrado capacidad de liderazgo.</a:t>
            </a:r>
            <a:endParaRPr lang="en-CA" sz="1200" kern="1200" dirty="0">
              <a:solidFill>
                <a:schemeClr val="tx1"/>
              </a:solidFill>
              <a:effectLst/>
              <a:latin typeface="+mn-lt"/>
              <a:ea typeface="+mn-ea"/>
              <a:cs typeface="+mn-cs"/>
            </a:endParaRPr>
          </a:p>
          <a:p>
            <a:r>
              <a:rPr lang="en-CA" sz="1200" b="1" u="sng" kern="1200" dirty="0">
                <a:solidFill>
                  <a:schemeClr val="tx1"/>
                </a:solidFill>
                <a:effectLst/>
                <a:latin typeface="+mn-lt"/>
                <a:ea typeface="+mn-ea"/>
                <a:cs typeface="+mn-cs"/>
              </a:rPr>
              <a:t>Becas Vanier: </a:t>
            </a:r>
            <a:r>
              <a:rPr lang="en-CA" sz="1200" b="1" kern="1200" dirty="0">
                <a:solidFill>
                  <a:schemeClr val="tx1"/>
                </a:solidFill>
                <a:effectLst/>
                <a:latin typeface="+mn-lt"/>
                <a:ea typeface="+mn-ea"/>
                <a:cs typeface="+mn-cs"/>
              </a:rPr>
              <a:t>http://www.vanier.gc.ca/</a:t>
            </a:r>
            <a:endParaRPr lang="en-CA" sz="1200" kern="1200" dirty="0">
              <a:solidFill>
                <a:schemeClr val="tx1"/>
              </a:solidFill>
              <a:effectLst/>
              <a:latin typeface="+mn-lt"/>
              <a:ea typeface="+mn-ea"/>
              <a:cs typeface="+mn-cs"/>
            </a:endParaRPr>
          </a:p>
          <a:p>
            <a:pPr lvl="0"/>
            <a:endParaRPr lang="es-MX"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NUEVAS becas de investigación de post-doctorado Banting: </a:t>
            </a:r>
            <a:r>
              <a:rPr lang="es-MX" sz="1200" b="1" kern="1200" dirty="0">
                <a:solidFill>
                  <a:schemeClr val="tx1"/>
                </a:solidFill>
                <a:effectLst/>
                <a:latin typeface="+mn-lt"/>
                <a:ea typeface="+mn-ea"/>
                <a:cs typeface="+mn-cs"/>
              </a:rPr>
              <a:t>estas prestigiosas becas de investigación, con duración de dos años, otorgan $70</a:t>
            </a:r>
            <a:r>
              <a:rPr lang="es-MX" sz="1200" b="1" kern="1200" baseline="0" dirty="0">
                <a:solidFill>
                  <a:schemeClr val="tx1"/>
                </a:solidFill>
                <a:effectLst/>
                <a:latin typeface="+mn-lt"/>
                <a:ea typeface="+mn-ea"/>
                <a:cs typeface="+mn-cs"/>
              </a:rPr>
              <a:t> </a:t>
            </a:r>
            <a:r>
              <a:rPr lang="es-MX" sz="1200" b="1" kern="1200" dirty="0">
                <a:solidFill>
                  <a:schemeClr val="tx1"/>
                </a:solidFill>
                <a:effectLst/>
                <a:latin typeface="+mn-lt"/>
                <a:ea typeface="+mn-ea"/>
                <a:cs typeface="+mn-cs"/>
              </a:rPr>
              <a:t>000 por año y se ofrecen tanto a investigadores canadienses como extranjeros que, en fechas recientes, hayan terminado un doctorado (o su equivalente) o que sean profesionales del área de la salud.</a:t>
            </a:r>
            <a:endParaRPr lang="en-CA"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898014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 name="Shape 783"/>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784" name="Shape 784"/>
          <p:cNvSpPr>
            <a:spLocks noGrp="1"/>
          </p:cNvSpPr>
          <p:nvPr>
            <p:ph type="body" sz="quarter" idx="1"/>
          </p:nvPr>
        </p:nvSpPr>
        <p:spPr>
          <a:prstGeom prst="rect">
            <a:avLst/>
          </a:prstGeom>
        </p:spPr>
        <p:txBody>
          <a:bodyPr/>
          <a:lstStyle/>
          <a:p>
            <a:pPr>
              <a:lnSpc>
                <a:spcPct val="80000"/>
              </a:lnSpc>
              <a:spcBef>
                <a:spcPts val="0"/>
              </a:spcBef>
              <a:defRPr b="1"/>
            </a:pPr>
            <a:r>
              <a:rPr lang="es-MX" sz="1200" b="1" kern="1200" dirty="0">
                <a:solidFill>
                  <a:schemeClr val="tx1"/>
                </a:solidFill>
                <a:latin typeface="Helvetica Courant (Body)y)"/>
                <a:ea typeface="+mn-ea"/>
                <a:cs typeface="+mn-cs"/>
              </a:rPr>
              <a:t>Interacciones sugeridas:</a:t>
            </a:r>
            <a:r>
              <a:rPr dirty="0">
                <a:solidFill>
                  <a:schemeClr val="tx1"/>
                </a:solidFill>
                <a:latin typeface="Helvetica Courant (Body)y)"/>
              </a:rPr>
              <a:t> </a:t>
            </a:r>
          </a:p>
          <a:p>
            <a:pPr>
              <a:lnSpc>
                <a:spcPct val="80000"/>
              </a:lnSpc>
              <a:spcBef>
                <a:spcPts val="0"/>
              </a:spcBef>
              <a:defRPr b="1"/>
            </a:pPr>
            <a:endParaRPr b="0" dirty="0">
              <a:solidFill>
                <a:schemeClr val="tx1"/>
              </a:solidFill>
              <a:latin typeface="Helvetica Courant (Body)y)"/>
              <a:ea typeface="Arial Unicode MS"/>
              <a:cs typeface="Arial Unicode MS"/>
              <a:sym typeface="Arial Unicode MS"/>
            </a:endParaRPr>
          </a:p>
          <a:p>
            <a:pPr>
              <a:spcBef>
                <a:spcPts val="0"/>
              </a:spcBef>
              <a:defRPr>
                <a:latin typeface="Arial Unicode MS"/>
                <a:ea typeface="Arial Unicode MS"/>
                <a:cs typeface="Arial Unicode MS"/>
                <a:sym typeface="Arial Unicode MS"/>
              </a:defRPr>
            </a:pPr>
            <a:r>
              <a:rPr lang="es-MX" sz="1200" kern="1200" dirty="0">
                <a:solidFill>
                  <a:schemeClr val="tx1"/>
                </a:solidFill>
                <a:latin typeface="Helvetica Courant (Body)y)"/>
                <a:ea typeface="+mn-ea"/>
                <a:cs typeface="+mn-cs"/>
                <a:sym typeface="Arial Unicode MS"/>
              </a:rPr>
              <a:t>Los estudiantes y sus padres deberían ampliar su búsqueda para incluir escuelas de las que puede que no hayan oído hablar antes, dado que existe una norma</a:t>
            </a:r>
            <a:r>
              <a:rPr lang="es-MX" sz="1200" kern="1200" baseline="0" dirty="0">
                <a:solidFill>
                  <a:schemeClr val="tx1"/>
                </a:solidFill>
                <a:latin typeface="Helvetica Courant (Body)y)"/>
                <a:ea typeface="+mn-ea"/>
                <a:cs typeface="+mn-cs"/>
                <a:sym typeface="Arial Unicode MS"/>
              </a:rPr>
              <a:t> </a:t>
            </a:r>
            <a:r>
              <a:rPr lang="es-MX" sz="1200" kern="1200" dirty="0">
                <a:solidFill>
                  <a:schemeClr val="tx1"/>
                </a:solidFill>
                <a:latin typeface="Helvetica Courant (Body)y)"/>
                <a:ea typeface="+mn-ea"/>
                <a:cs typeface="+mn-cs"/>
                <a:sym typeface="Arial Unicode MS"/>
              </a:rPr>
              <a:t>de excelencia en todo el país.</a:t>
            </a:r>
            <a:endParaRPr dirty="0">
              <a:solidFill>
                <a:schemeClr val="tx1"/>
              </a:solidFill>
              <a:latin typeface="Helvetica Courant (Body)y)"/>
            </a:endParaRPr>
          </a:p>
          <a:p>
            <a:pPr>
              <a:spcBef>
                <a:spcPts val="0"/>
              </a:spcBef>
              <a:defRPr>
                <a:latin typeface="Arial Unicode MS"/>
                <a:ea typeface="Arial Unicode MS"/>
                <a:cs typeface="Arial Unicode MS"/>
                <a:sym typeface="Arial Unicode MS"/>
              </a:defRPr>
            </a:pPr>
            <a:r>
              <a:rPr lang="es-MX" sz="1200" kern="1200" dirty="0">
                <a:solidFill>
                  <a:schemeClr val="tx1"/>
                </a:solidFill>
                <a:latin typeface="Helvetica Courant (Body)y)"/>
                <a:ea typeface="+mn-ea"/>
                <a:cs typeface="+mn-cs"/>
                <a:sym typeface="Arial Unicode MS"/>
              </a:rPr>
              <a:t>Se trata</a:t>
            </a:r>
            <a:r>
              <a:rPr lang="es-MX" sz="1200" kern="1200" baseline="0" dirty="0">
                <a:solidFill>
                  <a:schemeClr val="tx1"/>
                </a:solidFill>
                <a:latin typeface="Helvetica Courant (Body)y)"/>
                <a:ea typeface="+mn-ea"/>
                <a:cs typeface="+mn-cs"/>
                <a:sym typeface="Arial Unicode MS"/>
              </a:rPr>
              <a:t> de que encuentren el lugar adecuado en función del </a:t>
            </a:r>
            <a:r>
              <a:rPr lang="es-MX" sz="1200" kern="1200" dirty="0">
                <a:solidFill>
                  <a:schemeClr val="tx1"/>
                </a:solidFill>
                <a:latin typeface="Helvetica Courant (Body)y)"/>
                <a:ea typeface="+mn-ea"/>
                <a:cs typeface="+mn-cs"/>
                <a:sym typeface="Arial Unicode MS"/>
              </a:rPr>
              <a:t>programa, del ambiente en el campus, de la ciudad y del estilo de vida, así como el nivel de educación de su preferencia.</a:t>
            </a:r>
          </a:p>
          <a:p>
            <a:pPr>
              <a:spcBef>
                <a:spcPts val="0"/>
              </a:spcBef>
              <a:defRPr>
                <a:latin typeface="Arial Unicode MS"/>
                <a:ea typeface="Arial Unicode MS"/>
                <a:cs typeface="Arial Unicode MS"/>
                <a:sym typeface="Arial Unicode MS"/>
              </a:defRPr>
            </a:pPr>
            <a:r>
              <a:rPr dirty="0">
                <a:solidFill>
                  <a:schemeClr val="tx1"/>
                </a:solidFill>
                <a:latin typeface="Helvetica Courant (Body)y)"/>
              </a:rPr>
              <a:t/>
            </a:r>
            <a:br>
              <a:rPr dirty="0">
                <a:solidFill>
                  <a:schemeClr val="tx1"/>
                </a:solidFill>
                <a:latin typeface="Helvetica Courant (Body)y)"/>
              </a:rPr>
            </a:br>
            <a:r>
              <a:rPr lang="es-MX" sz="1200" kern="1200" dirty="0">
                <a:solidFill>
                  <a:schemeClr val="tx1"/>
                </a:solidFill>
                <a:latin typeface="Helvetica Courant (Body)y)"/>
                <a:ea typeface="+mn-ea"/>
                <a:cs typeface="+mn-cs"/>
                <a:sym typeface="Arial Unicode MS"/>
              </a:rPr>
              <a:t>Más que considerar un único lugar del que puedan haber oído hablar en los medios o a sus amigos, deberían tratar</a:t>
            </a:r>
            <a:r>
              <a:rPr lang="es-MX" sz="1200" kern="1200" baseline="0" dirty="0">
                <a:solidFill>
                  <a:schemeClr val="tx1"/>
                </a:solidFill>
                <a:latin typeface="Helvetica Courant (Body)y)"/>
                <a:ea typeface="+mn-ea"/>
                <a:cs typeface="+mn-cs"/>
                <a:sym typeface="Arial Unicode MS"/>
              </a:rPr>
              <a:t> de buscar </a:t>
            </a:r>
            <a:r>
              <a:rPr lang="es-MX" sz="1200" kern="1200" dirty="0">
                <a:solidFill>
                  <a:schemeClr val="tx1"/>
                </a:solidFill>
                <a:latin typeface="Helvetica Courant (Body)y)"/>
                <a:ea typeface="+mn-ea"/>
                <a:cs typeface="+mn-cs"/>
                <a:sym typeface="Arial Unicode MS"/>
              </a:rPr>
              <a:t>el lugar más conveniente para la persona.</a:t>
            </a:r>
            <a:endParaRPr dirty="0">
              <a:solidFill>
                <a:schemeClr val="tx1"/>
              </a:solidFill>
              <a:latin typeface="Helvetica Courant (Body)y)"/>
            </a:endParaRPr>
          </a:p>
          <a:p>
            <a:pPr>
              <a:spcBef>
                <a:spcPts val="0"/>
              </a:spcBef>
              <a:defRPr b="1" u="sng"/>
            </a:pPr>
            <a:endParaRPr dirty="0">
              <a:solidFill>
                <a:schemeClr val="tx1"/>
              </a:solidFill>
              <a:latin typeface="Helvetica Courant (Body)y)"/>
            </a:endParaRPr>
          </a:p>
          <a:p>
            <a:r>
              <a:rPr lang="es-MX" sz="1200" kern="1200" dirty="0">
                <a:solidFill>
                  <a:schemeClr val="tx1"/>
                </a:solidFill>
                <a:latin typeface="Helvetica Courant (Body)y)"/>
                <a:ea typeface="+mn-ea"/>
                <a:cs typeface="+mn-cs"/>
              </a:rPr>
              <a:t>El primer sitio para comenzar es </a:t>
            </a:r>
            <a:r>
              <a:rPr lang="es-MX" sz="1200" u="sng" kern="1200" dirty="0">
                <a:solidFill>
                  <a:schemeClr val="tx1"/>
                </a:solidFill>
                <a:latin typeface="Helvetica Courant (Body)y)"/>
                <a:ea typeface="+mn-ea"/>
                <a:cs typeface="+mn-cs"/>
                <a:hlinkClick r:id="rId3"/>
              </a:rPr>
              <a:t>www.educanada.ca</a:t>
            </a:r>
            <a:r>
              <a:rPr lang="es-MX" sz="1200" kern="1200" dirty="0">
                <a:solidFill>
                  <a:schemeClr val="tx1"/>
                </a:solidFill>
                <a:latin typeface="Helvetica Courant (Body)y)"/>
                <a:ea typeface="+mn-ea"/>
                <a:cs typeface="+mn-cs"/>
              </a:rPr>
              <a:t>, el cual incluye un buscador de programas, una calculadora de costos e información acerca de los permisos de estudios, así como enlaces con fuentes de información de centros de enseñanza provinciales, territoriales e individuales.</a:t>
            </a:r>
          </a:p>
          <a:p>
            <a:pPr>
              <a:spcBef>
                <a:spcPts val="0"/>
              </a:spcBef>
            </a:pPr>
            <a:endParaRPr dirty="0">
              <a:solidFill>
                <a:schemeClr val="tx1"/>
              </a:solidFill>
              <a:latin typeface="Helvetica Courant (Body)y)"/>
            </a:endParaRPr>
          </a:p>
          <a:p>
            <a:pPr>
              <a:spcBef>
                <a:spcPts val="0"/>
              </a:spcBef>
              <a:defRPr b="1" u="sng"/>
            </a:pPr>
            <a:endParaRPr dirty="0">
              <a:solidFill>
                <a:schemeClr val="tx1"/>
              </a:solidFill>
              <a:latin typeface="Helvetica Courant (Body)y)"/>
            </a:endParaRPr>
          </a:p>
          <a:p>
            <a:pPr>
              <a:lnSpc>
                <a:spcPct val="80000"/>
              </a:lnSpc>
              <a:spcBef>
                <a:spcPts val="0"/>
              </a:spcBef>
            </a:pPr>
            <a:r>
              <a:rPr lang="es-MX" sz="1200" kern="1200" dirty="0">
                <a:solidFill>
                  <a:schemeClr val="tx1"/>
                </a:solidFill>
                <a:latin typeface="Helvetica Courant (Body)y)"/>
                <a:ea typeface="+mn-ea"/>
                <a:cs typeface="+mn-cs"/>
              </a:rPr>
              <a:t>El </a:t>
            </a:r>
            <a:r>
              <a:rPr lang="es-ES" sz="1200" b="1" kern="1200" dirty="0">
                <a:solidFill>
                  <a:schemeClr val="tx1"/>
                </a:solidFill>
                <a:latin typeface="Helvetica Courant (Body)y)"/>
                <a:ea typeface="+mn-ea"/>
                <a:cs typeface="+mn-cs"/>
              </a:rPr>
              <a:t>Centro de Información Canadiense sobre los Diplomas Internacionales</a:t>
            </a:r>
            <a:r>
              <a:rPr lang="es-MX" sz="1200" b="1" kern="1200" dirty="0">
                <a:solidFill>
                  <a:schemeClr val="tx1"/>
                </a:solidFill>
                <a:latin typeface="Helvetica Courant (Body)y)"/>
                <a:ea typeface="+mn-ea"/>
                <a:cs typeface="+mn-cs"/>
              </a:rPr>
              <a:t> (CICIC)</a:t>
            </a:r>
            <a:r>
              <a:rPr lang="es-MX" sz="1200" kern="1200" dirty="0">
                <a:solidFill>
                  <a:schemeClr val="tx1"/>
                </a:solidFill>
                <a:latin typeface="Helvetica Courant (Body)y)"/>
                <a:ea typeface="+mn-ea"/>
                <a:cs typeface="+mn-cs"/>
              </a:rPr>
              <a:t> cuenta con el único directorio canadiense en línea autorizado de universidades, colegios</a:t>
            </a:r>
            <a:r>
              <a:rPr lang="es-MX" sz="1200" kern="1200" baseline="0" dirty="0">
                <a:solidFill>
                  <a:schemeClr val="tx1"/>
                </a:solidFill>
                <a:latin typeface="Helvetica Courant (Body)y)"/>
                <a:ea typeface="+mn-ea"/>
                <a:cs typeface="+mn-cs"/>
              </a:rPr>
              <a:t> </a:t>
            </a:r>
            <a:r>
              <a:rPr lang="es-MX" sz="1200" kern="1200" dirty="0">
                <a:solidFill>
                  <a:schemeClr val="tx1"/>
                </a:solidFill>
                <a:latin typeface="Helvetica Courant (Body)y)"/>
                <a:ea typeface="+mn-ea"/>
                <a:cs typeface="+mn-cs"/>
              </a:rPr>
              <a:t>e instituciones de enseñanza reconocidos y autorizados por las provincias y territorios de Canadá. Este sitio también incluye información acerca de las evaluaciones de los certificados de estudios extranjeros y el reconocimiento de títulos.</a:t>
            </a:r>
            <a:endParaRPr dirty="0">
              <a:solidFill>
                <a:schemeClr val="tx1"/>
              </a:solidFill>
              <a:latin typeface="Helvetica Courant (Body)y)"/>
            </a:endParaRPr>
          </a:p>
          <a:p>
            <a:pPr>
              <a:spcBef>
                <a:spcPts val="0"/>
              </a:spcBef>
              <a:defRPr b="1" u="sng"/>
            </a:pPr>
            <a:endParaRPr dirty="0">
              <a:solidFill>
                <a:schemeClr val="tx1"/>
              </a:solidFill>
              <a:latin typeface="Helvetica Courant (Body)y)"/>
            </a:endParaRPr>
          </a:p>
          <a:p>
            <a:pPr>
              <a:spcBef>
                <a:spcPts val="0"/>
              </a:spcBef>
              <a:defRPr b="1" u="sng"/>
            </a:pPr>
            <a:endParaRPr dirty="0">
              <a:solidFill>
                <a:schemeClr val="tx1"/>
              </a:solidFill>
              <a:latin typeface="Helvetica Courant (Body)y)"/>
            </a:endParaRPr>
          </a:p>
          <a:p>
            <a:pPr>
              <a:spcBef>
                <a:spcPts val="0"/>
              </a:spcBef>
              <a:defRPr b="1"/>
            </a:pPr>
            <a:r>
              <a:rPr lang="es-MX" sz="1200" b="1" kern="1200" dirty="0">
                <a:solidFill>
                  <a:schemeClr val="tx1"/>
                </a:solidFill>
                <a:latin typeface="Helvetica Courant (Body)y)"/>
                <a:ea typeface="+mn-ea"/>
                <a:cs typeface="+mn-cs"/>
              </a:rPr>
              <a:t>El Ministerio de Inmigración, Refugiados y Ciudadanía de Canadá </a:t>
            </a:r>
            <a:r>
              <a:rPr lang="es-MX" sz="1200" b="0" kern="1200" dirty="0">
                <a:solidFill>
                  <a:schemeClr val="tx1"/>
                </a:solidFill>
                <a:latin typeface="Helvetica Courant (Body)y)"/>
                <a:ea typeface="+mn-ea"/>
                <a:cs typeface="+mn-cs"/>
              </a:rPr>
              <a:t>proporcionará información acerca de cómo presentar una solicitud para estudiar en Canadá, ampliar un permiso de estudios e información para trabajar mientras se estudia o después de graduarse.</a:t>
            </a:r>
            <a:endParaRPr b="0" dirty="0">
              <a:solidFill>
                <a:schemeClr val="tx1"/>
              </a:solidFill>
              <a:latin typeface="Helvetica Courant (Body)y)"/>
            </a:endParaRPr>
          </a:p>
          <a:p>
            <a:pPr>
              <a:spcBef>
                <a:spcPts val="0"/>
              </a:spcBef>
              <a:defRPr u="sng">
                <a:solidFill>
                  <a:srgbClr val="FF0000"/>
                </a:solidFill>
              </a:defRPr>
            </a:pPr>
            <a:endParaRPr b="0" dirty="0">
              <a:solidFill>
                <a:schemeClr val="tx1"/>
              </a:solidFill>
              <a:latin typeface="Helvetica Courant (Body)y)"/>
            </a:endParaRPr>
          </a:p>
          <a:p>
            <a:r>
              <a:rPr lang="es-MX" sz="1200" b="1" kern="1200" dirty="0">
                <a:solidFill>
                  <a:schemeClr val="tx1"/>
                </a:solidFill>
                <a:latin typeface="Helvetica Courant (Body)y)"/>
                <a:ea typeface="+mn-ea"/>
                <a:cs typeface="+mn-cs"/>
              </a:rPr>
              <a:t>Respuestas a preguntas específicas</a:t>
            </a:r>
            <a:endParaRPr lang="es-MX" sz="1200" kern="1200" dirty="0">
              <a:solidFill>
                <a:schemeClr val="tx1"/>
              </a:solidFill>
              <a:latin typeface="Helvetica Courant (Body)y)"/>
              <a:ea typeface="+mn-ea"/>
              <a:cs typeface="+mn-cs"/>
            </a:endParaRPr>
          </a:p>
          <a:p>
            <a:r>
              <a:rPr lang="es-MX" sz="1200" kern="1200" dirty="0">
                <a:solidFill>
                  <a:schemeClr val="tx1"/>
                </a:solidFill>
                <a:latin typeface="Helvetica Courant (Body)y)"/>
                <a:ea typeface="+mn-ea"/>
                <a:cs typeface="+mn-cs"/>
              </a:rPr>
              <a:t>Otros sitios de interés</a:t>
            </a:r>
          </a:p>
          <a:p>
            <a:endParaRPr dirty="0">
              <a:solidFill>
                <a:schemeClr val="tx1"/>
              </a:solidFill>
              <a:latin typeface="Helvetica Courant (Body)y)"/>
            </a:endParaRPr>
          </a:p>
          <a:p>
            <a:r>
              <a:rPr lang="es-MX" sz="1200" b="1" u="sng" kern="1200" dirty="0">
                <a:solidFill>
                  <a:schemeClr val="tx1"/>
                </a:solidFill>
                <a:latin typeface="Helvetica Courant (Body)y)"/>
                <a:ea typeface="+mn-ea"/>
                <a:cs typeface="+mn-cs"/>
              </a:rPr>
              <a:t>Universidades de Canadá (Universities Canada)</a:t>
            </a:r>
            <a:endParaRPr lang="es-MX" sz="1200" kern="1200" dirty="0">
              <a:solidFill>
                <a:schemeClr val="tx1"/>
              </a:solidFill>
              <a:latin typeface="Helvetica Courant (Body)y)"/>
              <a:ea typeface="+mn-ea"/>
              <a:cs typeface="+mn-cs"/>
            </a:endParaRPr>
          </a:p>
          <a:p>
            <a:r>
              <a:rPr lang="es-MX" sz="1200" kern="1200" dirty="0">
                <a:solidFill>
                  <a:schemeClr val="tx1"/>
                </a:solidFill>
                <a:latin typeface="Helvetica Courant (Body)y)"/>
                <a:ea typeface="+mn-ea"/>
                <a:cs typeface="+mn-cs"/>
              </a:rPr>
              <a:t>www.univcan.ca</a:t>
            </a:r>
          </a:p>
          <a:p>
            <a:r>
              <a:rPr lang="es-MX" sz="1200" kern="1200" dirty="0">
                <a:solidFill>
                  <a:schemeClr val="tx1"/>
                </a:solidFill>
                <a:latin typeface="Helvetica Courant (Body)y)"/>
                <a:ea typeface="+mn-ea"/>
                <a:cs typeface="+mn-cs"/>
              </a:rPr>
              <a:t>Es el organismo portavoz de las universidades</a:t>
            </a:r>
            <a:r>
              <a:rPr lang="es-MX" sz="1200" kern="1200" baseline="0" dirty="0">
                <a:solidFill>
                  <a:schemeClr val="tx1"/>
                </a:solidFill>
                <a:latin typeface="Helvetica Courant (Body)y)"/>
                <a:ea typeface="+mn-ea"/>
                <a:cs typeface="+mn-cs"/>
              </a:rPr>
              <a:t> públicas y sin afán de lucro canadienses así como de los colegios </a:t>
            </a:r>
            <a:r>
              <a:rPr lang="es-MX" sz="1200" kern="1200" dirty="0">
                <a:solidFill>
                  <a:schemeClr val="tx1"/>
                </a:solidFill>
                <a:latin typeface="Helvetica Courant (Body)y)"/>
                <a:ea typeface="+mn-ea"/>
                <a:cs typeface="+mn-cs"/>
              </a:rPr>
              <a:t>que expiden títulos universitarios.</a:t>
            </a:r>
          </a:p>
          <a:p>
            <a:endParaRPr lang="es-MX" sz="1200" b="1" u="sng" kern="1200" dirty="0">
              <a:solidFill>
                <a:schemeClr val="tx1"/>
              </a:solidFill>
              <a:latin typeface="Helvetica Courant (Body)y)"/>
              <a:ea typeface="+mn-ea"/>
              <a:cs typeface="+mn-cs"/>
            </a:endParaRPr>
          </a:p>
          <a:p>
            <a:r>
              <a:rPr lang="es-MX" sz="1200" b="1" u="sng" kern="1200" dirty="0">
                <a:solidFill>
                  <a:schemeClr val="tx1"/>
                </a:solidFill>
                <a:latin typeface="Helvetica Courant (Body)y)"/>
                <a:ea typeface="+mn-ea"/>
                <a:cs typeface="+mn-cs"/>
              </a:rPr>
              <a:t>Colegios e institutos de Canadá (Colleges and Institutes Canada)</a:t>
            </a:r>
            <a:endParaRPr lang="es-MX" sz="1200" kern="1200" dirty="0">
              <a:solidFill>
                <a:schemeClr val="tx1"/>
              </a:solidFill>
              <a:latin typeface="Helvetica Courant (Body)y)"/>
              <a:ea typeface="+mn-ea"/>
              <a:cs typeface="+mn-cs"/>
            </a:endParaRPr>
          </a:p>
          <a:p>
            <a:r>
              <a:rPr lang="es-MX" sz="1200" kern="1200" dirty="0">
                <a:solidFill>
                  <a:schemeClr val="tx1"/>
                </a:solidFill>
                <a:latin typeface="Helvetica Courant (Body)y)"/>
                <a:ea typeface="+mn-ea"/>
                <a:cs typeface="+mn-cs"/>
              </a:rPr>
              <a:t>www.collegesinstitutes.ca</a:t>
            </a:r>
          </a:p>
          <a:p>
            <a:r>
              <a:rPr lang="es-MX" sz="1200" kern="1200" dirty="0">
                <a:solidFill>
                  <a:schemeClr val="tx1"/>
                </a:solidFill>
                <a:latin typeface="Helvetica Courant (Body)y)"/>
                <a:ea typeface="+mn-ea"/>
                <a:cs typeface="+mn-cs"/>
              </a:rPr>
              <a:t>Representa a los colegios</a:t>
            </a:r>
            <a:r>
              <a:rPr lang="es-MX" sz="1200" kern="1200" baseline="0" dirty="0">
                <a:solidFill>
                  <a:schemeClr val="tx1"/>
                </a:solidFill>
                <a:latin typeface="Helvetica Courant (Body)y)"/>
                <a:ea typeface="+mn-ea"/>
                <a:cs typeface="+mn-cs"/>
              </a:rPr>
              <a:t> e </a:t>
            </a:r>
            <a:r>
              <a:rPr lang="es-MX" sz="1200" kern="1200" dirty="0">
                <a:solidFill>
                  <a:schemeClr val="tx1"/>
                </a:solidFill>
                <a:latin typeface="Helvetica Courant (Body)y)"/>
                <a:ea typeface="+mn-ea"/>
                <a:cs typeface="+mn-cs"/>
              </a:rPr>
              <a:t>institutos en sus relaciones con el gobierno, las empresas y la industria, tanto en Canadá como en el ámbito</a:t>
            </a:r>
            <a:r>
              <a:rPr lang="es-MX" sz="1200" kern="1200" baseline="0" dirty="0">
                <a:solidFill>
                  <a:schemeClr val="tx1"/>
                </a:solidFill>
                <a:latin typeface="Helvetica Courant (Body)y)"/>
                <a:ea typeface="+mn-ea"/>
                <a:cs typeface="+mn-cs"/>
              </a:rPr>
              <a:t> </a:t>
            </a:r>
            <a:r>
              <a:rPr lang="es-MX" sz="1200" kern="1200" dirty="0">
                <a:solidFill>
                  <a:schemeClr val="tx1"/>
                </a:solidFill>
                <a:latin typeface="Helvetica Courant (Body)y)"/>
                <a:ea typeface="+mn-ea"/>
                <a:cs typeface="+mn-cs"/>
              </a:rPr>
              <a:t>internacional. </a:t>
            </a:r>
          </a:p>
          <a:p>
            <a:endParaRPr lang="es-MX" sz="1200" b="1" u="sng" kern="1200" dirty="0">
              <a:solidFill>
                <a:schemeClr val="tx1"/>
              </a:solidFill>
              <a:latin typeface="Helvetica Courant (Body)y)"/>
              <a:ea typeface="+mn-ea"/>
              <a:cs typeface="+mn-cs"/>
            </a:endParaRPr>
          </a:p>
          <a:p>
            <a:r>
              <a:rPr lang="es-MX" sz="1200" b="1" u="sng" kern="1200" dirty="0">
                <a:solidFill>
                  <a:schemeClr val="tx1"/>
                </a:solidFill>
                <a:latin typeface="Helvetica Courant (Body)y)"/>
                <a:ea typeface="+mn-ea"/>
                <a:cs typeface="+mn-cs"/>
              </a:rPr>
              <a:t>Oficina Canadiense de Educación Internacional (Canadian Bureau of International Education: CBIE)</a:t>
            </a:r>
            <a:endParaRPr lang="es-MX" sz="1200" kern="1200" dirty="0">
              <a:solidFill>
                <a:schemeClr val="tx1"/>
              </a:solidFill>
              <a:latin typeface="Helvetica Courant (Body)y)"/>
              <a:ea typeface="+mn-ea"/>
              <a:cs typeface="+mn-cs"/>
            </a:endParaRPr>
          </a:p>
          <a:p>
            <a:r>
              <a:rPr lang="es-MX" sz="1200" kern="1200" dirty="0">
                <a:solidFill>
                  <a:schemeClr val="tx1"/>
                </a:solidFill>
                <a:latin typeface="Helvetica Courant (Body)y)"/>
                <a:ea typeface="+mn-ea"/>
                <a:cs typeface="+mn-cs"/>
              </a:rPr>
              <a:t>www.cbie.ca</a:t>
            </a:r>
          </a:p>
          <a:p>
            <a:r>
              <a:rPr lang="es-MX" sz="1200" kern="1200" dirty="0">
                <a:solidFill>
                  <a:schemeClr val="tx1"/>
                </a:solidFill>
                <a:latin typeface="Helvetica Courant (Body)y)"/>
                <a:ea typeface="+mn-ea"/>
                <a:cs typeface="+mn-cs"/>
              </a:rPr>
              <a:t>La CBIE es una organización no gubernamental de coordinación con conexiones</a:t>
            </a:r>
            <a:r>
              <a:rPr lang="es-MX" sz="1200" kern="1200" baseline="0" dirty="0">
                <a:solidFill>
                  <a:schemeClr val="tx1"/>
                </a:solidFill>
                <a:latin typeface="Helvetica Courant (Body)y)"/>
                <a:ea typeface="+mn-ea"/>
                <a:cs typeface="+mn-cs"/>
              </a:rPr>
              <a:t> con colegios, universidades, escuelas, comisiones escolares, organizaciones de educación y empresas  en todo Canadá.</a:t>
            </a:r>
            <a:endParaRPr lang="es-MX" sz="1200" kern="1200" dirty="0">
              <a:solidFill>
                <a:schemeClr val="tx1"/>
              </a:solidFill>
              <a:latin typeface="Helvetica Courant (Body)y)"/>
              <a:ea typeface="+mn-ea"/>
              <a:cs typeface="+mn-cs"/>
            </a:endParaRPr>
          </a:p>
          <a:p>
            <a:endParaRPr lang="es-MX" sz="1200" b="1" u="sng" kern="1200" dirty="0">
              <a:solidFill>
                <a:schemeClr val="tx1"/>
              </a:solidFill>
              <a:latin typeface="Helvetica Courant (Body)y)"/>
              <a:ea typeface="+mn-ea"/>
              <a:cs typeface="+mn-cs"/>
            </a:endParaRPr>
          </a:p>
          <a:p>
            <a:r>
              <a:rPr lang="es-MX" sz="1200" b="1" u="sng" kern="1200" dirty="0">
                <a:solidFill>
                  <a:schemeClr val="tx1"/>
                </a:solidFill>
                <a:latin typeface="Helvetica Courant (Body)y)"/>
                <a:ea typeface="+mn-ea"/>
                <a:cs typeface="+mn-cs"/>
              </a:rPr>
              <a:t>Escuelas Canadienses Independientes Acreditadas (Canadian Accredited Independent Schools: CAIS)</a:t>
            </a:r>
            <a:endParaRPr lang="es-MX" sz="1200" kern="1200" dirty="0">
              <a:solidFill>
                <a:schemeClr val="tx1"/>
              </a:solidFill>
              <a:latin typeface="Helvetica Courant (Body)y)"/>
              <a:ea typeface="+mn-ea"/>
              <a:cs typeface="+mn-cs"/>
            </a:endParaRPr>
          </a:p>
          <a:p>
            <a:r>
              <a:rPr lang="es-MX" sz="1200" kern="1200" dirty="0">
                <a:solidFill>
                  <a:schemeClr val="tx1"/>
                </a:solidFill>
                <a:latin typeface="Helvetica Courant (Body)y)"/>
                <a:ea typeface="+mn-ea"/>
                <a:cs typeface="+mn-cs"/>
              </a:rPr>
              <a:t>http://www.cais.ca/</a:t>
            </a:r>
          </a:p>
          <a:p>
            <a:r>
              <a:rPr lang="es-MX" sz="1200" kern="1200" dirty="0">
                <a:solidFill>
                  <a:schemeClr val="tx1"/>
                </a:solidFill>
                <a:latin typeface="Helvetica Courant (Body)y)"/>
                <a:ea typeface="+mn-ea"/>
                <a:cs typeface="+mn-cs"/>
              </a:rPr>
              <a:t>Es una asociación de centros de enseñanza</a:t>
            </a:r>
            <a:r>
              <a:rPr lang="es-MX" sz="1200" kern="1200" baseline="0" dirty="0">
                <a:solidFill>
                  <a:schemeClr val="tx1"/>
                </a:solidFill>
                <a:latin typeface="Helvetica Courant (Body)y)"/>
                <a:ea typeface="+mn-ea"/>
                <a:cs typeface="+mn-cs"/>
              </a:rPr>
              <a:t> independientes que trabaja en Canadá y ofrece planes de estudio que permiten conseguir un diploma canadiense en un lugar fuera del país</a:t>
            </a:r>
            <a:r>
              <a:rPr lang="es-MX" sz="1200" kern="1200" dirty="0">
                <a:solidFill>
                  <a:schemeClr val="tx1"/>
                </a:solidFill>
                <a:latin typeface="Helvetica Courant (Body)y)"/>
                <a:ea typeface="+mn-ea"/>
                <a:cs typeface="+mn-cs"/>
              </a:rPr>
              <a:t>.</a:t>
            </a:r>
          </a:p>
          <a:p>
            <a:endParaRPr lang="es-MX" sz="1200" b="1" u="sng" kern="1200" dirty="0">
              <a:solidFill>
                <a:schemeClr val="tx1"/>
              </a:solidFill>
              <a:latin typeface="Helvetica Courant (Body)y)"/>
              <a:ea typeface="+mn-ea"/>
              <a:cs typeface="+mn-cs"/>
            </a:endParaRPr>
          </a:p>
          <a:p>
            <a:r>
              <a:rPr lang="es-MX" sz="1200" b="1" u="sng" kern="1200" dirty="0">
                <a:solidFill>
                  <a:schemeClr val="tx1"/>
                </a:solidFill>
                <a:latin typeface="Helvetica Courant (Body)y)"/>
                <a:ea typeface="+mn-ea"/>
                <a:cs typeface="+mn-cs"/>
              </a:rPr>
              <a:t>Asociación Canadiense de Escuelas Públicas — Internacional (Canadian Association of Public Schools – International: CAPS-I)</a:t>
            </a:r>
            <a:endParaRPr lang="es-MX" sz="1200" kern="1200" dirty="0">
              <a:solidFill>
                <a:schemeClr val="tx1"/>
              </a:solidFill>
              <a:latin typeface="Helvetica Courant (Body)y)"/>
              <a:ea typeface="+mn-ea"/>
              <a:cs typeface="+mn-cs"/>
            </a:endParaRPr>
          </a:p>
          <a:p>
            <a:r>
              <a:rPr lang="es-MX" sz="1200" kern="1200" dirty="0">
                <a:solidFill>
                  <a:schemeClr val="tx1"/>
                </a:solidFill>
                <a:latin typeface="Helvetica Courant (Body)y)"/>
                <a:ea typeface="+mn-ea"/>
                <a:cs typeface="+mn-cs"/>
              </a:rPr>
              <a:t>www.caps-i.ca</a:t>
            </a:r>
          </a:p>
          <a:p>
            <a:r>
              <a:rPr lang="es-MX" sz="1200" kern="1200" dirty="0">
                <a:solidFill>
                  <a:schemeClr val="tx1"/>
                </a:solidFill>
                <a:latin typeface="Helvetica Courant (Body)y)"/>
                <a:ea typeface="+mn-ea"/>
                <a:cs typeface="+mn-cs"/>
              </a:rPr>
              <a:t>Representa a los</a:t>
            </a:r>
            <a:r>
              <a:rPr lang="es-MX" sz="1200" kern="1200" baseline="0" dirty="0">
                <a:solidFill>
                  <a:schemeClr val="tx1"/>
                </a:solidFill>
                <a:latin typeface="Helvetica Courant (Body)y)"/>
                <a:ea typeface="+mn-ea"/>
                <a:cs typeface="+mn-cs"/>
              </a:rPr>
              <a:t> distritos o comisiones escolares públicos de Canadá de las 10 provincias que acogen </a:t>
            </a:r>
            <a:r>
              <a:rPr lang="es-MX" sz="1200" kern="1200" dirty="0">
                <a:solidFill>
                  <a:schemeClr val="tx1"/>
                </a:solidFill>
                <a:latin typeface="Helvetica Courant (Body)y)"/>
                <a:ea typeface="+mn-ea"/>
                <a:cs typeface="+mn-cs"/>
              </a:rPr>
              <a:t>estudiantes extranjeros de enseñanza primaria y secundaria.</a:t>
            </a:r>
          </a:p>
          <a:p>
            <a:endParaRPr lang="es-MX" sz="1200" b="1" u="sng" kern="1200" dirty="0">
              <a:solidFill>
                <a:schemeClr val="tx1"/>
              </a:solidFill>
              <a:latin typeface="Helvetica Courant (Body)y)"/>
              <a:ea typeface="+mn-ea"/>
              <a:cs typeface="+mn-cs"/>
            </a:endParaRPr>
          </a:p>
          <a:p>
            <a:r>
              <a:rPr lang="es-MX" sz="1200" b="1" u="sng" kern="1200" dirty="0">
                <a:solidFill>
                  <a:schemeClr val="tx1"/>
                </a:solidFill>
                <a:latin typeface="Helvetica Courant (Body)y)"/>
                <a:ea typeface="+mn-ea"/>
                <a:cs typeface="+mn-cs"/>
              </a:rPr>
              <a:t>Language Canada</a:t>
            </a:r>
            <a:endParaRPr lang="es-MX" sz="1200" kern="1200" dirty="0">
              <a:solidFill>
                <a:schemeClr val="tx1"/>
              </a:solidFill>
              <a:latin typeface="Helvetica Courant (Body)y)"/>
              <a:ea typeface="+mn-ea"/>
              <a:cs typeface="+mn-cs"/>
            </a:endParaRPr>
          </a:p>
          <a:p>
            <a:r>
              <a:rPr lang="es-MX" sz="1200" kern="1200" dirty="0">
                <a:solidFill>
                  <a:schemeClr val="tx1"/>
                </a:solidFill>
                <a:latin typeface="Helvetica Courant (Body)y)"/>
                <a:ea typeface="+mn-ea"/>
                <a:cs typeface="+mn-cs"/>
              </a:rPr>
              <a:t>www.languagescanada.ca</a:t>
            </a:r>
          </a:p>
          <a:p>
            <a:r>
              <a:rPr lang="es-MX" sz="1200" kern="1200" dirty="0">
                <a:solidFill>
                  <a:schemeClr val="tx1"/>
                </a:solidFill>
                <a:latin typeface="Helvetica Courant (Body)y)"/>
                <a:ea typeface="+mn-ea"/>
                <a:cs typeface="+mn-cs"/>
              </a:rPr>
              <a:t>Las escuelas de idiomas canadienses se acreditan en virtud de un mecanismo de control</a:t>
            </a:r>
            <a:r>
              <a:rPr lang="es-MX" sz="1200" kern="1200" baseline="0" dirty="0">
                <a:solidFill>
                  <a:schemeClr val="tx1"/>
                </a:solidFill>
                <a:latin typeface="Helvetica Courant (Body)y)"/>
                <a:ea typeface="+mn-ea"/>
                <a:cs typeface="+mn-cs"/>
              </a:rPr>
              <a:t> de calidad </a:t>
            </a:r>
            <a:r>
              <a:rPr lang="es-MX" sz="1200" kern="1200" dirty="0">
                <a:solidFill>
                  <a:schemeClr val="tx1"/>
                </a:solidFill>
                <a:latin typeface="Helvetica Courant (Body)y)"/>
                <a:ea typeface="+mn-ea"/>
                <a:cs typeface="+mn-cs"/>
              </a:rPr>
              <a:t>reconocido internacionalmente. </a:t>
            </a:r>
          </a:p>
          <a:p>
            <a:endParaRPr lang="es-MX" sz="1200" b="1" u="sng" kern="1200" dirty="0">
              <a:solidFill>
                <a:schemeClr val="tx1"/>
              </a:solidFill>
              <a:latin typeface="Helvetica Courant (Body)y)"/>
              <a:ea typeface="+mn-ea"/>
              <a:cs typeface="+mn-cs"/>
            </a:endParaRPr>
          </a:p>
          <a:p>
            <a:r>
              <a:rPr lang="es-MX" sz="1200" b="1" u="sng" kern="1200" dirty="0">
                <a:solidFill>
                  <a:schemeClr val="tx1"/>
                </a:solidFill>
                <a:latin typeface="Helvetica Courant (Body)y)"/>
                <a:ea typeface="+mn-ea"/>
                <a:cs typeface="+mn-cs"/>
              </a:rPr>
              <a:t>Polytechnics Canada</a:t>
            </a:r>
          </a:p>
          <a:p>
            <a:r>
              <a:rPr lang="es-MX" sz="1200" kern="1200" dirty="0">
                <a:solidFill>
                  <a:schemeClr val="tx1"/>
                </a:solidFill>
                <a:latin typeface="Helvetica Courant (Body)y)"/>
                <a:ea typeface="+mn-ea"/>
                <a:cs typeface="+mn-cs"/>
              </a:rPr>
              <a:t>www.polytechnicscanada.ca</a:t>
            </a:r>
          </a:p>
          <a:p>
            <a:r>
              <a:rPr lang="es-MX" sz="1200" kern="1200" dirty="0">
                <a:solidFill>
                  <a:schemeClr val="tx1"/>
                </a:solidFill>
                <a:latin typeface="Helvetica Courant (Body)y)"/>
                <a:ea typeface="+mn-ea"/>
                <a:cs typeface="+mn-cs"/>
              </a:rPr>
              <a:t>Polytechnics Canada es una alianza nacional de los principales colegios e institutos</a:t>
            </a:r>
            <a:r>
              <a:rPr lang="es-MX" sz="1200" kern="1200" baseline="0" dirty="0">
                <a:solidFill>
                  <a:schemeClr val="tx1"/>
                </a:solidFill>
                <a:latin typeface="Helvetica Courant (Body)y)"/>
                <a:ea typeface="+mn-ea"/>
                <a:cs typeface="+mn-cs"/>
              </a:rPr>
              <a:t> de tecnología, con fuerte actividad de investigación y financiados con fondos públicos, </a:t>
            </a:r>
            <a:r>
              <a:rPr lang="es-MX" sz="1200" kern="1200" dirty="0">
                <a:solidFill>
                  <a:schemeClr val="tx1"/>
                </a:solidFill>
                <a:latin typeface="Helvetica Courant (Body)y)"/>
                <a:ea typeface="+mn-ea"/>
                <a:cs typeface="+mn-cs"/>
              </a:rPr>
              <a:t>que se dedica a ayudar a los colegios</a:t>
            </a:r>
            <a:r>
              <a:rPr lang="es-MX" sz="1200" kern="1200" baseline="0" dirty="0">
                <a:solidFill>
                  <a:schemeClr val="tx1"/>
                </a:solidFill>
                <a:latin typeface="Helvetica Courant (Body)y)"/>
                <a:ea typeface="+mn-ea"/>
                <a:cs typeface="+mn-cs"/>
              </a:rPr>
              <a:t> </a:t>
            </a:r>
            <a:r>
              <a:rPr lang="es-MX" sz="1200" kern="1200" dirty="0">
                <a:solidFill>
                  <a:schemeClr val="tx1"/>
                </a:solidFill>
                <a:latin typeface="Helvetica Courant (Body)y)"/>
                <a:ea typeface="+mn-ea"/>
                <a:cs typeface="+mn-cs"/>
              </a:rPr>
              <a:t>y a la industria a crear trabajos de alta calidad para el futuro. </a:t>
            </a:r>
          </a:p>
          <a:p>
            <a:pPr>
              <a:lnSpc>
                <a:spcPct val="80000"/>
              </a:lnSpc>
              <a:spcBef>
                <a:spcPts val="0"/>
              </a:spcBef>
            </a:pPr>
            <a:endParaRPr dirty="0">
              <a:solidFill>
                <a:schemeClr val="tx1"/>
              </a:solidFill>
              <a:latin typeface="Helvetica Courant (Body)y)"/>
            </a:endParaRPr>
          </a:p>
        </p:txBody>
      </p:sp>
    </p:spTree>
    <p:extLst>
      <p:ext uri="{BB962C8B-B14F-4D97-AF65-F5344CB8AC3E}">
        <p14:creationId xmlns:p14="http://schemas.microsoft.com/office/powerpoint/2010/main" val="7184023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 name="Shape 794"/>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795" name="Shape 795"/>
          <p:cNvSpPr>
            <a:spLocks noGrp="1"/>
          </p:cNvSpPr>
          <p:nvPr>
            <p:ph type="body" sz="quarter" idx="1"/>
          </p:nvPr>
        </p:nvSpPr>
        <p:spPr>
          <a:prstGeom prst="rect">
            <a:avLst/>
          </a:prstGeom>
        </p:spPr>
        <p:txBody>
          <a:bodyPr/>
          <a:lstStyle/>
          <a:p>
            <a:r>
              <a:rPr lang="es-MX" sz="1200" b="1" kern="1200" dirty="0">
                <a:solidFill>
                  <a:schemeClr val="tx1"/>
                </a:solidFill>
                <a:latin typeface="Helvetica Courant (Body)y)"/>
                <a:ea typeface="+mn-ea"/>
                <a:cs typeface="+mn-cs"/>
              </a:rPr>
              <a:t>Instrucciones para las misiones: </a:t>
            </a:r>
          </a:p>
          <a:p>
            <a:endParaRPr lang="es-MX" sz="1200" kern="1200" dirty="0">
              <a:solidFill>
                <a:schemeClr val="tx1"/>
              </a:solidFill>
              <a:latin typeface="Helvetica Courant (Body)y)"/>
              <a:ea typeface="+mn-ea"/>
              <a:cs typeface="+mn-cs"/>
            </a:endParaRPr>
          </a:p>
          <a:p>
            <a:r>
              <a:rPr lang="es-MX" sz="1200" kern="1200" dirty="0">
                <a:solidFill>
                  <a:schemeClr val="tx1"/>
                </a:solidFill>
                <a:latin typeface="Helvetica Courant (Body)y)"/>
                <a:ea typeface="+mn-ea"/>
                <a:cs typeface="+mn-cs"/>
              </a:rPr>
              <a:t>Agregue la información de sus redes sociales y de contacto, así como la información de:</a:t>
            </a:r>
          </a:p>
          <a:p>
            <a:endParaRPr lang="en-US" sz="1200" kern="1200" dirty="0">
              <a:solidFill>
                <a:schemeClr val="tx1"/>
              </a:solidFill>
              <a:latin typeface="Helvetica Courant (Body)y)"/>
              <a:ea typeface="+mn-ea"/>
              <a:cs typeface="+mn-cs"/>
            </a:endParaRPr>
          </a:p>
          <a:p>
            <a:r>
              <a:rPr lang="en-US" sz="1200" kern="1200" dirty="0">
                <a:solidFill>
                  <a:schemeClr val="tx1"/>
                </a:solidFill>
                <a:latin typeface="Helvetica Courant (Body)y)"/>
                <a:ea typeface="+mn-ea"/>
                <a:cs typeface="+mn-cs"/>
              </a:rPr>
              <a:t>Ferias EduCanada Fairs</a:t>
            </a:r>
            <a:endParaRPr lang="es-MX" sz="1200" kern="1200" dirty="0">
              <a:solidFill>
                <a:schemeClr val="tx1"/>
              </a:solidFill>
              <a:latin typeface="Helvetica Courant (Body)y)"/>
              <a:ea typeface="+mn-ea"/>
              <a:cs typeface="+mn-cs"/>
            </a:endParaRPr>
          </a:p>
          <a:p>
            <a:r>
              <a:rPr lang="en-US" sz="1200" kern="1200" dirty="0">
                <a:solidFill>
                  <a:schemeClr val="tx1"/>
                </a:solidFill>
                <a:latin typeface="Helvetica Courant (Body)y)"/>
                <a:ea typeface="+mn-ea"/>
                <a:cs typeface="+mn-cs"/>
              </a:rPr>
              <a:t>Canada Explore</a:t>
            </a:r>
            <a:endParaRPr lang="es-MX" sz="1200" kern="1200" dirty="0">
              <a:solidFill>
                <a:schemeClr val="tx1"/>
              </a:solidFill>
              <a:latin typeface="Helvetica Courant (Body)y)"/>
              <a:ea typeface="+mn-ea"/>
              <a:cs typeface="+mn-cs"/>
            </a:endParaRPr>
          </a:p>
          <a:p>
            <a:r>
              <a:rPr lang="en-US" sz="1200" kern="1200" dirty="0">
                <a:solidFill>
                  <a:schemeClr val="tx1"/>
                </a:solidFill>
                <a:latin typeface="Helvetica Courant (Body)y)"/>
                <a:ea typeface="+mn-ea"/>
                <a:cs typeface="+mn-cs"/>
              </a:rPr>
              <a:t>EduCanada (YouTube, Facebook, Twitter)</a:t>
            </a:r>
            <a:endParaRPr lang="es-MX" sz="1200" kern="1200" dirty="0">
              <a:solidFill>
                <a:schemeClr val="tx1"/>
              </a:solidFill>
              <a:latin typeface="Helvetica Courant (Body)y)"/>
              <a:ea typeface="+mn-ea"/>
              <a:cs typeface="+mn-cs"/>
            </a:endParaRPr>
          </a:p>
        </p:txBody>
      </p:sp>
    </p:spTree>
    <p:extLst>
      <p:ext uri="{BB962C8B-B14F-4D97-AF65-F5344CB8AC3E}">
        <p14:creationId xmlns:p14="http://schemas.microsoft.com/office/powerpoint/2010/main" val="30262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a:spLocks noGrp="1" noRot="1" noChangeAspect="1"/>
          </p:cNvSpPr>
          <p:nvPr>
            <p:ph type="sldImg"/>
          </p:nvPr>
        </p:nvSpPr>
        <p:spPr>
          <a:xfrm>
            <a:off x="1143000" y="685800"/>
            <a:ext cx="4572000" cy="3429000"/>
          </a:xfrm>
          <a:prstGeom prst="rect">
            <a:avLst/>
          </a:prstGeom>
        </p:spPr>
        <p:txBody>
          <a:bodyPr/>
          <a:lstStyle/>
          <a:p>
            <a:endParaRPr/>
          </a:p>
        </p:txBody>
      </p:sp>
      <p:sp>
        <p:nvSpPr>
          <p:cNvPr id="325" name="Shape 325"/>
          <p:cNvSpPr>
            <a:spLocks noGrp="1"/>
          </p:cNvSpPr>
          <p:nvPr>
            <p:ph type="body" sz="quarter" idx="1"/>
          </p:nvPr>
        </p:nvSpPr>
        <p:spPr>
          <a:prstGeom prst="rect">
            <a:avLst/>
          </a:prstGeom>
        </p:spPr>
        <p:txBody>
          <a:bodyPr/>
          <a:lstStyle/>
          <a:p>
            <a:pPr>
              <a:spcBef>
                <a:spcPts val="0"/>
              </a:spcBef>
              <a:defRPr b="1"/>
            </a:pPr>
            <a:endParaRPr lang="es-MX" dirty="0"/>
          </a:p>
          <a:p>
            <a:pPr>
              <a:spcBef>
                <a:spcPts val="0"/>
              </a:spcBef>
              <a:defRPr b="1"/>
            </a:pPr>
            <a:r>
              <a:rPr lang="es-MX" dirty="0"/>
              <a:t>Cuadro:</a:t>
            </a:r>
          </a:p>
          <a:p>
            <a:pPr>
              <a:spcBef>
                <a:spcPts val="0"/>
              </a:spcBef>
              <a:defRPr b="1"/>
            </a:pPr>
            <a:r>
              <a:rPr lang="es-MX" b="0" dirty="0"/>
              <a:t>¿No</a:t>
            </a:r>
            <a:r>
              <a:rPr lang="es-MX" b="0" baseline="0" dirty="0"/>
              <a:t> es Canadá lo mismo que los Estados Unidos?</a:t>
            </a:r>
          </a:p>
          <a:p>
            <a:pPr>
              <a:spcBef>
                <a:spcPts val="0"/>
              </a:spcBef>
              <a:defRPr b="1"/>
            </a:pPr>
            <a:r>
              <a:rPr lang="es-MX" b="0" baseline="0" dirty="0"/>
              <a:t>En Canadá sólo hay naturaleza.</a:t>
            </a:r>
          </a:p>
          <a:p>
            <a:pPr>
              <a:spcBef>
                <a:spcPts val="0"/>
              </a:spcBef>
              <a:defRPr b="1"/>
            </a:pPr>
            <a:r>
              <a:rPr lang="es-MX" b="0" baseline="0" dirty="0"/>
              <a:t>Los canadienses viven en iglús.</a:t>
            </a:r>
          </a:p>
          <a:p>
            <a:pPr>
              <a:spcBef>
                <a:spcPts val="0"/>
              </a:spcBef>
              <a:defRPr b="1"/>
            </a:pPr>
            <a:r>
              <a:rPr lang="es-MX" b="0" baseline="0" dirty="0"/>
              <a:t>“Lo siento, gracias, disculpe.”</a:t>
            </a:r>
          </a:p>
          <a:p>
            <a:pPr>
              <a:spcBef>
                <a:spcPts val="0"/>
              </a:spcBef>
              <a:defRPr b="1"/>
            </a:pPr>
            <a:r>
              <a:rPr lang="es-MX" b="0" baseline="0" dirty="0"/>
              <a:t>Los canadienses son británicos o franceses.</a:t>
            </a:r>
          </a:p>
          <a:p>
            <a:pPr>
              <a:spcBef>
                <a:spcPts val="0"/>
              </a:spcBef>
              <a:defRPr b="1"/>
            </a:pPr>
            <a:r>
              <a:rPr lang="es-MX" b="0" baseline="0" dirty="0"/>
              <a:t>¡Nieva todo el año!</a:t>
            </a:r>
          </a:p>
          <a:p>
            <a:pPr>
              <a:spcBef>
                <a:spcPts val="0"/>
              </a:spcBef>
              <a:defRPr b="1"/>
            </a:pPr>
            <a:r>
              <a:rPr lang="es-MX" b="0" baseline="0" dirty="0"/>
              <a:t>¡Le ponen jarabe de maple a todo!</a:t>
            </a:r>
          </a:p>
          <a:p>
            <a:pPr>
              <a:spcBef>
                <a:spcPts val="0"/>
              </a:spcBef>
              <a:defRPr b="1"/>
            </a:pPr>
            <a:r>
              <a:rPr lang="es-MX" b="0" baseline="0" dirty="0"/>
              <a:t>Canadá es un territorio vasto e inhabitado.</a:t>
            </a:r>
          </a:p>
          <a:p>
            <a:pPr>
              <a:spcBef>
                <a:spcPts val="0"/>
              </a:spcBef>
              <a:defRPr b="1"/>
            </a:pPr>
            <a:r>
              <a:rPr lang="es-MX" b="0" baseline="0" dirty="0"/>
              <a:t>¡En Canadá hace mucho frío!</a:t>
            </a:r>
          </a:p>
          <a:p>
            <a:pPr>
              <a:spcBef>
                <a:spcPts val="0"/>
              </a:spcBef>
              <a:defRPr b="1"/>
            </a:pPr>
            <a:endParaRPr lang="es-MX" dirty="0"/>
          </a:p>
          <a:p>
            <a:pPr>
              <a:spcBef>
                <a:spcPts val="0"/>
              </a:spcBef>
              <a:defRPr b="1"/>
            </a:pPr>
            <a:r>
              <a:rPr lang="es-MX" dirty="0"/>
              <a:t>Interacciones sugeridas</a:t>
            </a:r>
            <a:r>
              <a:rPr dirty="0"/>
              <a:t>: </a:t>
            </a:r>
          </a:p>
          <a:p>
            <a:pPr>
              <a:spcBef>
                <a:spcPts val="0"/>
              </a:spcBef>
              <a:defRPr b="1"/>
            </a:pPr>
            <a:endParaRPr dirty="0"/>
          </a:p>
          <a:p>
            <a:pPr>
              <a:spcBef>
                <a:spcPts val="0"/>
              </a:spcBef>
            </a:pPr>
            <a:r>
              <a:rPr lang="es-MX" b="0" dirty="0"/>
              <a:t>Si nunca has estado en Canadá, lo primero que te viene a la mente </a:t>
            </a:r>
            <a:r>
              <a:rPr lang="es-MX" b="0" baseline="0" dirty="0"/>
              <a:t>es el </a:t>
            </a:r>
            <a:r>
              <a:rPr lang="es-MX" b="1" baseline="0" dirty="0"/>
              <a:t>crudo invierno y en osos polares vagando por todos lados. Estos son estereotipos que escuchamos con frecuencia y, por supuesto, no son ciertos.</a:t>
            </a:r>
            <a:endParaRPr b="1" dirty="0"/>
          </a:p>
          <a:p>
            <a:pPr>
              <a:spcBef>
                <a:spcPts val="0"/>
              </a:spcBef>
            </a:pPr>
            <a:r>
              <a:rPr dirty="0"/>
              <a:t/>
            </a:r>
            <a:br>
              <a:rPr dirty="0"/>
            </a:br>
            <a:r>
              <a:rPr lang="es-MX" dirty="0"/>
              <a:t>Lo</a:t>
            </a:r>
            <a:r>
              <a:rPr lang="es-MX" baseline="0" dirty="0"/>
              <a:t> que encontrarás es muy diferente. En realidad, los osos polares se quedan en las regiones del norte y disfrutamos de cuatro estaciones bien marcadas, aunque, sabemos cómo divertirnos en invierno. </a:t>
            </a:r>
            <a:endParaRPr dirty="0"/>
          </a:p>
          <a:p>
            <a:pPr marL="0" marR="0" indent="0" defTabSz="914400" eaLnBrk="1" fontAlgn="auto" latinLnBrk="0" hangingPunct="1">
              <a:lnSpc>
                <a:spcPct val="100000"/>
              </a:lnSpc>
              <a:spcBef>
                <a:spcPts val="0"/>
              </a:spcBef>
              <a:spcAft>
                <a:spcPts val="0"/>
              </a:spcAft>
              <a:buClrTx/>
              <a:buSzTx/>
              <a:buFontTx/>
              <a:buNone/>
              <a:tabLst/>
              <a:defRPr/>
            </a:pPr>
            <a:r>
              <a:rPr dirty="0"/>
              <a:t> </a:t>
            </a:r>
            <a:endParaRPr lang="es-MX" dirty="0"/>
          </a:p>
          <a:p>
            <a:pPr marL="0" marR="0" indent="0" defTabSz="914400" eaLnBrk="1" fontAlgn="auto" latinLnBrk="0" hangingPunct="1">
              <a:lnSpc>
                <a:spcPct val="100000"/>
              </a:lnSpc>
              <a:spcBef>
                <a:spcPts val="0"/>
              </a:spcBef>
              <a:spcAft>
                <a:spcPts val="0"/>
              </a:spcAft>
              <a:buClrTx/>
              <a:buSzTx/>
              <a:buFontTx/>
              <a:buNone/>
              <a:tabLst/>
              <a:defRPr/>
            </a:pPr>
            <a:r>
              <a:rPr lang="es-MX" dirty="0"/>
              <a:t>Canadá es una</a:t>
            </a:r>
            <a:r>
              <a:rPr lang="es-MX" baseline="0" dirty="0"/>
              <a:t> tierra moderna, con una historia rica en diversidad, tecnología de punta e inspiradores íconos culturales.</a:t>
            </a:r>
            <a:endParaRPr dirty="0"/>
          </a:p>
        </p:txBody>
      </p:sp>
    </p:spTree>
    <p:extLst>
      <p:ext uri="{BB962C8B-B14F-4D97-AF65-F5344CB8AC3E}">
        <p14:creationId xmlns:p14="http://schemas.microsoft.com/office/powerpoint/2010/main" val="3616790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defRPr b="1"/>
            </a:pPr>
            <a:r>
              <a:rPr lang="es-ES" sz="1800" dirty="0">
                <a:solidFill>
                  <a:schemeClr val="tx1"/>
                </a:solidFill>
                <a:latin typeface="Helvetica Courant (Body)"/>
              </a:rPr>
              <a:t>Interacciones sugeridas: </a:t>
            </a:r>
          </a:p>
          <a:p>
            <a:pPr>
              <a:spcBef>
                <a:spcPts val="0"/>
              </a:spcBef>
              <a:defRPr b="1"/>
            </a:pPr>
            <a:endParaRPr lang="es-ES" sz="1800" dirty="0">
              <a:solidFill>
                <a:schemeClr val="tx1"/>
              </a:solidFill>
              <a:latin typeface="Helvetica Courant (Body)"/>
            </a:endParaRPr>
          </a:p>
          <a:p>
            <a:r>
              <a:rPr lang="es-ES" sz="1200" b="1" kern="1200" dirty="0">
                <a:solidFill>
                  <a:schemeClr val="tx1"/>
                </a:solidFill>
                <a:effectLst/>
                <a:latin typeface="+mn-lt"/>
              </a:rPr>
              <a:t>Canadá, un lugar seguro para estudiar</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rPr>
              <a:t>Canadá es el 6º país del mundo y el 1</a:t>
            </a:r>
            <a:r>
              <a:rPr lang="es-ES" sz="1200" u="sng" kern="1200" baseline="30000" dirty="0">
                <a:solidFill>
                  <a:schemeClr val="tx1"/>
                </a:solidFill>
                <a:effectLst/>
                <a:latin typeface="+mn-lt"/>
              </a:rPr>
              <a:t>o</a:t>
            </a:r>
            <a:r>
              <a:rPr lang="es-ES" sz="1200" kern="1200" dirty="0">
                <a:solidFill>
                  <a:schemeClr val="tx1"/>
                </a:solidFill>
                <a:effectLst/>
                <a:latin typeface="+mn-lt"/>
              </a:rPr>
              <a:t> de las Américas en el Índice Global de Paz de 2018, que es una medida de la protección y de la seguridad de la sociedad basada en el número de conflictos internacionales y nacionales y el grado de militarización</a:t>
            </a:r>
          </a:p>
          <a:p>
            <a:pPr marL="171450" lvl="0" indent="-171450">
              <a:buFont typeface="Arial" panose="020B0604020202020204" pitchFamily="34" charset="0"/>
              <a:buChar char="•"/>
            </a:pPr>
            <a:r>
              <a:rPr lang="es-ES" sz="1200" kern="1200" dirty="0">
                <a:solidFill>
                  <a:schemeClr val="tx1"/>
                </a:solidFill>
                <a:effectLst/>
                <a:latin typeface="+mn-lt"/>
              </a:rPr>
              <a:t>Según el Índice para una Vida Mejor de la OCDE, Canadá se sitúa entre los 7 primeros países por la satisfacción en la vida, el 10</a:t>
            </a:r>
            <a:r>
              <a:rPr lang="es-ES" sz="1200" u="sng" kern="1200" baseline="30000" dirty="0">
                <a:solidFill>
                  <a:schemeClr val="tx1"/>
                </a:solidFill>
                <a:effectLst/>
                <a:latin typeface="+mn-lt"/>
              </a:rPr>
              <a:t>o</a:t>
            </a:r>
            <a:r>
              <a:rPr lang="es-ES" sz="1200" kern="1200" dirty="0">
                <a:solidFill>
                  <a:schemeClr val="tx1"/>
                </a:solidFill>
                <a:effectLst/>
                <a:latin typeface="+mn-lt"/>
              </a:rPr>
              <a:t> en seguridad, el 6</a:t>
            </a:r>
            <a:r>
              <a:rPr lang="es-ES" sz="1200" u="sng" kern="1200" baseline="30000" dirty="0">
                <a:solidFill>
                  <a:schemeClr val="tx1"/>
                </a:solidFill>
                <a:effectLst/>
                <a:latin typeface="+mn-lt"/>
              </a:rPr>
              <a:t>o</a:t>
            </a:r>
            <a:r>
              <a:rPr lang="es-ES" sz="1200" kern="1200" dirty="0">
                <a:solidFill>
                  <a:schemeClr val="tx1"/>
                </a:solidFill>
                <a:effectLst/>
                <a:latin typeface="+mn-lt"/>
              </a:rPr>
              <a:t> en educación, el 2</a:t>
            </a:r>
            <a:r>
              <a:rPr lang="es-ES" sz="1200" u="sng" kern="1200" baseline="30000" dirty="0">
                <a:solidFill>
                  <a:schemeClr val="tx1"/>
                </a:solidFill>
                <a:effectLst/>
                <a:latin typeface="+mn-lt"/>
              </a:rPr>
              <a:t>0</a:t>
            </a:r>
            <a:r>
              <a:rPr lang="es-ES" sz="1200" kern="1200" dirty="0">
                <a:solidFill>
                  <a:schemeClr val="tx1"/>
                </a:solidFill>
                <a:effectLst/>
                <a:latin typeface="+mn-lt"/>
              </a:rPr>
              <a:t> en salud, y el 4º en el índice de vivienda.</a:t>
            </a:r>
          </a:p>
          <a:p>
            <a:pPr marL="171450" lvl="0" indent="-171450">
              <a:buFont typeface="Arial" panose="020B0604020202020204" pitchFamily="34" charset="0"/>
              <a:buChar char="•"/>
            </a:pPr>
            <a:r>
              <a:rPr lang="es-ES" sz="1200" kern="1200" dirty="0">
                <a:solidFill>
                  <a:schemeClr val="tx1"/>
                </a:solidFill>
                <a:effectLst/>
                <a:latin typeface="+mn-lt"/>
              </a:rPr>
              <a:t>Sus hermosos paisajes, sus vibrantes y seguras ciudades y su acogedora sociedad hacen de Canadá un destino perfecto para disfrutar de una apasionante y enriquecedora experiencia de estudio en el extranjero.</a:t>
            </a:r>
          </a:p>
          <a:p>
            <a:pPr marL="171450" lvl="0" indent="-171450">
              <a:buFont typeface="Arial" panose="020B0604020202020204" pitchFamily="34" charset="0"/>
              <a:buChar char="•"/>
            </a:pPr>
            <a:r>
              <a:rPr lang="es-ES" sz="1200" kern="1200" dirty="0">
                <a:solidFill>
                  <a:schemeClr val="tx1"/>
                </a:solidFill>
                <a:effectLst/>
                <a:latin typeface="+mn-lt"/>
              </a:rPr>
              <a:t>Las ciudades son seguras, dinámicas y agradables. Canadá es considerado continuamente como uno de los mejores lugares del mundo para vivir. Gracias a sus dinámicas ciudades situadas al borde de la naturaleza, tales como Montreal, Toronto y Vancouver, Canadá ofrece a los estudiantes extranjeros una amplia gama de actividades deportivas, culturales y de ocio para explorar mientras se estudia en Canadá.</a:t>
            </a:r>
          </a:p>
          <a:p>
            <a:pPr marL="171450" lvl="0" indent="-171450">
              <a:buFont typeface="Arial" panose="020B0604020202020204" pitchFamily="34" charset="0"/>
              <a:buChar char="•"/>
            </a:pPr>
            <a:r>
              <a:rPr lang="es-ES" sz="1200" kern="1200" dirty="0">
                <a:solidFill>
                  <a:schemeClr val="tx1"/>
                </a:solidFill>
                <a:effectLst/>
                <a:latin typeface="+mn-lt"/>
              </a:rPr>
              <a:t>Según el Índice de Ciudades Seguras de la Economist Intelligence Unit de 2017, Toronto se encuentra entre las 5 ciudades más seguras del mundo.</a:t>
            </a:r>
          </a:p>
          <a:p>
            <a:pPr marL="171450" lvl="0" indent="-171450">
              <a:buFont typeface="Arial" panose="020B0604020202020204" pitchFamily="34" charset="0"/>
              <a:buChar char="•"/>
            </a:pPr>
            <a:r>
              <a:rPr lang="es-ES" sz="1200" kern="1200" dirty="0">
                <a:solidFill>
                  <a:schemeClr val="tx1"/>
                </a:solidFill>
                <a:effectLst/>
                <a:latin typeface="+mn-lt"/>
              </a:rPr>
              <a:t>Cuando llegue a Canadá, encontrará un país acogedor con una cultura canadiense singular que favorece la diversidad. Desde los grandes centros urbanos a las pequeñas localidades, Canadá está considerado uno de los países más seguros del mundo para los estudiantes extranjeros.</a:t>
            </a:r>
          </a:p>
          <a:p>
            <a:pPr marL="171450" lvl="0" indent="-171450">
              <a:buFont typeface="Arial" panose="020B0604020202020204" pitchFamily="34" charset="0"/>
              <a:buChar char="•"/>
            </a:pPr>
            <a:r>
              <a:rPr lang="es-ES" sz="1200" kern="1200" dirty="0">
                <a:solidFill>
                  <a:schemeClr val="tx1"/>
                </a:solidFill>
                <a:effectLst/>
                <a:latin typeface="+mn-lt"/>
              </a:rPr>
              <a:t>Cada año, cientos de miles de estudiantes de todo el mundo eligen proseguir sus estudios en Canadá. Conocido mundialmente por su excelente calidad de vida, sus ciudades multiculturales seguras y dinámicas, sus bellos espacios y sus servicios de salud de primera clase, Canadá también es reconocido internacionalmente por un enfoque de enseñanza basado en las competencias, que prepara a los estudiantes para que sean productivos en el lugar de trabajo inmediatamente después de su graduación. </a:t>
            </a:r>
          </a:p>
          <a:p>
            <a:pPr marL="171450" lvl="0" indent="-171450">
              <a:buFont typeface="Arial" panose="020B0604020202020204" pitchFamily="34" charset="0"/>
              <a:buChar char="•"/>
            </a:pPr>
            <a:r>
              <a:rPr lang="es-ES" sz="1200" kern="1200" dirty="0">
                <a:solidFill>
                  <a:schemeClr val="tx1"/>
                </a:solidFill>
                <a:effectLst/>
                <a:latin typeface="+mn-lt"/>
              </a:rPr>
              <a:t>Canadá tiene una democracia parlamentaria estable y una calidad de vida alta y segura. ¿Qué significa tener una democracia estable y segura? </a:t>
            </a:r>
          </a:p>
          <a:p>
            <a:pPr marL="171450" lvl="0" indent="-171450">
              <a:buFont typeface="Arial" panose="020B0604020202020204" pitchFamily="34" charset="0"/>
              <a:buChar char="•"/>
            </a:pPr>
            <a:r>
              <a:rPr lang="es-ES" sz="1200" kern="1200" dirty="0">
                <a:solidFill>
                  <a:schemeClr val="tx1"/>
                </a:solidFill>
                <a:effectLst/>
                <a:latin typeface="+mn-lt"/>
              </a:rPr>
              <a:t>En nuestra historia actual significa que, cuando nos enfrentamos con problemas y con cambios políticos, no tenemos miedo a ser valientes e incluyentes porque creemos firmemente en la justicia y en la igualdad de oportunidades para todos. </a:t>
            </a:r>
          </a:p>
          <a:p>
            <a:pPr marL="171450" lvl="0" indent="-171450">
              <a:buFont typeface="Arial" panose="020B0604020202020204" pitchFamily="34" charset="0"/>
              <a:buChar char="•"/>
            </a:pPr>
            <a:r>
              <a:rPr lang="es-ES" sz="1200" kern="1200" dirty="0">
                <a:solidFill>
                  <a:schemeClr val="tx1"/>
                </a:solidFill>
                <a:effectLst/>
                <a:latin typeface="+mn-lt"/>
              </a:rPr>
              <a:t>Canadá se encuentra entre las 10 sociedades menos corruptas del mundo (8º clasificado) y fue la primera entre los países del G7 en 2017.</a:t>
            </a:r>
          </a:p>
          <a:p>
            <a:pPr>
              <a:spcBef>
                <a:spcPts val="0"/>
              </a:spcBef>
              <a:defRPr b="1"/>
            </a:pPr>
            <a:endParaRPr lang="es-ES" sz="1800" dirty="0">
              <a:solidFill>
                <a:schemeClr val="tx1"/>
              </a:solidFill>
              <a:latin typeface="Helvetica Courant (Body)"/>
            </a:endParaRPr>
          </a:p>
          <a:p>
            <a:pPr>
              <a:spcBef>
                <a:spcPts val="0"/>
              </a:spcBef>
              <a:defRPr b="1"/>
            </a:pPr>
            <a:r>
              <a:rPr lang="es-ES" sz="1800" dirty="0">
                <a:solidFill>
                  <a:schemeClr val="tx1"/>
                </a:solidFill>
                <a:latin typeface="Helvetica Courant (Body)"/>
              </a:rPr>
              <a:t>Canadá ha sido un país financieramente estable constantemente</a:t>
            </a:r>
          </a:p>
          <a:p>
            <a:pPr>
              <a:spcBef>
                <a:spcPts val="0"/>
              </a:spcBef>
            </a:pPr>
            <a:endParaRPr lang="es-ES" sz="1800" b="1" dirty="0">
              <a:solidFill>
                <a:schemeClr val="tx1"/>
              </a:solidFill>
              <a:latin typeface="Helvetica Courant (Body)"/>
            </a:endParaRPr>
          </a:p>
          <a:p>
            <a:pPr>
              <a:spcBef>
                <a:spcPts val="0"/>
              </a:spcBef>
            </a:pPr>
            <a:r>
              <a:rPr lang="es-ES" sz="1800" dirty="0">
                <a:solidFill>
                  <a:schemeClr val="tx1"/>
                </a:solidFill>
                <a:latin typeface="Helvetica Courant (Body)"/>
              </a:rPr>
              <a:t>Canadá fue el único país del G7 que evitó la crisis financiera en 2008. </a:t>
            </a:r>
            <a:r>
              <a:rPr lang="es-ES" sz="1800" b="1" dirty="0">
                <a:solidFill>
                  <a:schemeClr val="tx1"/>
                </a:solidFill>
                <a:latin typeface="Helvetica Courant (Body)"/>
              </a:rPr>
              <a:t>Ninguna institución financiera canadiense quebró. No hubo rescates de empresas insolventes por parte del gobierno </a:t>
            </a:r>
          </a:p>
          <a:p>
            <a:pPr>
              <a:spcBef>
                <a:spcPts val="0"/>
              </a:spcBef>
            </a:pPr>
            <a:endParaRPr lang="es-ES" sz="1800" b="1" dirty="0">
              <a:solidFill>
                <a:schemeClr val="tx1"/>
              </a:solidFill>
              <a:latin typeface="Helvetica Courant (Body)"/>
            </a:endParaRPr>
          </a:p>
          <a:p>
            <a:pPr>
              <a:spcBef>
                <a:spcPts val="0"/>
              </a:spcBef>
            </a:pPr>
            <a:r>
              <a:rPr lang="es-ES" sz="1800" dirty="0">
                <a:solidFill>
                  <a:schemeClr val="tx1"/>
                </a:solidFill>
                <a:latin typeface="Helvetica Courant (Body)"/>
              </a:rPr>
              <a:t>El Foro Económico Mundial situó en 2018 a los bancos canadienses como los 2</a:t>
            </a:r>
            <a:r>
              <a:rPr lang="es-ES" sz="1800" baseline="30000" dirty="0">
                <a:solidFill>
                  <a:schemeClr val="tx1"/>
                </a:solidFill>
                <a:latin typeface="Helvetica Courant (Body)"/>
              </a:rPr>
              <a:t>os</a:t>
            </a:r>
            <a:r>
              <a:rPr lang="es-ES" sz="1800" dirty="0">
                <a:solidFill>
                  <a:schemeClr val="tx1"/>
                </a:solidFill>
                <a:latin typeface="Helvetica Courant (Body)"/>
              </a:rPr>
              <a:t> más seguros del mundo.</a:t>
            </a:r>
            <a:endParaRPr lang="es-ES" sz="1800" b="1" dirty="0">
              <a:solidFill>
                <a:schemeClr val="tx1"/>
              </a:solidFill>
              <a:latin typeface="Helvetica Courant (Body)"/>
            </a:endParaRPr>
          </a:p>
          <a:p>
            <a:pPr>
              <a:spcBef>
                <a:spcPts val="0"/>
              </a:spcBef>
              <a:defRPr b="1">
                <a:latin typeface="Calibri"/>
                <a:ea typeface="Calibri"/>
                <a:cs typeface="Calibri"/>
                <a:sym typeface="Calibri"/>
              </a:defRPr>
            </a:pPr>
            <a:endParaRPr lang="es-ES" sz="1800" dirty="0">
              <a:solidFill>
                <a:schemeClr val="tx1"/>
              </a:solidFill>
              <a:latin typeface="Helvetica Courant (Body)"/>
              <a:ea typeface="Calibri"/>
              <a:cs typeface="Calibri"/>
              <a:sym typeface="Calibri"/>
            </a:endParaRPr>
          </a:p>
          <a:p>
            <a:pPr>
              <a:defRPr i="1">
                <a:latin typeface="Netto offc"/>
                <a:ea typeface="Netto offc"/>
                <a:cs typeface="Netto offc"/>
                <a:sym typeface="Netto offc"/>
              </a:defRPr>
            </a:pPr>
            <a:r>
              <a:rPr lang="es-ES" sz="1800" dirty="0">
                <a:solidFill>
                  <a:schemeClr val="tx1"/>
                </a:solidFill>
                <a:latin typeface="Helvetica Courant (Body)"/>
              </a:rPr>
              <a:t>"Canadá ha sido un pilar de estabilidad durante la última crisis financiera" </a:t>
            </a:r>
          </a:p>
          <a:p>
            <a:pPr>
              <a:defRPr b="1" i="1">
                <a:latin typeface="Netto offc"/>
                <a:ea typeface="Netto offc"/>
                <a:cs typeface="Netto offc"/>
                <a:sym typeface="Netto offc"/>
              </a:defRPr>
            </a:pPr>
            <a:r>
              <a:rPr lang="es-ES" sz="1800" dirty="0">
                <a:solidFill>
                  <a:schemeClr val="tx1"/>
                </a:solidFill>
                <a:latin typeface="Helvetica Courant (Body)"/>
              </a:rPr>
              <a:t>Informe de Competitividad Global 2015-16 del Foro Económico Mundial </a:t>
            </a:r>
          </a:p>
          <a:p>
            <a:pPr>
              <a:spcBef>
                <a:spcPts val="0"/>
              </a:spcBef>
            </a:pPr>
            <a:r>
              <a:rPr lang="es-ES" sz="1800" dirty="0">
                <a:solidFill>
                  <a:schemeClr val="tx1"/>
                </a:solidFill>
                <a:latin typeface="Helvetica Courant (Body)"/>
              </a:rPr>
              <a:t>(Si desea  consultar una buena explicación del sistema bancario: https://www.richmondfed.org/~/media/richmondfedorg/publications/research/econ_focus/2013/q4/pdf/feature2.pdf) </a:t>
            </a:r>
            <a:endParaRPr lang="es-ES" sz="1800" b="1" dirty="0">
              <a:solidFill>
                <a:schemeClr val="tx1"/>
              </a:solidFill>
              <a:latin typeface="Helvetica Courant (Body)"/>
            </a:endParaRPr>
          </a:p>
          <a:p>
            <a:pPr>
              <a:spcBef>
                <a:spcPts val="0"/>
              </a:spcBef>
              <a:defRPr b="1"/>
            </a:pPr>
            <a:endParaRPr lang="es-ES" sz="1800" b="1" dirty="0">
              <a:solidFill>
                <a:schemeClr val="tx1"/>
              </a:solidFill>
              <a:latin typeface="Helvetica Courant (Body)"/>
            </a:endParaRPr>
          </a:p>
          <a:p>
            <a:pPr>
              <a:spcBef>
                <a:spcPts val="0"/>
              </a:spcBef>
              <a:defRPr b="1"/>
            </a:pPr>
            <a:endParaRPr lang="es-ES" sz="1800" b="1" dirty="0">
              <a:solidFill>
                <a:schemeClr val="tx1"/>
              </a:solidFill>
              <a:latin typeface="Helvetica Courant (Body)"/>
            </a:endParaRPr>
          </a:p>
          <a:p>
            <a:pPr>
              <a:spcBef>
                <a:spcPts val="0"/>
              </a:spcBef>
              <a:defRPr b="1"/>
            </a:pPr>
            <a:r>
              <a:rPr lang="es-ES" sz="1800" dirty="0">
                <a:solidFill>
                  <a:schemeClr val="tx1"/>
                </a:solidFill>
                <a:latin typeface="Helvetica Courant (Body)"/>
              </a:rPr>
              <a:t>Canadá tiene una democracia parlamentaria estable y una calidad de vida alta y segura. ¿Qué significa tener una democracia estable y segura? </a:t>
            </a:r>
          </a:p>
          <a:p>
            <a:pPr>
              <a:spcBef>
                <a:spcPts val="0"/>
              </a:spcBef>
            </a:pPr>
            <a:r>
              <a:rPr lang="es-ES" sz="1800" dirty="0">
                <a:solidFill>
                  <a:schemeClr val="tx1"/>
                </a:solidFill>
                <a:latin typeface="Helvetica Courant (Body)"/>
              </a:rPr>
              <a:t>En nuestra historia actual significa que, cuando nos enfrentamos con problemas y con cambios políticos, no tenemos miedo a ser valientes e incluyentes porque creemos firmemente en la justicia y en la igualdad de oportunidades para todos. </a:t>
            </a:r>
            <a:endParaRPr lang="es-ES" sz="1800" b="1" dirty="0">
              <a:solidFill>
                <a:schemeClr val="tx1"/>
              </a:solidFill>
              <a:latin typeface="Helvetica Courant (Body)"/>
            </a:endParaRPr>
          </a:p>
          <a:p>
            <a:pPr>
              <a:defRPr b="1"/>
            </a:pPr>
            <a:endParaRPr lang="es-ES" sz="1800" b="1" dirty="0">
              <a:solidFill>
                <a:schemeClr val="tx1"/>
              </a:solidFill>
              <a:latin typeface="Helvetica Courant (Body)"/>
            </a:endParaRPr>
          </a:p>
          <a:p>
            <a:r>
              <a:rPr lang="es-ES" sz="1800" dirty="0">
                <a:solidFill>
                  <a:schemeClr val="tx1"/>
                </a:solidFill>
                <a:latin typeface="Helvetica Courant (Body)"/>
              </a:rPr>
              <a:t>Canadá se encuentra entre las 10 sociedades menos corruptas del mundo (8º clasificado) y fue la primera entre los países del G7 en 2017.</a:t>
            </a:r>
          </a:p>
          <a:p>
            <a:pPr lvl="1" indent="0">
              <a:defRPr b="1"/>
            </a:pPr>
            <a:r>
              <a:rPr lang="es-ES" sz="1800" dirty="0">
                <a:solidFill>
                  <a:schemeClr val="tx1"/>
                </a:solidFill>
                <a:latin typeface="Helvetica Courant (Body)"/>
              </a:rPr>
              <a:t>Según el Índice de Ciudades Seguras de la Economist Intelligence Unit de 2017, Toronto se encuentra entre las 5 ciudades más seguras del mundo.</a:t>
            </a:r>
          </a:p>
          <a:p>
            <a:pPr lvl="1" indent="0">
              <a:defRPr b="1"/>
            </a:pPr>
            <a:endParaRPr lang="es-ES" sz="1800" dirty="0">
              <a:solidFill>
                <a:schemeClr val="tx1"/>
              </a:solidFill>
              <a:latin typeface="Helvetica Courant (Body)"/>
            </a:endParaRPr>
          </a:p>
          <a:p>
            <a:pPr lvl="1" indent="0"/>
            <a:r>
              <a:rPr lang="es-ES" sz="1800" dirty="0">
                <a:solidFill>
                  <a:schemeClr val="tx1"/>
                </a:solidFill>
                <a:latin typeface="Helvetica Courant (Body)"/>
              </a:rPr>
              <a:t>Canadá es el 6º país del mundo y el 1</a:t>
            </a:r>
            <a:r>
              <a:rPr lang="es-ES" sz="1800" u="sng" baseline="30000" dirty="0">
                <a:solidFill>
                  <a:schemeClr val="tx1"/>
                </a:solidFill>
                <a:latin typeface="Helvetica Courant (Body)"/>
              </a:rPr>
              <a:t>o</a:t>
            </a:r>
            <a:r>
              <a:rPr lang="es-ES" sz="1800" dirty="0">
                <a:solidFill>
                  <a:schemeClr val="tx1"/>
                </a:solidFill>
                <a:latin typeface="Helvetica Courant (Body)"/>
              </a:rPr>
              <a:t> de las Américas en el Índice Global de Paz de 2018, que es una medida de la protección y de la seguridad de la sociedad basada en el número de conflictos internacionales y nacionales y el grado de militarización</a:t>
            </a:r>
          </a:p>
          <a:p>
            <a:pPr>
              <a:spcBef>
                <a:spcPts val="0"/>
              </a:spcBef>
              <a:defRPr i="1" u="sng"/>
            </a:pPr>
            <a:endParaRPr lang="es-ES" sz="1800" dirty="0">
              <a:solidFill>
                <a:schemeClr val="tx1"/>
              </a:solidFill>
              <a:latin typeface="Helvetica Courant (Body)"/>
            </a:endParaRPr>
          </a:p>
          <a:p>
            <a:pPr>
              <a:spcBef>
                <a:spcPts val="0"/>
              </a:spcBef>
            </a:pPr>
            <a:endParaRPr lang="es-ES" sz="1800" dirty="0">
              <a:solidFill>
                <a:schemeClr val="tx1"/>
              </a:solidFill>
              <a:latin typeface="Helvetica Courant (Body)"/>
            </a:endParaRPr>
          </a:p>
          <a:p>
            <a:pPr>
              <a:spcBef>
                <a:spcPts val="0"/>
              </a:spcBef>
              <a:defRPr sz="1600" i="1" u="sng"/>
            </a:pPr>
            <a:endParaRPr lang="es-ES" sz="1800" dirty="0">
              <a:solidFill>
                <a:schemeClr val="tx1"/>
              </a:solidFill>
              <a:latin typeface="Helvetica Courant (Body)"/>
            </a:endParaRPr>
          </a:p>
          <a:p>
            <a:pPr>
              <a:spcBef>
                <a:spcPts val="0"/>
              </a:spcBef>
              <a:defRPr sz="1600" i="1" u="sng"/>
            </a:pPr>
            <a:endParaRPr lang="es-ES" sz="1800" dirty="0">
              <a:solidFill>
                <a:schemeClr val="tx1"/>
              </a:solidFill>
              <a:latin typeface="Helvetica Courant (Body)"/>
            </a:endParaRPr>
          </a:p>
          <a:p>
            <a:pPr>
              <a:spcBef>
                <a:spcPts val="0"/>
              </a:spcBef>
              <a:defRPr sz="1600" i="1" u="sng"/>
            </a:pPr>
            <a:endParaRPr lang="es-ES" sz="1800" dirty="0">
              <a:solidFill>
                <a:schemeClr val="tx1"/>
              </a:solidFill>
              <a:latin typeface="Helvetica Courant (Body)"/>
            </a:endParaRPr>
          </a:p>
          <a:p>
            <a:endParaRPr lang="es-ES" dirty="0"/>
          </a:p>
        </p:txBody>
      </p:sp>
      <p:sp>
        <p:nvSpPr>
          <p:cNvPr id="4" name="Slide Number Placeholder 3"/>
          <p:cNvSpPr>
            <a:spLocks noGrp="1"/>
          </p:cNvSpPr>
          <p:nvPr>
            <p:ph type="sldNum" sz="quarter" idx="10"/>
          </p:nvPr>
        </p:nvSpPr>
        <p:spPr/>
        <p:txBody>
          <a:bodyPr/>
          <a:lstStyle/>
          <a:p>
            <a:fld id="{0C9328FC-F214-4AF5-91E5-8CBAC2173F07}" type="slidenum">
              <a:rPr lang="en-CA" smtClean="0"/>
              <a:t>7</a:t>
            </a:fld>
            <a:endParaRPr lang="es-ES" dirty="0"/>
          </a:p>
        </p:txBody>
      </p:sp>
    </p:spTree>
    <p:extLst>
      <p:ext uri="{BB962C8B-B14F-4D97-AF65-F5344CB8AC3E}">
        <p14:creationId xmlns:p14="http://schemas.microsoft.com/office/powerpoint/2010/main" val="2155833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Shape 346"/>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347" name="Shape 347"/>
          <p:cNvSpPr>
            <a:spLocks noGrp="1"/>
          </p:cNvSpPr>
          <p:nvPr>
            <p:ph type="body" sz="quarter" idx="1"/>
          </p:nvPr>
        </p:nvSpPr>
        <p:spPr>
          <a:prstGeom prst="rect">
            <a:avLst/>
          </a:prstGeom>
        </p:spPr>
        <p:txBody>
          <a:bodyPr/>
          <a:lstStyle/>
          <a:p>
            <a:pPr>
              <a:spcBef>
                <a:spcPts val="0"/>
              </a:spcBef>
              <a:defRPr b="1"/>
            </a:pPr>
            <a:r>
              <a:rPr lang="es-MX" b="0" dirty="0">
                <a:solidFill>
                  <a:schemeClr val="tx1"/>
                </a:solidFill>
                <a:latin typeface="Helvetica Courant (Body)"/>
              </a:rPr>
              <a:t>Interacciones sugeridas</a:t>
            </a:r>
            <a:r>
              <a:rPr b="0" dirty="0">
                <a:solidFill>
                  <a:schemeClr val="tx1"/>
                </a:solidFill>
                <a:latin typeface="Helvetica Courant (Body)"/>
              </a:rPr>
              <a:t>: </a:t>
            </a:r>
            <a:endParaRPr lang="en-CA" b="0" dirty="0">
              <a:solidFill>
                <a:schemeClr val="tx1"/>
              </a:solidFill>
              <a:latin typeface="Helvetica Courant (Body)"/>
            </a:endParaRPr>
          </a:p>
          <a:p>
            <a:pPr>
              <a:spcBef>
                <a:spcPts val="0"/>
              </a:spcBef>
              <a:defRPr b="1"/>
            </a:pPr>
            <a:endParaRPr dirty="0">
              <a:solidFill>
                <a:schemeClr val="tx1"/>
              </a:solidFill>
              <a:latin typeface="Helvetica Courant (Body)"/>
            </a:endParaRPr>
          </a:p>
          <a:p>
            <a:pPr>
              <a:spcBef>
                <a:spcPts val="0"/>
              </a:spcBef>
              <a:defRPr b="1"/>
            </a:pPr>
            <a:r>
              <a:rPr lang="es-ES" dirty="0">
                <a:solidFill>
                  <a:schemeClr val="tx1"/>
                </a:solidFill>
                <a:latin typeface="Helvetica Courant (Body)"/>
              </a:rPr>
              <a:t>Los</a:t>
            </a:r>
            <a:r>
              <a:rPr lang="es-ES" baseline="0" dirty="0">
                <a:solidFill>
                  <a:schemeClr val="tx1"/>
                </a:solidFill>
                <a:latin typeface="Helvetica Courant (Body)"/>
              </a:rPr>
              <a:t> canadienses son conocidos por su hospitalidad, por su apertura y su tolerancia</a:t>
            </a:r>
          </a:p>
          <a:p>
            <a:pPr>
              <a:spcBef>
                <a:spcPts val="0"/>
              </a:spcBef>
              <a:defRPr b="1"/>
            </a:pPr>
            <a:endParaRPr lang="es-ES" b="0" dirty="0">
              <a:solidFill>
                <a:schemeClr val="tx1"/>
              </a:solidFill>
              <a:latin typeface="Helvetica Courant (Body)"/>
            </a:endParaRPr>
          </a:p>
          <a:p>
            <a:pPr>
              <a:spcBef>
                <a:spcPts val="0"/>
              </a:spcBef>
              <a:defRPr b="1"/>
            </a:pPr>
            <a:r>
              <a:rPr lang="es-ES" b="1" dirty="0">
                <a:solidFill>
                  <a:schemeClr val="tx1"/>
                </a:solidFill>
                <a:latin typeface="Helvetica Courant (Body)"/>
              </a:rPr>
              <a:t>Los canadienses entienden que la diversidad es una fuerza.</a:t>
            </a:r>
          </a:p>
          <a:p>
            <a:pPr>
              <a:spcBef>
                <a:spcPts val="0"/>
              </a:spcBef>
              <a:defRPr b="1"/>
            </a:pPr>
            <a:r>
              <a:rPr lang="es-ES" b="0" dirty="0">
                <a:solidFill>
                  <a:schemeClr val="tx1"/>
                </a:solidFill>
                <a:latin typeface="Helvetica Courant (Body)"/>
              </a:rPr>
              <a:t>"Canadá ha tenido éxito</a:t>
            </a:r>
            <a:r>
              <a:rPr lang="en-CA" sz="1200" u="none" strike="noStrike" cap="none" dirty="0">
                <a:solidFill>
                  <a:schemeClr val="tx1"/>
                </a:solidFill>
                <a:latin typeface="Helvetica Courant (Body)"/>
                <a:ea typeface="Helvetica Regular" charset="0"/>
                <a:cs typeface="Helvetica Regular" charset="0"/>
                <a:sym typeface="Calibri"/>
              </a:rPr>
              <a:t>—</a:t>
            </a:r>
            <a:r>
              <a:rPr lang="es-ES" b="0" dirty="0">
                <a:solidFill>
                  <a:schemeClr val="tx1"/>
                </a:solidFill>
                <a:latin typeface="Helvetica Courant (Body)"/>
              </a:rPr>
              <a:t>cultural, política y económicamente</a:t>
            </a:r>
            <a:r>
              <a:rPr lang="en-CA" sz="1200" u="none" strike="noStrike" cap="none" dirty="0">
                <a:solidFill>
                  <a:schemeClr val="tx1"/>
                </a:solidFill>
                <a:latin typeface="Helvetica Courant (Body)"/>
                <a:ea typeface="Helvetica Regular" charset="0"/>
                <a:cs typeface="Helvetica Regular" charset="0"/>
                <a:sym typeface="Calibri"/>
              </a:rPr>
              <a:t>—</a:t>
            </a:r>
            <a:r>
              <a:rPr lang="es-ES" b="0" dirty="0">
                <a:solidFill>
                  <a:schemeClr val="tx1"/>
                </a:solidFill>
                <a:latin typeface="Helvetica Courant (Body)"/>
              </a:rPr>
              <a:t>por nuestra diversidad, no a pesar de ello", como dijo recientemente el primer ministro Trudeau durante su discurso en la ONU.</a:t>
            </a:r>
          </a:p>
          <a:p>
            <a:pPr>
              <a:spcBef>
                <a:spcPts val="0"/>
              </a:spcBef>
              <a:defRPr b="1"/>
            </a:pPr>
            <a:r>
              <a:rPr lang="es-ES" b="0" dirty="0">
                <a:solidFill>
                  <a:schemeClr val="tx1"/>
                </a:solidFill>
                <a:latin typeface="Helvetica Courant (Body)"/>
              </a:rPr>
              <a:t>Por eso los estudiantes internacionales son tan importantes para nosotros. Creemos que el proceso de aprendizaje es mutuo, por lo que estamos abiertos a nuevas culturas, lenguas y conocimientos.</a:t>
            </a:r>
          </a:p>
          <a:p>
            <a:pPr>
              <a:spcBef>
                <a:spcPts val="0"/>
              </a:spcBef>
              <a:defRPr b="1"/>
            </a:pPr>
            <a:endParaRPr lang="es-ES" b="0" dirty="0">
              <a:solidFill>
                <a:schemeClr val="tx1"/>
              </a:solidFill>
              <a:latin typeface="Helvetica Courant (Body)"/>
            </a:endParaRPr>
          </a:p>
          <a:p>
            <a:pPr>
              <a:spcBef>
                <a:spcPts val="0"/>
              </a:spcBef>
              <a:defRPr b="1"/>
            </a:pPr>
            <a:r>
              <a:rPr lang="es-ES" b="1" dirty="0">
                <a:solidFill>
                  <a:schemeClr val="tx1"/>
                </a:solidFill>
                <a:latin typeface="Helvetica Courant (Body)"/>
              </a:rPr>
              <a:t>Si piensa en la posibilidad de estudiar en Canadá, puede preguntarse qué representa Canadá como sociedad.</a:t>
            </a:r>
          </a:p>
          <a:p>
            <a:pPr>
              <a:spcBef>
                <a:spcPts val="0"/>
              </a:spcBef>
              <a:defRPr b="1"/>
            </a:pPr>
            <a:r>
              <a:rPr lang="es-ES" b="0" dirty="0">
                <a:solidFill>
                  <a:schemeClr val="tx1"/>
                </a:solidFill>
                <a:latin typeface="Helvetica Courant (Body)"/>
              </a:rPr>
              <a:t>La Carta Canadiense de Derechos y Libertades es un pilar de la sociedad canadiense. Garantiza las libertades de conciencia y religión, de pensamiento, de creencia, de opinión y expresión, de prensa y otros medios de comunicación, de reunión pacífica; y de asociación.</a:t>
            </a:r>
          </a:p>
        </p:txBody>
      </p:sp>
    </p:spTree>
    <p:extLst>
      <p:ext uri="{BB962C8B-B14F-4D97-AF65-F5344CB8AC3E}">
        <p14:creationId xmlns:p14="http://schemas.microsoft.com/office/powerpoint/2010/main" val="3789987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Shape 357"/>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358" name="Shape 358"/>
          <p:cNvSpPr>
            <a:spLocks noGrp="1"/>
          </p:cNvSpPr>
          <p:nvPr>
            <p:ph type="body" sz="quarter" idx="1"/>
          </p:nvPr>
        </p:nvSpPr>
        <p:spPr>
          <a:prstGeom prst="rect">
            <a:avLst/>
          </a:prstGeom>
        </p:spPr>
        <p:txBody>
          <a:bodyPr/>
          <a:lstStyle/>
          <a:p>
            <a:pPr>
              <a:spcBef>
                <a:spcPts val="0"/>
              </a:spcBef>
              <a:defRPr b="1"/>
            </a:pPr>
            <a:r>
              <a:rPr lang="es-MX" dirty="0">
                <a:solidFill>
                  <a:schemeClr val="tx1"/>
                </a:solidFill>
                <a:latin typeface="Helvetica Courant (Body)"/>
              </a:rPr>
              <a:t>Interacciones sugeridas</a:t>
            </a:r>
            <a:r>
              <a:rPr dirty="0">
                <a:solidFill>
                  <a:schemeClr val="tx1"/>
                </a:solidFill>
                <a:latin typeface="Helvetica Courant (Body)"/>
              </a:rPr>
              <a:t>: </a:t>
            </a:r>
          </a:p>
          <a:p>
            <a:pPr>
              <a:spcBef>
                <a:spcPts val="0"/>
              </a:spcBef>
              <a:defRPr b="1"/>
            </a:pPr>
            <a:endParaRPr dirty="0">
              <a:solidFill>
                <a:schemeClr val="tx1"/>
              </a:solidFill>
              <a:latin typeface="Helvetica Courant (Body)"/>
            </a:endParaRPr>
          </a:p>
          <a:p>
            <a:pPr>
              <a:spcBef>
                <a:spcPts val="0"/>
              </a:spcBef>
              <a:defRPr b="1"/>
            </a:pPr>
            <a:r>
              <a:rPr dirty="0">
                <a:solidFill>
                  <a:schemeClr val="tx1"/>
                </a:solidFill>
                <a:latin typeface="Helvetica Courant (Body)"/>
              </a:rPr>
              <a:t>-</a:t>
            </a:r>
            <a:r>
              <a:rPr lang="es-ES" dirty="0">
                <a:solidFill>
                  <a:schemeClr val="tx1"/>
                </a:solidFill>
                <a:latin typeface="Helvetica Courant (Body)"/>
              </a:rPr>
              <a:t> </a:t>
            </a:r>
            <a:r>
              <a:rPr lang="es-MX" b="0" dirty="0">
                <a:solidFill>
                  <a:schemeClr val="tx1"/>
                </a:solidFill>
                <a:latin typeface="Helvetica Courant (Body)"/>
              </a:rPr>
              <a:t>Canadá es una de las economías</a:t>
            </a:r>
            <a:r>
              <a:rPr lang="es-MX" b="0" baseline="0" dirty="0">
                <a:solidFill>
                  <a:schemeClr val="tx1"/>
                </a:solidFill>
                <a:latin typeface="Helvetica Courant (Body)"/>
              </a:rPr>
              <a:t> más competitivas del mundo y </a:t>
            </a:r>
            <a:r>
              <a:rPr lang="es-MX" b="1" baseline="0" dirty="0">
                <a:solidFill>
                  <a:schemeClr val="tx1"/>
                </a:solidFill>
                <a:latin typeface="Helvetica Courant (Body)"/>
              </a:rPr>
              <a:t>la más competitiva entre los países del G7</a:t>
            </a:r>
            <a:r>
              <a:rPr lang="es-MX" b="0" baseline="0" dirty="0">
                <a:solidFill>
                  <a:schemeClr val="tx1"/>
                </a:solidFill>
                <a:latin typeface="Helvetica Courant (Body)"/>
              </a:rPr>
              <a:t>. Canadá es el 5º exportador mundial de energía, según el informe principal titulado “Invertir en Canadá (2016-2017)”.</a:t>
            </a:r>
          </a:p>
          <a:p>
            <a:pPr>
              <a:spcBef>
                <a:spcPts val="0"/>
              </a:spcBef>
              <a:defRPr b="1"/>
            </a:pPr>
            <a:endParaRPr b="0" dirty="0">
              <a:solidFill>
                <a:schemeClr val="tx1"/>
              </a:solidFill>
              <a:latin typeface="Helvetica Courant (Body)"/>
            </a:endParaRPr>
          </a:p>
          <a:p>
            <a:pPr>
              <a:spcBef>
                <a:spcPts val="0"/>
              </a:spcBef>
            </a:pPr>
            <a:r>
              <a:rPr dirty="0">
                <a:solidFill>
                  <a:schemeClr val="tx1"/>
                </a:solidFill>
                <a:latin typeface="Helvetica Courant (Body)"/>
              </a:rPr>
              <a:t>-</a:t>
            </a:r>
            <a:r>
              <a:rPr lang="es-ES" dirty="0">
                <a:solidFill>
                  <a:schemeClr val="tx1"/>
                </a:solidFill>
                <a:latin typeface="Helvetica Courant (Body)"/>
              </a:rPr>
              <a:t> </a:t>
            </a:r>
            <a:r>
              <a:rPr lang="es-MX" b="0" i="0" dirty="0">
                <a:solidFill>
                  <a:schemeClr val="tx1"/>
                </a:solidFill>
                <a:effectLst>
                  <a:outerShdw blurRad="38100" dist="38100" dir="2700000" rotWithShape="0">
                    <a:srgbClr val="C0C0C0"/>
                  </a:outerShdw>
                </a:effectLst>
                <a:latin typeface="Helvetica Courant (Body)"/>
              </a:rPr>
              <a:t>Canadá</a:t>
            </a:r>
            <a:r>
              <a:rPr lang="es-MX" b="1" i="0" dirty="0">
                <a:solidFill>
                  <a:schemeClr val="tx1"/>
                </a:solidFill>
                <a:effectLst>
                  <a:outerShdw blurRad="38100" dist="38100" dir="2700000" rotWithShape="0">
                    <a:srgbClr val="C0C0C0"/>
                  </a:outerShdw>
                </a:effectLst>
                <a:latin typeface="Helvetica Courant (Body)"/>
              </a:rPr>
              <a:t> se clasificó en la décima posición entre las economías</a:t>
            </a:r>
            <a:r>
              <a:rPr lang="es-MX" b="1" i="0" baseline="0" dirty="0">
                <a:solidFill>
                  <a:schemeClr val="tx1"/>
                </a:solidFill>
                <a:effectLst>
                  <a:outerShdw blurRad="38100" dist="38100" dir="2700000" rotWithShape="0">
                    <a:srgbClr val="C0C0C0"/>
                  </a:outerShdw>
                </a:effectLst>
                <a:latin typeface="Helvetica Courant (Body)"/>
              </a:rPr>
              <a:t> empresariales en el mundo</a:t>
            </a:r>
            <a:r>
              <a:rPr lang="es-MX" b="0" i="0" baseline="0" dirty="0">
                <a:solidFill>
                  <a:schemeClr val="tx1"/>
                </a:solidFill>
                <a:effectLst>
                  <a:outerShdw blurRad="38100" dist="38100" dir="2700000" rotWithShape="0">
                    <a:srgbClr val="C0C0C0"/>
                  </a:outerShdw>
                </a:effectLst>
                <a:latin typeface="Helvetica Courant (Body)"/>
              </a:rPr>
              <a:t>, según el </a:t>
            </a:r>
            <a:r>
              <a:rPr lang="es-MX" b="1" i="1" baseline="0" dirty="0">
                <a:solidFill>
                  <a:schemeClr val="tx1"/>
                </a:solidFill>
                <a:effectLst>
                  <a:outerShdw blurRad="38100" dist="38100" dir="2700000" rotWithShape="0">
                    <a:srgbClr val="C0C0C0"/>
                  </a:outerShdw>
                </a:effectLst>
                <a:latin typeface="Helvetica Courant (Body)"/>
              </a:rPr>
              <a:t>Anuario de Competitividad Mundial 2018 (IMD)</a:t>
            </a:r>
            <a:endParaRPr b="1" i="1" dirty="0">
              <a:solidFill>
                <a:schemeClr val="tx1"/>
              </a:solidFill>
              <a:effectLst>
                <a:outerShdw blurRad="38100" dist="38100" dir="2700000" rotWithShape="0">
                  <a:srgbClr val="C0C0C0"/>
                </a:outerShdw>
              </a:effectLst>
              <a:latin typeface="Helvetica Courant (Body)"/>
            </a:endParaRPr>
          </a:p>
          <a:p>
            <a:pPr>
              <a:spcBef>
                <a:spcPts val="0"/>
              </a:spcBef>
              <a:defRPr b="1" i="1">
                <a:effectLst>
                  <a:outerShdw blurRad="38100" dist="38100" dir="2700000" rotWithShape="0">
                    <a:srgbClr val="C0C0C0"/>
                  </a:outerShdw>
                </a:effectLst>
              </a:defRPr>
            </a:pPr>
            <a:endParaRPr b="1" i="1" dirty="0">
              <a:solidFill>
                <a:schemeClr val="tx1"/>
              </a:solidFill>
              <a:effectLst>
                <a:outerShdw blurRad="38100" dist="38100" dir="2700000" rotWithShape="0">
                  <a:srgbClr val="C0C0C0"/>
                </a:outerShdw>
              </a:effectLst>
              <a:latin typeface="Helvetica Courant (Body)"/>
            </a:endParaRPr>
          </a:p>
          <a:p>
            <a:pPr>
              <a:spcBef>
                <a:spcPts val="0"/>
              </a:spcBef>
            </a:pPr>
            <a:r>
              <a:rPr dirty="0">
                <a:solidFill>
                  <a:schemeClr val="tx1"/>
                </a:solidFill>
                <a:latin typeface="Helvetica Courant (Body)"/>
              </a:rPr>
              <a:t>-</a:t>
            </a:r>
            <a:r>
              <a:rPr lang="es-ES" dirty="0">
                <a:solidFill>
                  <a:schemeClr val="tx1"/>
                </a:solidFill>
                <a:latin typeface="Helvetica Courant (Body)"/>
              </a:rPr>
              <a:t> </a:t>
            </a:r>
            <a:r>
              <a:rPr lang="es-MX" b="1" dirty="0">
                <a:solidFill>
                  <a:schemeClr val="tx1"/>
                </a:solidFill>
                <a:latin typeface="Helvetica Courant (Body)"/>
              </a:rPr>
              <a:t>Para el próximo quinquenio</a:t>
            </a:r>
            <a:r>
              <a:rPr lang="es-MX" b="1" baseline="0" dirty="0">
                <a:solidFill>
                  <a:schemeClr val="tx1"/>
                </a:solidFill>
                <a:latin typeface="Helvetica Courant (Body)"/>
              </a:rPr>
              <a:t> </a:t>
            </a:r>
            <a:r>
              <a:rPr lang="es-MX" dirty="0">
                <a:solidFill>
                  <a:schemeClr val="tx1"/>
                </a:solidFill>
                <a:latin typeface="Helvetica Courant (Body)"/>
              </a:rPr>
              <a:t>Canadá ha</a:t>
            </a:r>
            <a:r>
              <a:rPr lang="es-MX" baseline="0" dirty="0">
                <a:solidFill>
                  <a:schemeClr val="tx1"/>
                </a:solidFill>
                <a:latin typeface="Helvetica Courant (Body)"/>
              </a:rPr>
              <a:t> quedado clasificado como </a:t>
            </a:r>
            <a:r>
              <a:rPr lang="es-MX" dirty="0">
                <a:solidFill>
                  <a:schemeClr val="tx1"/>
                </a:solidFill>
                <a:latin typeface="Helvetica Courant (Body)"/>
              </a:rPr>
              <a:t>el </a:t>
            </a:r>
            <a:r>
              <a:rPr lang="es-MX" b="1" dirty="0">
                <a:solidFill>
                  <a:schemeClr val="tx1"/>
                </a:solidFill>
                <a:latin typeface="Helvetica Courant (Body)"/>
              </a:rPr>
              <a:t>2º mejor país del G7 para hacer negocios</a:t>
            </a:r>
            <a:r>
              <a:rPr lang="es-MX" baseline="0" dirty="0">
                <a:solidFill>
                  <a:schemeClr val="tx1"/>
                </a:solidFill>
                <a:latin typeface="Helvetica Courant (Body)"/>
              </a:rPr>
              <a:t>, según la Economist Intelligence Unit.</a:t>
            </a:r>
            <a:endParaRPr dirty="0">
              <a:solidFill>
                <a:schemeClr val="tx1"/>
              </a:solidFill>
              <a:latin typeface="Helvetica Courant (Body)"/>
            </a:endParaRPr>
          </a:p>
          <a:p>
            <a:pPr>
              <a:spcBef>
                <a:spcPts val="0"/>
              </a:spcBef>
              <a:buSzPct val="100000"/>
              <a:buChar char="•"/>
            </a:pPr>
            <a:endParaRPr dirty="0">
              <a:solidFill>
                <a:schemeClr val="tx1"/>
              </a:solidFill>
              <a:latin typeface="Helvetica Courant (Body)"/>
            </a:endParaRPr>
          </a:p>
          <a:p>
            <a:pPr>
              <a:spcBef>
                <a:spcPts val="0"/>
              </a:spcBef>
            </a:pPr>
            <a:r>
              <a:rPr dirty="0">
                <a:solidFill>
                  <a:schemeClr val="tx1"/>
                </a:solidFill>
                <a:latin typeface="Helvetica Courant (Body)"/>
              </a:rPr>
              <a:t>-</a:t>
            </a:r>
            <a:r>
              <a:rPr lang="es-ES" dirty="0">
                <a:solidFill>
                  <a:schemeClr val="tx1"/>
                </a:solidFill>
                <a:latin typeface="Helvetica Courant (Body)"/>
              </a:rPr>
              <a:t> </a:t>
            </a:r>
            <a:r>
              <a:rPr lang="es-ES" b="1" dirty="0">
                <a:solidFill>
                  <a:schemeClr val="tx1"/>
                </a:solidFill>
                <a:latin typeface="Helvetica Courant (Body)"/>
              </a:rPr>
              <a:t>Entre los </a:t>
            </a:r>
            <a:r>
              <a:rPr lang="es-MX" b="1" dirty="0">
                <a:solidFill>
                  <a:schemeClr val="tx1"/>
                </a:solidFill>
                <a:latin typeface="Helvetica Courant (Body)"/>
              </a:rPr>
              <a:t>países del </a:t>
            </a:r>
            <a:r>
              <a:rPr lang="es-MX" b="1" baseline="0" dirty="0">
                <a:solidFill>
                  <a:schemeClr val="tx1"/>
                </a:solidFill>
                <a:latin typeface="Helvetica Courant (Body)"/>
              </a:rPr>
              <a:t>G20, </a:t>
            </a:r>
            <a:r>
              <a:rPr lang="es-MX" dirty="0">
                <a:solidFill>
                  <a:schemeClr val="tx1"/>
                </a:solidFill>
                <a:latin typeface="Helvetica Courant (Body)"/>
              </a:rPr>
              <a:t>Canadá es el país</a:t>
            </a:r>
            <a:r>
              <a:rPr lang="es-MX" b="1" dirty="0">
                <a:solidFill>
                  <a:schemeClr val="tx1"/>
                </a:solidFill>
                <a:latin typeface="Helvetica Courant (Body)"/>
              </a:rPr>
              <a:t> donde es más sencillo poner en marcha una empresa</a:t>
            </a:r>
            <a:r>
              <a:rPr lang="es-MX" baseline="0" dirty="0">
                <a:solidFill>
                  <a:schemeClr val="tx1"/>
                </a:solidFill>
                <a:latin typeface="Helvetica Courant (Body)"/>
              </a:rPr>
              <a:t>, según el Banco Mundial (2018).</a:t>
            </a:r>
            <a:endParaRPr dirty="0">
              <a:solidFill>
                <a:schemeClr val="tx1"/>
              </a:solidFill>
              <a:latin typeface="Helvetica Courant (Body)"/>
            </a:endParaRPr>
          </a:p>
          <a:p>
            <a:pPr>
              <a:spcBef>
                <a:spcPts val="0"/>
              </a:spcBef>
            </a:pPr>
            <a:endParaRPr dirty="0">
              <a:solidFill>
                <a:schemeClr val="tx1"/>
              </a:solidFill>
              <a:latin typeface="Helvetica Courant (Body)"/>
            </a:endParaRPr>
          </a:p>
          <a:p>
            <a:pPr>
              <a:spcBef>
                <a:spcPts val="0"/>
              </a:spcBef>
            </a:pPr>
            <a:r>
              <a:rPr dirty="0">
                <a:solidFill>
                  <a:schemeClr val="tx1"/>
                </a:solidFill>
                <a:latin typeface="Helvetica Courant (Body)"/>
              </a:rPr>
              <a:t>-</a:t>
            </a:r>
            <a:r>
              <a:rPr lang="es-ES" dirty="0">
                <a:solidFill>
                  <a:schemeClr val="tx1"/>
                </a:solidFill>
                <a:latin typeface="Helvetica Courant (Body)"/>
              </a:rPr>
              <a:t> En 2017,</a:t>
            </a:r>
            <a:r>
              <a:rPr lang="es-ES" baseline="0" dirty="0">
                <a:solidFill>
                  <a:schemeClr val="tx1"/>
                </a:solidFill>
                <a:latin typeface="Helvetica Courant (Body)"/>
              </a:rPr>
              <a:t> </a:t>
            </a:r>
            <a:r>
              <a:rPr lang="es-ES_tradnl" noProof="0" dirty="0">
                <a:solidFill>
                  <a:schemeClr val="tx1"/>
                </a:solidFill>
                <a:latin typeface="Helvetica Courant (Body)"/>
              </a:rPr>
              <a:t>Canadá tuvo</a:t>
            </a:r>
            <a:r>
              <a:rPr lang="es-ES_tradnl" baseline="0" noProof="0" dirty="0">
                <a:solidFill>
                  <a:schemeClr val="tx1"/>
                </a:solidFill>
                <a:latin typeface="Helvetica Courant (Body)"/>
              </a:rPr>
              <a:t> </a:t>
            </a:r>
            <a:r>
              <a:rPr lang="es-MX" b="1" dirty="0">
                <a:solidFill>
                  <a:schemeClr val="tx1"/>
                </a:solidFill>
                <a:latin typeface="Helvetica Courant (Body)"/>
              </a:rPr>
              <a:t>el índice entre </a:t>
            </a:r>
            <a:r>
              <a:rPr lang="es-MX" b="1" baseline="0" dirty="0">
                <a:solidFill>
                  <a:schemeClr val="tx1"/>
                </a:solidFill>
                <a:latin typeface="Helvetica Courant (Body)"/>
              </a:rPr>
              <a:t>deuda y PIB más bajo de los países del </a:t>
            </a:r>
            <a:r>
              <a:rPr lang="es-MX" b="1" dirty="0">
                <a:solidFill>
                  <a:schemeClr val="tx1"/>
                </a:solidFill>
                <a:latin typeface="Helvetica Courant (Body)"/>
              </a:rPr>
              <a:t>G7</a:t>
            </a:r>
            <a:r>
              <a:rPr lang="es-MX" dirty="0">
                <a:solidFill>
                  <a:schemeClr val="tx1"/>
                </a:solidFill>
                <a:latin typeface="Helvetica Courant (Body)"/>
              </a:rPr>
              <a:t>, según el Fondo Monetario Internacional (FMI). </a:t>
            </a:r>
            <a:endParaRPr dirty="0">
              <a:solidFill>
                <a:schemeClr val="tx1"/>
              </a:solidFill>
              <a:latin typeface="Helvetica Courant (Body)"/>
            </a:endParaRPr>
          </a:p>
          <a:p>
            <a:pPr>
              <a:spcBef>
                <a:spcPts val="0"/>
              </a:spcBef>
            </a:pPr>
            <a:endParaRPr dirty="0">
              <a:solidFill>
                <a:schemeClr val="tx1"/>
              </a:solidFill>
              <a:latin typeface="Helvetica Courant (Body)"/>
            </a:endParaRPr>
          </a:p>
          <a:p>
            <a:pPr>
              <a:spcBef>
                <a:spcPts val="0"/>
              </a:spcBef>
            </a:pPr>
            <a:r>
              <a:rPr dirty="0">
                <a:solidFill>
                  <a:schemeClr val="tx1"/>
                </a:solidFill>
                <a:latin typeface="Helvetica Courant (Body)"/>
              </a:rPr>
              <a:t>-</a:t>
            </a:r>
            <a:r>
              <a:rPr lang="es-ES" dirty="0">
                <a:solidFill>
                  <a:schemeClr val="tx1"/>
                </a:solidFill>
                <a:latin typeface="Helvetica Courant (Body)"/>
              </a:rPr>
              <a:t> </a:t>
            </a:r>
            <a:r>
              <a:rPr lang="es-MX" dirty="0">
                <a:solidFill>
                  <a:schemeClr val="tx1"/>
                </a:solidFill>
                <a:latin typeface="Helvetica Courant (Body)"/>
              </a:rPr>
              <a:t>El</a:t>
            </a:r>
            <a:r>
              <a:rPr lang="es-MX" baseline="0" dirty="0">
                <a:solidFill>
                  <a:schemeClr val="tx1"/>
                </a:solidFill>
                <a:latin typeface="Helvetica Courant (Body)"/>
              </a:rPr>
              <a:t> sistema bancario de Canadá ha sido </a:t>
            </a:r>
            <a:r>
              <a:rPr lang="es-MX" b="1" baseline="0" dirty="0">
                <a:solidFill>
                  <a:schemeClr val="tx1"/>
                </a:solidFill>
                <a:latin typeface="Helvetica Courant (Body)"/>
              </a:rPr>
              <a:t>reconocido como el 2º más robusto del mundo, </a:t>
            </a:r>
            <a:r>
              <a:rPr lang="es-MX" b="0" baseline="0" dirty="0">
                <a:solidFill>
                  <a:schemeClr val="tx1"/>
                </a:solidFill>
                <a:latin typeface="Helvetica Courant (Body)"/>
              </a:rPr>
              <a:t>según </a:t>
            </a:r>
            <a:r>
              <a:rPr lang="es-MX" baseline="0" dirty="0">
                <a:solidFill>
                  <a:schemeClr val="tx1"/>
                </a:solidFill>
                <a:latin typeface="Helvetica Courant (Body)"/>
              </a:rPr>
              <a:t>el Foro Económico Mundial (2017-2018). </a:t>
            </a:r>
            <a:endParaRPr dirty="0">
              <a:solidFill>
                <a:schemeClr val="tx1"/>
              </a:solidFill>
              <a:latin typeface="Helvetica Courant (Body)"/>
            </a:endParaRPr>
          </a:p>
        </p:txBody>
      </p:sp>
    </p:spTree>
    <p:extLst>
      <p:ext uri="{BB962C8B-B14F-4D97-AF65-F5344CB8AC3E}">
        <p14:creationId xmlns:p14="http://schemas.microsoft.com/office/powerpoint/2010/main" val="2356808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7495B1AF-68B2-46A0-B5D2-C2BFCC5FFA13}" type="datetimeFigureOut">
              <a:rPr lang="en-CA" smtClean="0"/>
              <a:pPr/>
              <a:t>2019-06-04</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B16A5AB9-3C8F-4E0C-A5D9-D8AD05A35403}" type="slidenum">
              <a:rPr lang="en-CA" smtClean="0"/>
              <a:pPr/>
              <a:t>‹Nº›</a:t>
            </a:fld>
            <a:endParaRPr lang="en-CA" dirty="0"/>
          </a:p>
        </p:txBody>
      </p:sp>
    </p:spTree>
    <p:extLst>
      <p:ext uri="{BB962C8B-B14F-4D97-AF65-F5344CB8AC3E}">
        <p14:creationId xmlns:p14="http://schemas.microsoft.com/office/powerpoint/2010/main" val="6440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7495B1AF-68B2-46A0-B5D2-C2BFCC5FFA13}" type="datetimeFigureOut">
              <a:rPr lang="en-CA" smtClean="0"/>
              <a:pPr/>
              <a:t>2019-06-04</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B16A5AB9-3C8F-4E0C-A5D9-D8AD05A35403}" type="slidenum">
              <a:rPr lang="en-CA" smtClean="0"/>
              <a:pPr/>
              <a:t>‹Nº›</a:t>
            </a:fld>
            <a:endParaRPr lang="en-CA" dirty="0"/>
          </a:p>
        </p:txBody>
      </p:sp>
    </p:spTree>
    <p:extLst>
      <p:ext uri="{BB962C8B-B14F-4D97-AF65-F5344CB8AC3E}">
        <p14:creationId xmlns:p14="http://schemas.microsoft.com/office/powerpoint/2010/main" val="2973598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7495B1AF-68B2-46A0-B5D2-C2BFCC5FFA13}" type="datetimeFigureOut">
              <a:rPr lang="en-CA" smtClean="0"/>
              <a:pPr/>
              <a:t>2019-06-04</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B16A5AB9-3C8F-4E0C-A5D9-D8AD05A35403}" type="slidenum">
              <a:rPr lang="en-CA" smtClean="0"/>
              <a:pPr/>
              <a:t>‹Nº›</a:t>
            </a:fld>
            <a:endParaRPr lang="en-CA" dirty="0"/>
          </a:p>
        </p:txBody>
      </p:sp>
    </p:spTree>
    <p:extLst>
      <p:ext uri="{BB962C8B-B14F-4D97-AF65-F5344CB8AC3E}">
        <p14:creationId xmlns:p14="http://schemas.microsoft.com/office/powerpoint/2010/main" val="36592844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lide 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8167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IVE - Nobel Prizes">
    <p:spTree>
      <p:nvGrpSpPr>
        <p:cNvPr id="1" name=""/>
        <p:cNvGrpSpPr/>
        <p:nvPr/>
      </p:nvGrpSpPr>
      <p:grpSpPr>
        <a:xfrm>
          <a:off x="0" y="0"/>
          <a:ext cx="0" cy="0"/>
          <a:chOff x="0" y="0"/>
          <a:chExt cx="0" cy="0"/>
        </a:xfrm>
      </p:grpSpPr>
      <p:sp>
        <p:nvSpPr>
          <p:cNvPr id="204" name="Shape 204"/>
          <p:cNvSpPr/>
          <p:nvPr/>
        </p:nvSpPr>
        <p:spPr>
          <a:xfrm>
            <a:off x="0" y="-37046"/>
            <a:ext cx="9144000" cy="1842112"/>
          </a:xfrm>
          <a:prstGeom prst="rect">
            <a:avLst/>
          </a:prstGeom>
          <a:solidFill>
            <a:srgbClr val="FAF5EC"/>
          </a:solidFill>
          <a:ln w="12700">
            <a:miter lim="400000"/>
          </a:ln>
        </p:spPr>
        <p:txBody>
          <a:bodyPr lIns="45718" tIns="45718" rIns="45718" bIns="45718"/>
          <a:lstStyle/>
          <a:p>
            <a:pPr>
              <a:defRPr>
                <a:solidFill>
                  <a:srgbClr val="000000"/>
                </a:solidFill>
              </a:defRPr>
            </a:pPr>
            <a:endParaRPr dirty="0"/>
          </a:p>
        </p:txBody>
      </p:sp>
      <p:sp>
        <p:nvSpPr>
          <p:cNvPr id="205" name="Shape 205"/>
          <p:cNvSpPr/>
          <p:nvPr/>
        </p:nvSpPr>
        <p:spPr>
          <a:xfrm>
            <a:off x="0" y="6577068"/>
            <a:ext cx="9144000" cy="324359"/>
          </a:xfrm>
          <a:prstGeom prst="rect">
            <a:avLst/>
          </a:prstGeom>
          <a:solidFill>
            <a:srgbClr val="B58F7F"/>
          </a:solidFill>
          <a:ln w="12700">
            <a:miter lim="400000"/>
          </a:ln>
        </p:spPr>
        <p:txBody>
          <a:bodyPr lIns="45718" tIns="45718" rIns="45718" bIns="45718"/>
          <a:lstStyle/>
          <a:p>
            <a:pPr>
              <a:defRPr>
                <a:solidFill>
                  <a:srgbClr val="000000"/>
                </a:solidFill>
              </a:defRPr>
            </a:pPr>
            <a:endParaRPr dirty="0"/>
          </a:p>
        </p:txBody>
      </p:sp>
      <p:sp>
        <p:nvSpPr>
          <p:cNvPr id="208" name="Shape 208"/>
          <p:cNvSpPr>
            <a:spLocks noGrp="1"/>
          </p:cNvSpPr>
          <p:nvPr>
            <p:ph type="title"/>
          </p:nvPr>
        </p:nvSpPr>
        <p:spPr>
          <a:xfrm>
            <a:off x="446861" y="259729"/>
            <a:ext cx="8229601" cy="1293292"/>
          </a:xfrm>
          <a:prstGeom prst="rect">
            <a:avLst/>
          </a:prstGeom>
        </p:spPr>
        <p:txBody>
          <a:bodyPr/>
          <a:lstStyle>
            <a:lvl1pPr algn="l">
              <a:lnSpc>
                <a:spcPct val="90000"/>
              </a:lnSpc>
              <a:defRPr sz="3600" b="1">
                <a:solidFill>
                  <a:srgbClr val="FF0000"/>
                </a:solidFill>
                <a:latin typeface="Netto offc"/>
                <a:ea typeface="Netto offc"/>
                <a:cs typeface="Netto offc"/>
                <a:sym typeface="Netto offc"/>
              </a:defRPr>
            </a:lvl1pPr>
          </a:lstStyle>
          <a:p>
            <a:r>
              <a:t>Texte du titre</a:t>
            </a:r>
          </a:p>
        </p:txBody>
      </p:sp>
      <p:sp>
        <p:nvSpPr>
          <p:cNvPr id="14" name="Shape 191"/>
          <p:cNvSpPr>
            <a:spLocks noGrp="1"/>
          </p:cNvSpPr>
          <p:nvPr>
            <p:ph type="pic" sz="quarter" idx="13"/>
          </p:nvPr>
        </p:nvSpPr>
        <p:spPr>
          <a:xfrm>
            <a:off x="4555525" y="1815194"/>
            <a:ext cx="4597564" cy="1790226"/>
          </a:xfrm>
          <a:prstGeom prst="rect">
            <a:avLst/>
          </a:prstGeom>
        </p:spPr>
        <p:txBody>
          <a:bodyPr lIns="91439" tIns="45719" rIns="91439" bIns="45719">
            <a:noAutofit/>
          </a:bodyPr>
          <a:lstStyle/>
          <a:p>
            <a:endParaRPr dirty="0"/>
          </a:p>
        </p:txBody>
      </p:sp>
      <p:sp>
        <p:nvSpPr>
          <p:cNvPr id="15" name="Shape 192"/>
          <p:cNvSpPr>
            <a:spLocks noGrp="1"/>
          </p:cNvSpPr>
          <p:nvPr>
            <p:ph type="pic" sz="quarter" idx="14"/>
          </p:nvPr>
        </p:nvSpPr>
        <p:spPr>
          <a:xfrm>
            <a:off x="1" y="4202310"/>
            <a:ext cx="4555524" cy="1786519"/>
          </a:xfrm>
          <a:prstGeom prst="rect">
            <a:avLst/>
          </a:prstGeom>
        </p:spPr>
        <p:txBody>
          <a:bodyPr lIns="91439" tIns="45719" rIns="91439" bIns="45719">
            <a:noAutofit/>
          </a:bodyPr>
          <a:lstStyle/>
          <a:p>
            <a:endParaRPr dirty="0"/>
          </a:p>
        </p:txBody>
      </p:sp>
      <p:sp>
        <p:nvSpPr>
          <p:cNvPr id="16" name="Shape 194"/>
          <p:cNvSpPr>
            <a:spLocks noGrp="1"/>
          </p:cNvSpPr>
          <p:nvPr>
            <p:ph type="pic" sz="quarter" idx="15"/>
          </p:nvPr>
        </p:nvSpPr>
        <p:spPr>
          <a:xfrm>
            <a:off x="1" y="1815194"/>
            <a:ext cx="4555524" cy="1790226"/>
          </a:xfrm>
          <a:prstGeom prst="rect">
            <a:avLst/>
          </a:prstGeom>
        </p:spPr>
        <p:txBody>
          <a:bodyPr lIns="91439" tIns="45719" rIns="91439" bIns="45719">
            <a:noAutofit/>
          </a:bodyPr>
          <a:lstStyle/>
          <a:p>
            <a:endParaRPr dirty="0"/>
          </a:p>
        </p:txBody>
      </p:sp>
      <p:sp>
        <p:nvSpPr>
          <p:cNvPr id="17" name="Shape 195"/>
          <p:cNvSpPr>
            <a:spLocks noGrp="1"/>
          </p:cNvSpPr>
          <p:nvPr>
            <p:ph type="pic" sz="quarter" idx="16"/>
          </p:nvPr>
        </p:nvSpPr>
        <p:spPr>
          <a:xfrm>
            <a:off x="4555523" y="4198617"/>
            <a:ext cx="4597566" cy="1789651"/>
          </a:xfrm>
          <a:prstGeom prst="rect">
            <a:avLst/>
          </a:prstGeom>
        </p:spPr>
        <p:txBody>
          <a:bodyPr lIns="91439" tIns="45719" rIns="91439" bIns="45719">
            <a:noAutofit/>
          </a:bodyPr>
          <a:lstStyle/>
          <a:p>
            <a:endParaRPr dirty="0"/>
          </a:p>
        </p:txBody>
      </p:sp>
      <p:sp>
        <p:nvSpPr>
          <p:cNvPr id="18" name="Shape 196"/>
          <p:cNvSpPr>
            <a:spLocks noGrp="1"/>
          </p:cNvSpPr>
          <p:nvPr>
            <p:ph type="body" sz="quarter" idx="1"/>
          </p:nvPr>
        </p:nvSpPr>
        <p:spPr>
          <a:xfrm>
            <a:off x="5" y="3609812"/>
            <a:ext cx="4556125" cy="588804"/>
          </a:xfrm>
          <a:prstGeom prst="rect">
            <a:avLst/>
          </a:prstGeom>
        </p:spPr>
        <p:txBody>
          <a:bodyPr anchor="ctr"/>
          <a:lstStyle>
            <a:lvl1pPr marL="0" indent="0" algn="ctr">
              <a:lnSpc>
                <a:spcPct val="90000"/>
              </a:lnSpc>
              <a:spcBef>
                <a:spcPts val="1000"/>
              </a:spcBef>
              <a:buSzTx/>
              <a:buFontTx/>
              <a:buNone/>
              <a:defRPr sz="1000">
                <a:solidFill>
                  <a:srgbClr val="414141"/>
                </a:solidFill>
                <a:latin typeface="+mn-lt"/>
                <a:ea typeface="+mn-ea"/>
                <a:cs typeface="+mn-cs"/>
                <a:sym typeface="Helvetica"/>
              </a:defRPr>
            </a:lvl1pPr>
            <a:lvl2pPr marL="0" indent="0" algn="ctr">
              <a:lnSpc>
                <a:spcPct val="90000"/>
              </a:lnSpc>
              <a:spcBef>
                <a:spcPts val="1000"/>
              </a:spcBef>
              <a:buSzTx/>
              <a:buFontTx/>
              <a:buNone/>
              <a:defRPr sz="1000">
                <a:solidFill>
                  <a:srgbClr val="414141"/>
                </a:solidFill>
                <a:latin typeface="+mn-lt"/>
                <a:ea typeface="+mn-ea"/>
                <a:cs typeface="+mn-cs"/>
                <a:sym typeface="Helvetica"/>
              </a:defRPr>
            </a:lvl2pPr>
          </a:lstStyle>
          <a:p>
            <a:r>
              <a:t>Texte niveau 1</a:t>
            </a:r>
          </a:p>
          <a:p>
            <a:pPr lvl="1"/>
            <a:r>
              <a:t>Texte niveau 2</a:t>
            </a:r>
          </a:p>
        </p:txBody>
      </p:sp>
      <p:sp>
        <p:nvSpPr>
          <p:cNvPr id="19" name="Shape 197"/>
          <p:cNvSpPr>
            <a:spLocks noGrp="1"/>
          </p:cNvSpPr>
          <p:nvPr>
            <p:ph type="body" sz="quarter" idx="17"/>
          </p:nvPr>
        </p:nvSpPr>
        <p:spPr>
          <a:xfrm>
            <a:off x="4555528" y="3609812"/>
            <a:ext cx="4597567" cy="588804"/>
          </a:xfrm>
          <a:prstGeom prst="rect">
            <a:avLst/>
          </a:prstGeom>
        </p:spPr>
        <p:txBody>
          <a:bodyPr anchor="ctr"/>
          <a:lstStyle/>
          <a:p>
            <a:pPr marL="0" indent="0" algn="ctr">
              <a:lnSpc>
                <a:spcPct val="90000"/>
              </a:lnSpc>
              <a:spcBef>
                <a:spcPts val="1000"/>
              </a:spcBef>
              <a:buSzTx/>
              <a:buFontTx/>
              <a:buNone/>
              <a:defRPr sz="1000">
                <a:solidFill>
                  <a:srgbClr val="414141"/>
                </a:solidFill>
                <a:latin typeface="+mn-lt"/>
                <a:ea typeface="+mn-ea"/>
                <a:cs typeface="+mn-cs"/>
                <a:sym typeface="Helvetica"/>
              </a:defRPr>
            </a:pPr>
            <a:endParaRPr/>
          </a:p>
        </p:txBody>
      </p:sp>
      <p:sp>
        <p:nvSpPr>
          <p:cNvPr id="20" name="Shape 198"/>
          <p:cNvSpPr>
            <a:spLocks noGrp="1"/>
          </p:cNvSpPr>
          <p:nvPr>
            <p:ph type="body" sz="quarter" idx="18"/>
          </p:nvPr>
        </p:nvSpPr>
        <p:spPr>
          <a:xfrm>
            <a:off x="4555528" y="5988262"/>
            <a:ext cx="4597567" cy="588804"/>
          </a:xfrm>
          <a:prstGeom prst="rect">
            <a:avLst/>
          </a:prstGeom>
        </p:spPr>
        <p:txBody>
          <a:bodyPr anchor="ctr"/>
          <a:lstStyle/>
          <a:p>
            <a:pPr marL="0" indent="0" algn="ctr">
              <a:lnSpc>
                <a:spcPct val="90000"/>
              </a:lnSpc>
              <a:spcBef>
                <a:spcPts val="1000"/>
              </a:spcBef>
              <a:buSzTx/>
              <a:buFontTx/>
              <a:buNone/>
              <a:defRPr sz="1000">
                <a:solidFill>
                  <a:srgbClr val="414141"/>
                </a:solidFill>
                <a:latin typeface="+mn-lt"/>
                <a:ea typeface="+mn-ea"/>
                <a:cs typeface="+mn-cs"/>
                <a:sym typeface="Helvetica"/>
              </a:defRPr>
            </a:pPr>
            <a:endParaRPr/>
          </a:p>
        </p:txBody>
      </p:sp>
      <p:sp>
        <p:nvSpPr>
          <p:cNvPr id="21" name="Shape 199"/>
          <p:cNvSpPr>
            <a:spLocks noGrp="1"/>
          </p:cNvSpPr>
          <p:nvPr>
            <p:ph type="body" sz="quarter" idx="19"/>
          </p:nvPr>
        </p:nvSpPr>
        <p:spPr>
          <a:xfrm>
            <a:off x="-602" y="5988262"/>
            <a:ext cx="4556126" cy="588804"/>
          </a:xfrm>
          <a:prstGeom prst="rect">
            <a:avLst/>
          </a:prstGeom>
        </p:spPr>
        <p:txBody>
          <a:bodyPr anchor="ctr"/>
          <a:lstStyle/>
          <a:p>
            <a:pPr marL="0" indent="0" algn="ctr">
              <a:lnSpc>
                <a:spcPct val="90000"/>
              </a:lnSpc>
              <a:spcBef>
                <a:spcPts val="1000"/>
              </a:spcBef>
              <a:buSzTx/>
              <a:buFontTx/>
              <a:buNone/>
              <a:defRPr sz="1000">
                <a:solidFill>
                  <a:srgbClr val="414141"/>
                </a:solidFill>
                <a:latin typeface="+mn-lt"/>
                <a:ea typeface="+mn-ea"/>
                <a:cs typeface="+mn-cs"/>
                <a:sym typeface="Helvetica"/>
              </a:defRPr>
            </a:pPr>
            <a:endParaRPr/>
          </a:p>
        </p:txBody>
      </p:sp>
    </p:spTree>
    <p:extLst>
      <p:ext uri="{BB962C8B-B14F-4D97-AF65-F5344CB8AC3E}">
        <p14:creationId xmlns:p14="http://schemas.microsoft.com/office/powerpoint/2010/main" val="75823967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LIVE - Tableau">
    <p:spTree>
      <p:nvGrpSpPr>
        <p:cNvPr id="1" name=""/>
        <p:cNvGrpSpPr/>
        <p:nvPr/>
      </p:nvGrpSpPr>
      <p:grpSpPr>
        <a:xfrm>
          <a:off x="0" y="0"/>
          <a:ext cx="0" cy="0"/>
          <a:chOff x="0" y="0"/>
          <a:chExt cx="0" cy="0"/>
        </a:xfrm>
      </p:grpSpPr>
      <p:sp>
        <p:nvSpPr>
          <p:cNvPr id="193" name="Shape 193"/>
          <p:cNvSpPr/>
          <p:nvPr/>
        </p:nvSpPr>
        <p:spPr>
          <a:xfrm>
            <a:off x="0" y="-37046"/>
            <a:ext cx="9144000" cy="1842112"/>
          </a:xfrm>
          <a:prstGeom prst="rect">
            <a:avLst/>
          </a:prstGeom>
          <a:solidFill>
            <a:srgbClr val="FAF5EC"/>
          </a:solidFill>
          <a:ln w="12700">
            <a:miter lim="400000"/>
          </a:ln>
        </p:spPr>
        <p:txBody>
          <a:bodyPr lIns="45718" tIns="45718" rIns="45718" bIns="45718"/>
          <a:lstStyle/>
          <a:p>
            <a:pPr>
              <a:defRPr>
                <a:solidFill>
                  <a:srgbClr val="000000"/>
                </a:solidFill>
              </a:defRPr>
            </a:pPr>
            <a:endParaRPr dirty="0"/>
          </a:p>
        </p:txBody>
      </p:sp>
      <p:sp>
        <p:nvSpPr>
          <p:cNvPr id="194" name="Shape 194"/>
          <p:cNvSpPr/>
          <p:nvPr/>
        </p:nvSpPr>
        <p:spPr>
          <a:xfrm>
            <a:off x="0" y="6577066"/>
            <a:ext cx="9144000" cy="324360"/>
          </a:xfrm>
          <a:prstGeom prst="rect">
            <a:avLst/>
          </a:prstGeom>
          <a:solidFill>
            <a:srgbClr val="B58F7F"/>
          </a:solidFill>
          <a:ln w="12700">
            <a:miter lim="400000"/>
          </a:ln>
        </p:spPr>
        <p:txBody>
          <a:bodyPr lIns="45718" tIns="45718" rIns="45718" bIns="45718"/>
          <a:lstStyle/>
          <a:p>
            <a:pPr>
              <a:defRPr>
                <a:solidFill>
                  <a:srgbClr val="000000"/>
                </a:solidFill>
              </a:defRPr>
            </a:pPr>
            <a:endParaRPr dirty="0"/>
          </a:p>
        </p:txBody>
      </p:sp>
      <p:sp>
        <p:nvSpPr>
          <p:cNvPr id="195" name="Shape 195"/>
          <p:cNvSpPr>
            <a:spLocks noGrp="1"/>
          </p:cNvSpPr>
          <p:nvPr>
            <p:ph type="pic" idx="13"/>
          </p:nvPr>
        </p:nvSpPr>
        <p:spPr>
          <a:xfrm>
            <a:off x="0" y="1778236"/>
            <a:ext cx="9144000" cy="4799325"/>
          </a:xfrm>
          <a:prstGeom prst="rect">
            <a:avLst/>
          </a:prstGeom>
        </p:spPr>
        <p:txBody>
          <a:bodyPr lIns="91439" tIns="45719" rIns="91439" bIns="45719">
            <a:noAutofit/>
          </a:bodyPr>
          <a:lstStyle/>
          <a:p>
            <a:endParaRPr dirty="0"/>
          </a:p>
        </p:txBody>
      </p:sp>
      <p:sp>
        <p:nvSpPr>
          <p:cNvPr id="196" name="Shape 196"/>
          <p:cNvSpPr>
            <a:spLocks noGrp="1"/>
          </p:cNvSpPr>
          <p:nvPr>
            <p:ph type="title"/>
          </p:nvPr>
        </p:nvSpPr>
        <p:spPr>
          <a:xfrm>
            <a:off x="446861" y="259729"/>
            <a:ext cx="8229601" cy="1293292"/>
          </a:xfrm>
          <a:prstGeom prst="rect">
            <a:avLst/>
          </a:prstGeom>
        </p:spPr>
        <p:txBody>
          <a:bodyPr/>
          <a:lstStyle>
            <a:lvl1pPr algn="l">
              <a:lnSpc>
                <a:spcPct val="90000"/>
              </a:lnSpc>
              <a:defRPr sz="3600" b="1">
                <a:solidFill>
                  <a:srgbClr val="FF0000"/>
                </a:solidFill>
                <a:latin typeface="Netto offc"/>
                <a:ea typeface="Netto offc"/>
                <a:cs typeface="Netto offc"/>
                <a:sym typeface="Netto offc"/>
              </a:defRPr>
            </a:lvl1pPr>
          </a:lstStyle>
          <a:p>
            <a:r>
              <a:t>Texte du titre</a:t>
            </a:r>
          </a:p>
        </p:txBody>
      </p:sp>
    </p:spTree>
    <p:extLst>
      <p:ext uri="{BB962C8B-B14F-4D97-AF65-F5344CB8AC3E}">
        <p14:creationId xmlns:p14="http://schemas.microsoft.com/office/powerpoint/2010/main" val="258302197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LEARN_Diapo vide">
    <p:spTree>
      <p:nvGrpSpPr>
        <p:cNvPr id="1" name=""/>
        <p:cNvGrpSpPr/>
        <p:nvPr/>
      </p:nvGrpSpPr>
      <p:grpSpPr>
        <a:xfrm>
          <a:off x="0" y="0"/>
          <a:ext cx="0" cy="0"/>
          <a:chOff x="0" y="0"/>
          <a:chExt cx="0" cy="0"/>
        </a:xfrm>
      </p:grpSpPr>
      <p:sp>
        <p:nvSpPr>
          <p:cNvPr id="169" name="Shape 169"/>
          <p:cNvSpPr/>
          <p:nvPr/>
        </p:nvSpPr>
        <p:spPr>
          <a:xfrm>
            <a:off x="0" y="6533645"/>
            <a:ext cx="9144000" cy="324360"/>
          </a:xfrm>
          <a:prstGeom prst="rect">
            <a:avLst/>
          </a:prstGeom>
          <a:solidFill>
            <a:srgbClr val="869C82"/>
          </a:solidFill>
          <a:ln w="12700">
            <a:miter lim="400000"/>
          </a:ln>
        </p:spPr>
        <p:txBody>
          <a:bodyPr lIns="45718" tIns="45718" rIns="45718" bIns="45718"/>
          <a:lstStyle/>
          <a:p>
            <a:pPr hangingPunct="0">
              <a:defRPr>
                <a:solidFill>
                  <a:srgbClr val="000000"/>
                </a:solidFill>
                <a:latin typeface="Calibri Light"/>
                <a:ea typeface="Calibri Light"/>
                <a:cs typeface="Calibri Light"/>
                <a:sym typeface="Calibri Light"/>
              </a:defRPr>
            </a:pPr>
            <a:endParaRPr kern="0" dirty="0">
              <a:solidFill>
                <a:srgbClr val="000000"/>
              </a:solidFill>
              <a:latin typeface="Calibri Light"/>
              <a:ea typeface="Calibri Light"/>
              <a:cs typeface="Calibri Light"/>
              <a:sym typeface="Calibri Light"/>
            </a:endParaRPr>
          </a:p>
        </p:txBody>
      </p:sp>
      <p:sp>
        <p:nvSpPr>
          <p:cNvPr id="170" name="Shape 170"/>
          <p:cNvSpPr/>
          <p:nvPr/>
        </p:nvSpPr>
        <p:spPr>
          <a:xfrm>
            <a:off x="0" y="-37046"/>
            <a:ext cx="9144000" cy="1842112"/>
          </a:xfrm>
          <a:prstGeom prst="rect">
            <a:avLst/>
          </a:prstGeom>
          <a:solidFill>
            <a:srgbClr val="FAF5EC"/>
          </a:solidFill>
          <a:ln w="12700">
            <a:miter lim="400000"/>
          </a:ln>
        </p:spPr>
        <p:txBody>
          <a:bodyPr lIns="45718" tIns="45718" rIns="45718" bIns="45718"/>
          <a:lstStyle/>
          <a:p>
            <a:pPr hangingPunct="0">
              <a:defRPr>
                <a:solidFill>
                  <a:srgbClr val="000000"/>
                </a:solidFill>
                <a:latin typeface="Calibri Light"/>
                <a:ea typeface="Calibri Light"/>
                <a:cs typeface="Calibri Light"/>
                <a:sym typeface="Calibri Light"/>
              </a:defRPr>
            </a:pPr>
            <a:endParaRPr kern="0" dirty="0">
              <a:solidFill>
                <a:srgbClr val="000000"/>
              </a:solidFill>
              <a:latin typeface="Calibri Light"/>
              <a:ea typeface="Calibri Light"/>
              <a:cs typeface="Calibri Light"/>
              <a:sym typeface="Calibri Light"/>
            </a:endParaRPr>
          </a:p>
        </p:txBody>
      </p:sp>
      <p:sp>
        <p:nvSpPr>
          <p:cNvPr id="171" name="Shape 171"/>
          <p:cNvSpPr>
            <a:spLocks noGrp="1"/>
          </p:cNvSpPr>
          <p:nvPr>
            <p:ph type="title"/>
          </p:nvPr>
        </p:nvSpPr>
        <p:spPr>
          <a:xfrm>
            <a:off x="446861" y="259729"/>
            <a:ext cx="8229601" cy="1293292"/>
          </a:xfrm>
          <a:prstGeom prst="rect">
            <a:avLst/>
          </a:prstGeom>
        </p:spPr>
        <p:txBody>
          <a:bodyPr/>
          <a:lstStyle>
            <a:lvl1pPr algn="l">
              <a:lnSpc>
                <a:spcPct val="90000"/>
              </a:lnSpc>
              <a:defRPr sz="3600" b="1">
                <a:solidFill>
                  <a:srgbClr val="FF0000"/>
                </a:solidFill>
                <a:latin typeface="Netto offc"/>
                <a:ea typeface="Netto offc"/>
                <a:cs typeface="Netto offc"/>
                <a:sym typeface="Netto offc"/>
              </a:defRPr>
            </a:lvl1pPr>
          </a:lstStyle>
          <a:p>
            <a:r>
              <a:t>Texte du titre</a:t>
            </a:r>
          </a:p>
        </p:txBody>
      </p:sp>
    </p:spTree>
    <p:extLst>
      <p:ext uri="{BB962C8B-B14F-4D97-AF65-F5344CB8AC3E}">
        <p14:creationId xmlns:p14="http://schemas.microsoft.com/office/powerpoint/2010/main" val="311382687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EARN - 4/4">
    <p:spTree>
      <p:nvGrpSpPr>
        <p:cNvPr id="1" name=""/>
        <p:cNvGrpSpPr/>
        <p:nvPr/>
      </p:nvGrpSpPr>
      <p:grpSpPr>
        <a:xfrm>
          <a:off x="0" y="0"/>
          <a:ext cx="0" cy="0"/>
          <a:chOff x="0" y="0"/>
          <a:chExt cx="0" cy="0"/>
        </a:xfrm>
      </p:grpSpPr>
      <p:sp>
        <p:nvSpPr>
          <p:cNvPr id="137" name="Shape 137"/>
          <p:cNvSpPr/>
          <p:nvPr userDrawn="1"/>
        </p:nvSpPr>
        <p:spPr>
          <a:xfrm>
            <a:off x="0" y="6533645"/>
            <a:ext cx="9144000" cy="324360"/>
          </a:xfrm>
          <a:prstGeom prst="rect">
            <a:avLst/>
          </a:prstGeom>
          <a:solidFill>
            <a:srgbClr val="869C82"/>
          </a:solidFill>
          <a:ln w="12700">
            <a:miter lim="400000"/>
          </a:ln>
        </p:spPr>
        <p:txBody>
          <a:bodyPr lIns="45718" tIns="45718" rIns="45718" bIns="45718"/>
          <a:lstStyle/>
          <a:p>
            <a:pPr hangingPunct="0">
              <a:defRPr>
                <a:solidFill>
                  <a:srgbClr val="000000"/>
                </a:solidFill>
                <a:latin typeface="Calibri Light"/>
                <a:ea typeface="Calibri Light"/>
                <a:cs typeface="Calibri Light"/>
                <a:sym typeface="Calibri Light"/>
              </a:defRPr>
            </a:pPr>
            <a:endParaRPr kern="0" dirty="0">
              <a:solidFill>
                <a:srgbClr val="000000"/>
              </a:solidFill>
              <a:latin typeface="Calibri Light"/>
              <a:ea typeface="Calibri Light"/>
              <a:cs typeface="Calibri Light"/>
              <a:sym typeface="Calibri Light"/>
            </a:endParaRPr>
          </a:p>
        </p:txBody>
      </p:sp>
      <p:sp>
        <p:nvSpPr>
          <p:cNvPr id="138" name="Shape 138"/>
          <p:cNvSpPr/>
          <p:nvPr/>
        </p:nvSpPr>
        <p:spPr>
          <a:xfrm>
            <a:off x="0" y="-37046"/>
            <a:ext cx="9144000" cy="1842112"/>
          </a:xfrm>
          <a:prstGeom prst="rect">
            <a:avLst/>
          </a:prstGeom>
          <a:solidFill>
            <a:srgbClr val="FAF5EC"/>
          </a:solidFill>
          <a:ln w="12700">
            <a:miter lim="400000"/>
          </a:ln>
        </p:spPr>
        <p:txBody>
          <a:bodyPr lIns="45718" tIns="45718" rIns="45718" bIns="45718"/>
          <a:lstStyle/>
          <a:p>
            <a:pPr hangingPunct="0">
              <a:defRPr>
                <a:solidFill>
                  <a:srgbClr val="000000"/>
                </a:solidFill>
                <a:latin typeface="Calibri Light"/>
                <a:ea typeface="Calibri Light"/>
                <a:cs typeface="Calibri Light"/>
                <a:sym typeface="Calibri Light"/>
              </a:defRPr>
            </a:pPr>
            <a:endParaRPr kern="0" dirty="0">
              <a:solidFill>
                <a:srgbClr val="000000"/>
              </a:solidFill>
              <a:latin typeface="Calibri Light"/>
              <a:ea typeface="Calibri Light"/>
              <a:cs typeface="Calibri Light"/>
              <a:sym typeface="Calibri Light"/>
            </a:endParaRPr>
          </a:p>
        </p:txBody>
      </p:sp>
      <p:sp>
        <p:nvSpPr>
          <p:cNvPr id="139" name="Shape 139"/>
          <p:cNvSpPr>
            <a:spLocks noGrp="1"/>
          </p:cNvSpPr>
          <p:nvPr>
            <p:ph type="pic" sz="quarter" idx="13"/>
          </p:nvPr>
        </p:nvSpPr>
        <p:spPr>
          <a:xfrm>
            <a:off x="4606930" y="1805326"/>
            <a:ext cx="4537075" cy="2396983"/>
          </a:xfrm>
          <a:prstGeom prst="rect">
            <a:avLst/>
          </a:prstGeom>
        </p:spPr>
        <p:txBody>
          <a:bodyPr lIns="91439" tIns="45719" rIns="91439" bIns="45719">
            <a:noAutofit/>
          </a:bodyPr>
          <a:lstStyle/>
          <a:p>
            <a:endParaRPr dirty="0"/>
          </a:p>
        </p:txBody>
      </p:sp>
      <p:sp>
        <p:nvSpPr>
          <p:cNvPr id="140" name="Shape 140"/>
          <p:cNvSpPr>
            <a:spLocks noGrp="1"/>
          </p:cNvSpPr>
          <p:nvPr>
            <p:ph type="pic" sz="quarter" idx="14"/>
          </p:nvPr>
        </p:nvSpPr>
        <p:spPr>
          <a:xfrm>
            <a:off x="2" y="4202308"/>
            <a:ext cx="4606924" cy="2315881"/>
          </a:xfrm>
          <a:prstGeom prst="rect">
            <a:avLst/>
          </a:prstGeom>
        </p:spPr>
        <p:txBody>
          <a:bodyPr lIns="91439" tIns="45719" rIns="91439" bIns="45719">
            <a:noAutofit/>
          </a:bodyPr>
          <a:lstStyle/>
          <a:p>
            <a:endParaRPr dirty="0"/>
          </a:p>
        </p:txBody>
      </p:sp>
      <p:sp>
        <p:nvSpPr>
          <p:cNvPr id="141" name="Shape 141"/>
          <p:cNvSpPr>
            <a:spLocks noGrp="1"/>
          </p:cNvSpPr>
          <p:nvPr>
            <p:ph type="title"/>
          </p:nvPr>
        </p:nvSpPr>
        <p:spPr>
          <a:xfrm>
            <a:off x="446861" y="259729"/>
            <a:ext cx="8229601" cy="1293292"/>
          </a:xfrm>
          <a:prstGeom prst="rect">
            <a:avLst/>
          </a:prstGeom>
        </p:spPr>
        <p:txBody>
          <a:bodyPr/>
          <a:lstStyle>
            <a:lvl1pPr algn="l">
              <a:lnSpc>
                <a:spcPct val="90000"/>
              </a:lnSpc>
              <a:defRPr sz="3600" b="1">
                <a:solidFill>
                  <a:srgbClr val="FF0000"/>
                </a:solidFill>
                <a:latin typeface="Netto offc"/>
                <a:ea typeface="Netto offc"/>
                <a:cs typeface="Netto offc"/>
                <a:sym typeface="Netto offc"/>
              </a:defRPr>
            </a:lvl1pPr>
          </a:lstStyle>
          <a:p>
            <a:r>
              <a:t>Texte du titre</a:t>
            </a:r>
          </a:p>
        </p:txBody>
      </p:sp>
      <p:sp>
        <p:nvSpPr>
          <p:cNvPr id="13" name="Shape 57"/>
          <p:cNvSpPr>
            <a:spLocks noGrp="1"/>
          </p:cNvSpPr>
          <p:nvPr>
            <p:ph type="body" sz="quarter" idx="1"/>
          </p:nvPr>
        </p:nvSpPr>
        <p:spPr>
          <a:xfrm>
            <a:off x="446092" y="2108071"/>
            <a:ext cx="3770315" cy="1767082"/>
          </a:xfrm>
          <a:prstGeom prst="rect">
            <a:avLst/>
          </a:prstGeom>
        </p:spPr>
        <p:txBody>
          <a:bodyPr anchor="ctr"/>
          <a:lstStyle>
            <a:lvl1pPr marL="179999" indent="-179999">
              <a:lnSpc>
                <a:spcPct val="110000"/>
              </a:lnSpc>
              <a:spcBef>
                <a:spcPts val="1000"/>
              </a:spcBef>
              <a:buChar char="•"/>
              <a:defRPr sz="1600">
                <a:solidFill>
                  <a:srgbClr val="414141"/>
                </a:solidFill>
                <a:latin typeface="+mn-lt"/>
                <a:ea typeface="+mn-ea"/>
                <a:cs typeface="+mn-cs"/>
                <a:sym typeface="Helvetica"/>
              </a:defRPr>
            </a:lvl1pPr>
          </a:lstStyle>
          <a:p>
            <a:r>
              <a:rPr dirty="0"/>
              <a:t>Cliquez pour modifier les styles du texte du masque</a:t>
            </a:r>
          </a:p>
        </p:txBody>
      </p:sp>
      <p:sp>
        <p:nvSpPr>
          <p:cNvPr id="14" name="Shape 246"/>
          <p:cNvSpPr>
            <a:spLocks noGrp="1"/>
          </p:cNvSpPr>
          <p:nvPr>
            <p:ph type="body" sz="quarter" idx="15" hasCustomPrompt="1"/>
          </p:nvPr>
        </p:nvSpPr>
        <p:spPr>
          <a:xfrm>
            <a:off x="4990041" y="4544874"/>
            <a:ext cx="3770313" cy="1767082"/>
          </a:xfrm>
          <a:prstGeom prst="rect">
            <a:avLst/>
          </a:prstGeom>
        </p:spPr>
        <p:txBody>
          <a:bodyPr anchor="ctr"/>
          <a:lstStyle>
            <a:lvl1pPr marL="180000" marR="0" indent="-180000" algn="l" defTabSz="914400" rtl="0" eaLnBrk="1" fontAlgn="auto" latinLnBrk="0" hangingPunct="1">
              <a:lnSpc>
                <a:spcPct val="110000"/>
              </a:lnSpc>
              <a:spcBef>
                <a:spcPts val="700"/>
              </a:spcBef>
              <a:spcAft>
                <a:spcPts val="0"/>
              </a:spcAft>
              <a:buClrTx/>
              <a:buSzPct val="100000"/>
              <a:buFont typeface="Arial" charset="0"/>
              <a:buChar char="•"/>
              <a:tabLst/>
              <a:defRPr sz="1600">
                <a:solidFill>
                  <a:srgbClr val="414141"/>
                </a:solidFill>
                <a:latin typeface="+mn-lt"/>
                <a:ea typeface="+mn-ea"/>
                <a:cs typeface="+mn-cs"/>
                <a:sym typeface="Helvetica"/>
              </a:defRPr>
            </a:lvl1pPr>
          </a:lstStyle>
          <a:p>
            <a:r>
              <a:rPr lang="en-US" dirty="0" err="1"/>
              <a:t>Cliquez</a:t>
            </a:r>
            <a:r>
              <a:rPr lang="en-US" dirty="0"/>
              <a:t> pour modifier les styles du </a:t>
            </a:r>
            <a:r>
              <a:rPr lang="en-US" dirty="0" err="1"/>
              <a:t>texte</a:t>
            </a:r>
            <a:r>
              <a:rPr lang="en-US" dirty="0"/>
              <a:t> du masque</a:t>
            </a:r>
          </a:p>
          <a:p>
            <a:pPr marL="179999" indent="-179999">
              <a:lnSpc>
                <a:spcPct val="110000"/>
              </a:lnSpc>
              <a:defRPr sz="1600">
                <a:latin typeface="+mn-lt"/>
                <a:ea typeface="+mn-ea"/>
                <a:cs typeface="+mn-cs"/>
                <a:sym typeface="Helvetica"/>
              </a:defRPr>
            </a:pPr>
            <a:endParaRPr dirty="0"/>
          </a:p>
        </p:txBody>
      </p:sp>
    </p:spTree>
    <p:extLst>
      <p:ext uri="{BB962C8B-B14F-4D97-AF65-F5344CB8AC3E}">
        <p14:creationId xmlns:p14="http://schemas.microsoft.com/office/powerpoint/2010/main" val="274645056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PRACTICAL INFORMATION - 1/4">
    <p:spTree>
      <p:nvGrpSpPr>
        <p:cNvPr id="1" name=""/>
        <p:cNvGrpSpPr/>
        <p:nvPr/>
      </p:nvGrpSpPr>
      <p:grpSpPr>
        <a:xfrm>
          <a:off x="0" y="0"/>
          <a:ext cx="0" cy="0"/>
          <a:chOff x="0" y="0"/>
          <a:chExt cx="0" cy="0"/>
        </a:xfrm>
      </p:grpSpPr>
      <p:sp>
        <p:nvSpPr>
          <p:cNvPr id="247" name="Shape 247"/>
          <p:cNvSpPr/>
          <p:nvPr/>
        </p:nvSpPr>
        <p:spPr>
          <a:xfrm>
            <a:off x="0" y="-37046"/>
            <a:ext cx="9144000" cy="1842112"/>
          </a:xfrm>
          <a:prstGeom prst="rect">
            <a:avLst/>
          </a:prstGeom>
          <a:solidFill>
            <a:srgbClr val="FAF5EC"/>
          </a:solidFill>
          <a:ln w="12700">
            <a:miter lim="400000"/>
          </a:ln>
        </p:spPr>
        <p:txBody>
          <a:bodyPr lIns="45718" tIns="45718" rIns="45718" bIns="45718"/>
          <a:lstStyle/>
          <a:p>
            <a:pPr hangingPunct="0">
              <a:defRPr>
                <a:solidFill>
                  <a:srgbClr val="000000"/>
                </a:solidFill>
              </a:defRPr>
            </a:pPr>
            <a:endParaRPr kern="0" dirty="0">
              <a:solidFill>
                <a:srgbClr val="000000"/>
              </a:solidFill>
              <a:sym typeface="Helvetica Courant"/>
            </a:endParaRPr>
          </a:p>
        </p:txBody>
      </p:sp>
      <p:sp>
        <p:nvSpPr>
          <p:cNvPr id="248" name="Shape 248"/>
          <p:cNvSpPr/>
          <p:nvPr/>
        </p:nvSpPr>
        <p:spPr>
          <a:xfrm>
            <a:off x="0" y="6577066"/>
            <a:ext cx="9144000" cy="324360"/>
          </a:xfrm>
          <a:prstGeom prst="rect">
            <a:avLst/>
          </a:prstGeom>
          <a:solidFill>
            <a:srgbClr val="C4BC8E"/>
          </a:solidFill>
          <a:ln w="12700">
            <a:miter lim="400000"/>
          </a:ln>
        </p:spPr>
        <p:txBody>
          <a:bodyPr lIns="45718" tIns="45718" rIns="45718" bIns="45718"/>
          <a:lstStyle/>
          <a:p>
            <a:pPr hangingPunct="0">
              <a:defRPr>
                <a:solidFill>
                  <a:srgbClr val="000000"/>
                </a:solidFill>
              </a:defRPr>
            </a:pPr>
            <a:endParaRPr kern="0" dirty="0">
              <a:solidFill>
                <a:srgbClr val="000000"/>
              </a:solidFill>
              <a:sym typeface="Helvetica Courant"/>
            </a:endParaRPr>
          </a:p>
        </p:txBody>
      </p:sp>
      <p:sp>
        <p:nvSpPr>
          <p:cNvPr id="249" name="Shape 249"/>
          <p:cNvSpPr>
            <a:spLocks noGrp="1"/>
          </p:cNvSpPr>
          <p:nvPr>
            <p:ph type="title"/>
          </p:nvPr>
        </p:nvSpPr>
        <p:spPr>
          <a:xfrm>
            <a:off x="446861" y="259729"/>
            <a:ext cx="8229601" cy="1293292"/>
          </a:xfrm>
          <a:prstGeom prst="rect">
            <a:avLst/>
          </a:prstGeom>
        </p:spPr>
        <p:txBody>
          <a:bodyPr/>
          <a:lstStyle>
            <a:lvl1pPr algn="l">
              <a:lnSpc>
                <a:spcPct val="90000"/>
              </a:lnSpc>
              <a:defRPr sz="3600" b="1">
                <a:solidFill>
                  <a:srgbClr val="FF0000"/>
                </a:solidFill>
                <a:latin typeface="Netto offc"/>
                <a:ea typeface="Netto offc"/>
                <a:cs typeface="Netto offc"/>
                <a:sym typeface="Netto offc"/>
              </a:defRPr>
            </a:lvl1pPr>
          </a:lstStyle>
          <a:p>
            <a:r>
              <a:t>Texte du titre</a:t>
            </a:r>
          </a:p>
        </p:txBody>
      </p:sp>
      <p:sp>
        <p:nvSpPr>
          <p:cNvPr id="251" name="Shape 251"/>
          <p:cNvSpPr>
            <a:spLocks noGrp="1"/>
          </p:cNvSpPr>
          <p:nvPr>
            <p:ph type="pic" sz="half" idx="13"/>
          </p:nvPr>
        </p:nvSpPr>
        <p:spPr>
          <a:xfrm>
            <a:off x="5294312" y="1805327"/>
            <a:ext cx="3849688" cy="4772238"/>
          </a:xfrm>
          <a:prstGeom prst="rect">
            <a:avLst/>
          </a:prstGeom>
        </p:spPr>
        <p:txBody>
          <a:bodyPr lIns="91439" tIns="45719" rIns="91439" bIns="45719">
            <a:noAutofit/>
          </a:bodyPr>
          <a:lstStyle/>
          <a:p>
            <a:endParaRPr dirty="0"/>
          </a:p>
        </p:txBody>
      </p:sp>
      <p:sp>
        <p:nvSpPr>
          <p:cNvPr id="8" name="Shape 42"/>
          <p:cNvSpPr>
            <a:spLocks noGrp="1"/>
          </p:cNvSpPr>
          <p:nvPr>
            <p:ph type="body" sz="half" idx="1"/>
          </p:nvPr>
        </p:nvSpPr>
        <p:spPr>
          <a:xfrm>
            <a:off x="446087" y="1988568"/>
            <a:ext cx="4249740" cy="4248008"/>
          </a:xfrm>
          <a:prstGeom prst="rect">
            <a:avLst/>
          </a:prstGeom>
        </p:spPr>
        <p:txBody>
          <a:bodyPr/>
          <a:lstStyle>
            <a:lvl1pPr marL="228600" indent="-179999">
              <a:lnSpc>
                <a:spcPct val="110000"/>
              </a:lnSpc>
              <a:spcBef>
                <a:spcPts val="1000"/>
              </a:spcBef>
              <a:buChar char="•"/>
              <a:defRPr sz="1600">
                <a:solidFill>
                  <a:srgbClr val="414141"/>
                </a:solidFill>
                <a:latin typeface="+mn-lt"/>
                <a:ea typeface="+mn-ea"/>
                <a:cs typeface="+mn-cs"/>
                <a:sym typeface="Helvetica"/>
              </a:defRPr>
            </a:lvl1pPr>
          </a:lstStyle>
          <a:p>
            <a:r>
              <a:rPr dirty="0"/>
              <a:t>Click to add text</a:t>
            </a:r>
          </a:p>
        </p:txBody>
      </p:sp>
    </p:spTree>
    <p:extLst>
      <p:ext uri="{BB962C8B-B14F-4D97-AF65-F5344CB8AC3E}">
        <p14:creationId xmlns:p14="http://schemas.microsoft.com/office/powerpoint/2010/main" val="899580286"/>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UCCEED - 1/8">
    <p:spTree>
      <p:nvGrpSpPr>
        <p:cNvPr id="1" name=""/>
        <p:cNvGrpSpPr/>
        <p:nvPr/>
      </p:nvGrpSpPr>
      <p:grpSpPr>
        <a:xfrm>
          <a:off x="0" y="0"/>
          <a:ext cx="0" cy="0"/>
          <a:chOff x="0" y="0"/>
          <a:chExt cx="0" cy="0"/>
        </a:xfrm>
      </p:grpSpPr>
      <p:sp>
        <p:nvSpPr>
          <p:cNvPr id="45" name="Shape 45"/>
          <p:cNvSpPr/>
          <p:nvPr/>
        </p:nvSpPr>
        <p:spPr>
          <a:xfrm>
            <a:off x="0" y="-37046"/>
            <a:ext cx="9144000" cy="1842112"/>
          </a:xfrm>
          <a:prstGeom prst="rect">
            <a:avLst/>
          </a:prstGeom>
          <a:solidFill>
            <a:srgbClr val="FAF5EC"/>
          </a:solidFill>
          <a:ln w="12700">
            <a:miter lim="400000"/>
          </a:ln>
        </p:spPr>
        <p:txBody>
          <a:bodyPr lIns="45718" tIns="45718" rIns="45718" bIns="45718"/>
          <a:lstStyle/>
          <a:p>
            <a:pPr hangingPunct="0">
              <a:defRPr>
                <a:solidFill>
                  <a:srgbClr val="000000"/>
                </a:solidFill>
                <a:latin typeface="Calibri Light"/>
                <a:ea typeface="Calibri Light"/>
                <a:cs typeface="Calibri Light"/>
                <a:sym typeface="Calibri Light"/>
              </a:defRPr>
            </a:pPr>
            <a:endParaRPr kern="0" dirty="0">
              <a:solidFill>
                <a:srgbClr val="000000"/>
              </a:solidFill>
              <a:latin typeface="Calibri Light"/>
              <a:ea typeface="Calibri Light"/>
              <a:cs typeface="Calibri Light"/>
              <a:sym typeface="Calibri Light"/>
            </a:endParaRPr>
          </a:p>
        </p:txBody>
      </p:sp>
      <p:sp>
        <p:nvSpPr>
          <p:cNvPr id="46" name="Shape 46"/>
          <p:cNvSpPr/>
          <p:nvPr/>
        </p:nvSpPr>
        <p:spPr>
          <a:xfrm>
            <a:off x="0" y="6577068"/>
            <a:ext cx="9144000" cy="324361"/>
          </a:xfrm>
          <a:prstGeom prst="rect">
            <a:avLst/>
          </a:prstGeom>
          <a:solidFill>
            <a:srgbClr val="B2C4CC"/>
          </a:solidFill>
          <a:ln w="12700">
            <a:miter lim="400000"/>
          </a:ln>
        </p:spPr>
        <p:txBody>
          <a:bodyPr lIns="45718" tIns="45718" rIns="45718" bIns="45718"/>
          <a:lstStyle/>
          <a:p>
            <a:pPr hangingPunct="0">
              <a:defRPr>
                <a:solidFill>
                  <a:srgbClr val="000000"/>
                </a:solidFill>
                <a:latin typeface="Calibri Light"/>
                <a:ea typeface="Calibri Light"/>
                <a:cs typeface="Calibri Light"/>
                <a:sym typeface="Calibri Light"/>
              </a:defRPr>
            </a:pPr>
            <a:endParaRPr kern="0" dirty="0">
              <a:solidFill>
                <a:srgbClr val="000000"/>
              </a:solidFill>
              <a:latin typeface="Calibri Light"/>
              <a:ea typeface="Calibri Light"/>
              <a:cs typeface="Calibri Light"/>
              <a:sym typeface="Calibri Light"/>
            </a:endParaRPr>
          </a:p>
        </p:txBody>
      </p:sp>
      <p:sp>
        <p:nvSpPr>
          <p:cNvPr id="47" name="Shape 47"/>
          <p:cNvSpPr>
            <a:spLocks noGrp="1"/>
          </p:cNvSpPr>
          <p:nvPr>
            <p:ph type="title"/>
          </p:nvPr>
        </p:nvSpPr>
        <p:spPr>
          <a:xfrm>
            <a:off x="446861" y="259729"/>
            <a:ext cx="8229601" cy="1293292"/>
          </a:xfrm>
          <a:prstGeom prst="rect">
            <a:avLst/>
          </a:prstGeom>
        </p:spPr>
        <p:txBody>
          <a:bodyPr/>
          <a:lstStyle>
            <a:lvl1pPr algn="l">
              <a:lnSpc>
                <a:spcPct val="90000"/>
              </a:lnSpc>
              <a:defRPr sz="3600" b="1">
                <a:solidFill>
                  <a:srgbClr val="FF0000"/>
                </a:solidFill>
                <a:latin typeface="Netto offc"/>
                <a:ea typeface="Netto offc"/>
                <a:cs typeface="Netto offc"/>
                <a:sym typeface="Netto offc"/>
              </a:defRPr>
            </a:lvl1pPr>
          </a:lstStyle>
          <a:p>
            <a:r>
              <a:rPr dirty="0"/>
              <a:t>Texte du titre</a:t>
            </a:r>
          </a:p>
        </p:txBody>
      </p:sp>
      <p:sp>
        <p:nvSpPr>
          <p:cNvPr id="49" name="Shape 49"/>
          <p:cNvSpPr>
            <a:spLocks noGrp="1"/>
          </p:cNvSpPr>
          <p:nvPr>
            <p:ph type="pic" sz="quarter" idx="13"/>
          </p:nvPr>
        </p:nvSpPr>
        <p:spPr>
          <a:xfrm>
            <a:off x="5435146" y="1805327"/>
            <a:ext cx="3708854" cy="2296872"/>
          </a:xfrm>
          <a:prstGeom prst="rect">
            <a:avLst/>
          </a:prstGeom>
        </p:spPr>
        <p:txBody>
          <a:bodyPr lIns="91439" tIns="45719" rIns="91439" bIns="45719">
            <a:noAutofit/>
          </a:bodyPr>
          <a:lstStyle/>
          <a:p>
            <a:endParaRPr dirty="0"/>
          </a:p>
        </p:txBody>
      </p:sp>
      <p:sp>
        <p:nvSpPr>
          <p:cNvPr id="50" name="Shape 50"/>
          <p:cNvSpPr>
            <a:spLocks noGrp="1"/>
          </p:cNvSpPr>
          <p:nvPr>
            <p:ph type="pic" sz="quarter" idx="14"/>
          </p:nvPr>
        </p:nvSpPr>
        <p:spPr>
          <a:xfrm>
            <a:off x="5435146" y="4203169"/>
            <a:ext cx="3708854" cy="2368058"/>
          </a:xfrm>
          <a:prstGeom prst="rect">
            <a:avLst/>
          </a:prstGeom>
        </p:spPr>
        <p:txBody>
          <a:bodyPr lIns="91439" tIns="45719" rIns="91439" bIns="45719">
            <a:noAutofit/>
          </a:bodyPr>
          <a:lstStyle/>
          <a:p>
            <a:endParaRPr dirty="0"/>
          </a:p>
        </p:txBody>
      </p:sp>
      <p:sp>
        <p:nvSpPr>
          <p:cNvPr id="12" name="Shape 42"/>
          <p:cNvSpPr>
            <a:spLocks noGrp="1"/>
          </p:cNvSpPr>
          <p:nvPr>
            <p:ph type="body" sz="half" idx="1"/>
          </p:nvPr>
        </p:nvSpPr>
        <p:spPr>
          <a:xfrm>
            <a:off x="446087" y="1988568"/>
            <a:ext cx="4249740" cy="4248008"/>
          </a:xfrm>
          <a:prstGeom prst="rect">
            <a:avLst/>
          </a:prstGeom>
        </p:spPr>
        <p:txBody>
          <a:bodyPr/>
          <a:lstStyle>
            <a:lvl1pPr marL="228600" indent="-179999">
              <a:lnSpc>
                <a:spcPct val="110000"/>
              </a:lnSpc>
              <a:spcBef>
                <a:spcPts val="1000"/>
              </a:spcBef>
              <a:buChar char="•"/>
              <a:defRPr sz="1600">
                <a:solidFill>
                  <a:srgbClr val="414141"/>
                </a:solidFill>
                <a:latin typeface="+mn-lt"/>
                <a:ea typeface="+mn-ea"/>
                <a:cs typeface="+mn-cs"/>
                <a:sym typeface="Helvetica"/>
              </a:defRPr>
            </a:lvl1pPr>
          </a:lstStyle>
          <a:p>
            <a:r>
              <a:rPr dirty="0"/>
              <a:t>Click to add text</a:t>
            </a:r>
          </a:p>
        </p:txBody>
      </p:sp>
    </p:spTree>
    <p:extLst>
      <p:ext uri="{BB962C8B-B14F-4D97-AF65-F5344CB8AC3E}">
        <p14:creationId xmlns:p14="http://schemas.microsoft.com/office/powerpoint/2010/main" val="279027521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UCCEED - 4/4">
    <p:spTree>
      <p:nvGrpSpPr>
        <p:cNvPr id="1" name=""/>
        <p:cNvGrpSpPr/>
        <p:nvPr/>
      </p:nvGrpSpPr>
      <p:grpSpPr>
        <a:xfrm>
          <a:off x="0" y="0"/>
          <a:ext cx="0" cy="0"/>
          <a:chOff x="0" y="0"/>
          <a:chExt cx="0" cy="0"/>
        </a:xfrm>
      </p:grpSpPr>
      <p:sp>
        <p:nvSpPr>
          <p:cNvPr id="58" name="Shape 58"/>
          <p:cNvSpPr/>
          <p:nvPr/>
        </p:nvSpPr>
        <p:spPr>
          <a:xfrm>
            <a:off x="0" y="-37046"/>
            <a:ext cx="9144000" cy="1842112"/>
          </a:xfrm>
          <a:prstGeom prst="rect">
            <a:avLst/>
          </a:prstGeom>
          <a:solidFill>
            <a:srgbClr val="FAF5EC"/>
          </a:solidFill>
          <a:ln w="12700">
            <a:miter lim="400000"/>
          </a:ln>
        </p:spPr>
        <p:txBody>
          <a:bodyPr lIns="45718" tIns="45718" rIns="45718" bIns="45718"/>
          <a:lstStyle/>
          <a:p>
            <a:pPr hangingPunct="0">
              <a:defRPr>
                <a:solidFill>
                  <a:srgbClr val="000000"/>
                </a:solidFill>
              </a:defRPr>
            </a:pPr>
            <a:endParaRPr kern="0" dirty="0">
              <a:solidFill>
                <a:srgbClr val="000000"/>
              </a:solidFill>
              <a:sym typeface="Helvetica Courant"/>
            </a:endParaRPr>
          </a:p>
        </p:txBody>
      </p:sp>
      <p:sp>
        <p:nvSpPr>
          <p:cNvPr id="59" name="Shape 59"/>
          <p:cNvSpPr/>
          <p:nvPr/>
        </p:nvSpPr>
        <p:spPr>
          <a:xfrm>
            <a:off x="0" y="6577066"/>
            <a:ext cx="9144000" cy="324360"/>
          </a:xfrm>
          <a:prstGeom prst="rect">
            <a:avLst/>
          </a:prstGeom>
          <a:solidFill>
            <a:srgbClr val="B2C4CC"/>
          </a:solidFill>
          <a:ln w="12700">
            <a:miter lim="400000"/>
          </a:ln>
        </p:spPr>
        <p:txBody>
          <a:bodyPr lIns="45718" tIns="45718" rIns="45718" bIns="45718"/>
          <a:lstStyle/>
          <a:p>
            <a:pPr hangingPunct="0">
              <a:defRPr>
                <a:solidFill>
                  <a:srgbClr val="000000"/>
                </a:solidFill>
              </a:defRPr>
            </a:pPr>
            <a:endParaRPr kern="0" dirty="0">
              <a:solidFill>
                <a:srgbClr val="000000"/>
              </a:solidFill>
              <a:sym typeface="Helvetica Courant"/>
            </a:endParaRPr>
          </a:p>
        </p:txBody>
      </p:sp>
      <p:sp>
        <p:nvSpPr>
          <p:cNvPr id="60" name="Shape 60"/>
          <p:cNvSpPr>
            <a:spLocks noGrp="1"/>
          </p:cNvSpPr>
          <p:nvPr>
            <p:ph type="pic" sz="quarter" idx="13"/>
          </p:nvPr>
        </p:nvSpPr>
        <p:spPr>
          <a:xfrm>
            <a:off x="4606930" y="1805324"/>
            <a:ext cx="4537075" cy="2396984"/>
          </a:xfrm>
          <a:prstGeom prst="rect">
            <a:avLst/>
          </a:prstGeom>
        </p:spPr>
        <p:txBody>
          <a:bodyPr lIns="91439" tIns="45719" rIns="91439" bIns="45719">
            <a:noAutofit/>
          </a:bodyPr>
          <a:lstStyle/>
          <a:p>
            <a:endParaRPr dirty="0"/>
          </a:p>
        </p:txBody>
      </p:sp>
      <p:sp>
        <p:nvSpPr>
          <p:cNvPr id="61" name="Shape 61"/>
          <p:cNvSpPr>
            <a:spLocks noGrp="1"/>
          </p:cNvSpPr>
          <p:nvPr>
            <p:ph type="pic" sz="quarter" idx="14"/>
          </p:nvPr>
        </p:nvSpPr>
        <p:spPr>
          <a:xfrm>
            <a:off x="2" y="4202308"/>
            <a:ext cx="4606924" cy="2361699"/>
          </a:xfrm>
          <a:prstGeom prst="rect">
            <a:avLst/>
          </a:prstGeom>
        </p:spPr>
        <p:txBody>
          <a:bodyPr lIns="91439" tIns="45719" rIns="91439" bIns="45719">
            <a:noAutofit/>
          </a:bodyPr>
          <a:lstStyle/>
          <a:p>
            <a:endParaRPr dirty="0"/>
          </a:p>
        </p:txBody>
      </p:sp>
      <p:sp>
        <p:nvSpPr>
          <p:cNvPr id="62" name="Shape 62"/>
          <p:cNvSpPr>
            <a:spLocks noGrp="1"/>
          </p:cNvSpPr>
          <p:nvPr>
            <p:ph type="title"/>
          </p:nvPr>
        </p:nvSpPr>
        <p:spPr>
          <a:xfrm>
            <a:off x="446861" y="259729"/>
            <a:ext cx="8229601" cy="1293292"/>
          </a:xfrm>
          <a:prstGeom prst="rect">
            <a:avLst/>
          </a:prstGeom>
        </p:spPr>
        <p:txBody>
          <a:bodyPr/>
          <a:lstStyle>
            <a:lvl1pPr algn="l">
              <a:lnSpc>
                <a:spcPct val="90000"/>
              </a:lnSpc>
              <a:defRPr sz="3600" b="1">
                <a:solidFill>
                  <a:srgbClr val="FF0000"/>
                </a:solidFill>
                <a:latin typeface="Netto offc"/>
                <a:ea typeface="Netto offc"/>
                <a:cs typeface="Netto offc"/>
                <a:sym typeface="Netto offc"/>
              </a:defRPr>
            </a:lvl1pPr>
          </a:lstStyle>
          <a:p>
            <a:r>
              <a:t>Texte du titre</a:t>
            </a:r>
          </a:p>
        </p:txBody>
      </p:sp>
      <p:sp>
        <p:nvSpPr>
          <p:cNvPr id="10" name="Shape 57"/>
          <p:cNvSpPr>
            <a:spLocks noGrp="1"/>
          </p:cNvSpPr>
          <p:nvPr>
            <p:ph type="body" sz="quarter" idx="1"/>
          </p:nvPr>
        </p:nvSpPr>
        <p:spPr>
          <a:xfrm>
            <a:off x="446092" y="2108071"/>
            <a:ext cx="3770315" cy="1767082"/>
          </a:xfrm>
          <a:prstGeom prst="rect">
            <a:avLst/>
          </a:prstGeom>
        </p:spPr>
        <p:txBody>
          <a:bodyPr anchor="ctr"/>
          <a:lstStyle>
            <a:lvl1pPr marL="179999" indent="-179999">
              <a:lnSpc>
                <a:spcPct val="110000"/>
              </a:lnSpc>
              <a:spcBef>
                <a:spcPts val="1000"/>
              </a:spcBef>
              <a:buChar char="•"/>
              <a:defRPr sz="1600">
                <a:solidFill>
                  <a:srgbClr val="414141"/>
                </a:solidFill>
                <a:latin typeface="+mn-lt"/>
                <a:ea typeface="+mn-ea"/>
                <a:cs typeface="+mn-cs"/>
                <a:sym typeface="Helvetica"/>
              </a:defRPr>
            </a:lvl1pPr>
          </a:lstStyle>
          <a:p>
            <a:r>
              <a:rPr dirty="0"/>
              <a:t>Cliquez pour modifier les styles du texte du masque</a:t>
            </a:r>
          </a:p>
        </p:txBody>
      </p:sp>
      <p:sp>
        <p:nvSpPr>
          <p:cNvPr id="11" name="Shape 246"/>
          <p:cNvSpPr>
            <a:spLocks noGrp="1"/>
          </p:cNvSpPr>
          <p:nvPr>
            <p:ph type="body" sz="quarter" idx="15" hasCustomPrompt="1"/>
          </p:nvPr>
        </p:nvSpPr>
        <p:spPr>
          <a:xfrm>
            <a:off x="4990041" y="4544874"/>
            <a:ext cx="3770313" cy="1767082"/>
          </a:xfrm>
          <a:prstGeom prst="rect">
            <a:avLst/>
          </a:prstGeom>
        </p:spPr>
        <p:txBody>
          <a:bodyPr anchor="ctr"/>
          <a:lstStyle>
            <a:lvl1pPr marL="180000" marR="0" indent="-180000" algn="l" defTabSz="914400" rtl="0" eaLnBrk="1" fontAlgn="auto" latinLnBrk="0" hangingPunct="1">
              <a:lnSpc>
                <a:spcPct val="110000"/>
              </a:lnSpc>
              <a:spcBef>
                <a:spcPts val="700"/>
              </a:spcBef>
              <a:spcAft>
                <a:spcPts val="0"/>
              </a:spcAft>
              <a:buClrTx/>
              <a:buSzPct val="100000"/>
              <a:buFont typeface="Arial" charset="0"/>
              <a:buChar char="•"/>
              <a:tabLst/>
              <a:defRPr sz="1600">
                <a:solidFill>
                  <a:srgbClr val="414141"/>
                </a:solidFill>
                <a:latin typeface="+mn-lt"/>
                <a:ea typeface="+mn-ea"/>
                <a:cs typeface="+mn-cs"/>
                <a:sym typeface="Helvetica"/>
              </a:defRPr>
            </a:lvl1pPr>
          </a:lstStyle>
          <a:p>
            <a:r>
              <a:rPr lang="en-US" dirty="0" err="1"/>
              <a:t>Cliquez</a:t>
            </a:r>
            <a:r>
              <a:rPr lang="en-US" dirty="0"/>
              <a:t> pour modifier les styles du </a:t>
            </a:r>
            <a:r>
              <a:rPr lang="en-US" dirty="0" err="1"/>
              <a:t>texte</a:t>
            </a:r>
            <a:r>
              <a:rPr lang="en-US" dirty="0"/>
              <a:t> du masque</a:t>
            </a:r>
          </a:p>
          <a:p>
            <a:pPr marL="179999" indent="-179999">
              <a:lnSpc>
                <a:spcPct val="110000"/>
              </a:lnSpc>
              <a:defRPr sz="1600">
                <a:latin typeface="+mn-lt"/>
                <a:ea typeface="+mn-ea"/>
                <a:cs typeface="+mn-cs"/>
                <a:sym typeface="Helvetica"/>
              </a:defRPr>
            </a:pPr>
            <a:endParaRPr dirty="0"/>
          </a:p>
        </p:txBody>
      </p:sp>
    </p:spTree>
    <p:extLst>
      <p:ext uri="{BB962C8B-B14F-4D97-AF65-F5344CB8AC3E}">
        <p14:creationId xmlns:p14="http://schemas.microsoft.com/office/powerpoint/2010/main" val="70814230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7495B1AF-68B2-46A0-B5D2-C2BFCC5FFA13}" type="datetimeFigureOut">
              <a:rPr lang="en-CA" smtClean="0"/>
              <a:pPr/>
              <a:t>2019-06-04</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B16A5AB9-3C8F-4E0C-A5D9-D8AD05A35403}" type="slidenum">
              <a:rPr lang="en-CA" smtClean="0"/>
              <a:pPr/>
              <a:t>‹Nº›</a:t>
            </a:fld>
            <a:endParaRPr lang="en-CA" dirty="0"/>
          </a:p>
        </p:txBody>
      </p:sp>
    </p:spTree>
    <p:extLst>
      <p:ext uri="{BB962C8B-B14F-4D97-AF65-F5344CB8AC3E}">
        <p14:creationId xmlns:p14="http://schemas.microsoft.com/office/powerpoint/2010/main" val="28677770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Texte du titre</a:t>
            </a:r>
          </a:p>
        </p:txBody>
      </p:sp>
      <p:sp>
        <p:nvSpPr>
          <p:cNvPr id="12" name="Shape 12"/>
          <p:cNvSpPr>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Tree>
    <p:extLst>
      <p:ext uri="{BB962C8B-B14F-4D97-AF65-F5344CB8AC3E}">
        <p14:creationId xmlns:p14="http://schemas.microsoft.com/office/powerpoint/2010/main" val="4207788963"/>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UCCEED - 1/4">
    <p:spTree>
      <p:nvGrpSpPr>
        <p:cNvPr id="1" name=""/>
        <p:cNvGrpSpPr/>
        <p:nvPr/>
      </p:nvGrpSpPr>
      <p:grpSpPr>
        <a:xfrm>
          <a:off x="0" y="0"/>
          <a:ext cx="0" cy="0"/>
          <a:chOff x="0" y="0"/>
          <a:chExt cx="0" cy="0"/>
        </a:xfrm>
      </p:grpSpPr>
      <p:sp>
        <p:nvSpPr>
          <p:cNvPr id="30" name="Shape 30"/>
          <p:cNvSpPr/>
          <p:nvPr/>
        </p:nvSpPr>
        <p:spPr>
          <a:xfrm>
            <a:off x="0" y="-37046"/>
            <a:ext cx="9144000" cy="1842112"/>
          </a:xfrm>
          <a:prstGeom prst="rect">
            <a:avLst/>
          </a:prstGeom>
          <a:solidFill>
            <a:srgbClr val="FAF5EC"/>
          </a:solidFill>
          <a:ln w="12700">
            <a:miter lim="400000"/>
          </a:ln>
        </p:spPr>
        <p:txBody>
          <a:bodyPr lIns="45718" tIns="45718" rIns="45718" bIns="45718"/>
          <a:lstStyle/>
          <a:p>
            <a:pPr hangingPunct="0">
              <a:defRPr>
                <a:solidFill>
                  <a:srgbClr val="000000"/>
                </a:solidFill>
                <a:latin typeface="Calibri Light"/>
                <a:ea typeface="Calibri Light"/>
                <a:cs typeface="Calibri Light"/>
                <a:sym typeface="Calibri Light"/>
              </a:defRPr>
            </a:pPr>
            <a:endParaRPr kern="0" dirty="0">
              <a:solidFill>
                <a:srgbClr val="000000"/>
              </a:solidFill>
              <a:latin typeface="Calibri Light"/>
              <a:ea typeface="Calibri Light"/>
              <a:cs typeface="Calibri Light"/>
              <a:sym typeface="Calibri Light"/>
            </a:endParaRPr>
          </a:p>
        </p:txBody>
      </p:sp>
      <p:sp>
        <p:nvSpPr>
          <p:cNvPr id="31" name="Shape 31"/>
          <p:cNvSpPr/>
          <p:nvPr/>
        </p:nvSpPr>
        <p:spPr>
          <a:xfrm>
            <a:off x="0" y="6577067"/>
            <a:ext cx="9144000" cy="324361"/>
          </a:xfrm>
          <a:prstGeom prst="rect">
            <a:avLst/>
          </a:prstGeom>
          <a:solidFill>
            <a:srgbClr val="B2C4CC"/>
          </a:solidFill>
          <a:ln w="12700">
            <a:miter lim="400000"/>
          </a:ln>
        </p:spPr>
        <p:txBody>
          <a:bodyPr lIns="45718" tIns="45718" rIns="45718" bIns="45718"/>
          <a:lstStyle/>
          <a:p>
            <a:pPr hangingPunct="0">
              <a:defRPr>
                <a:solidFill>
                  <a:srgbClr val="000000"/>
                </a:solidFill>
                <a:latin typeface="Calibri Light"/>
                <a:ea typeface="Calibri Light"/>
                <a:cs typeface="Calibri Light"/>
                <a:sym typeface="Calibri Light"/>
              </a:defRPr>
            </a:pPr>
            <a:endParaRPr kern="0" dirty="0">
              <a:solidFill>
                <a:srgbClr val="000000"/>
              </a:solidFill>
              <a:latin typeface="Calibri Light"/>
              <a:ea typeface="Calibri Light"/>
              <a:cs typeface="Calibri Light"/>
              <a:sym typeface="Calibri Light"/>
            </a:endParaRPr>
          </a:p>
        </p:txBody>
      </p:sp>
      <p:sp>
        <p:nvSpPr>
          <p:cNvPr id="32" name="Shape 32"/>
          <p:cNvSpPr>
            <a:spLocks noGrp="1"/>
          </p:cNvSpPr>
          <p:nvPr>
            <p:ph type="title"/>
          </p:nvPr>
        </p:nvSpPr>
        <p:spPr>
          <a:xfrm>
            <a:off x="446859" y="259729"/>
            <a:ext cx="8229601" cy="1293292"/>
          </a:xfrm>
          <a:prstGeom prst="rect">
            <a:avLst/>
          </a:prstGeom>
        </p:spPr>
        <p:txBody>
          <a:bodyPr/>
          <a:lstStyle>
            <a:lvl1pPr algn="l">
              <a:lnSpc>
                <a:spcPct val="90000"/>
              </a:lnSpc>
              <a:defRPr sz="3600" b="1">
                <a:solidFill>
                  <a:srgbClr val="FF0000"/>
                </a:solidFill>
                <a:latin typeface="Netto offc"/>
                <a:ea typeface="Netto offc"/>
                <a:cs typeface="Netto offc"/>
                <a:sym typeface="Netto offc"/>
              </a:defRPr>
            </a:lvl1pPr>
          </a:lstStyle>
          <a:p>
            <a:r>
              <a:t>Texte du titre</a:t>
            </a:r>
          </a:p>
        </p:txBody>
      </p:sp>
      <p:sp>
        <p:nvSpPr>
          <p:cNvPr id="34" name="Shape 34"/>
          <p:cNvSpPr>
            <a:spLocks noGrp="1"/>
          </p:cNvSpPr>
          <p:nvPr>
            <p:ph type="pic" sz="half" idx="13"/>
          </p:nvPr>
        </p:nvSpPr>
        <p:spPr>
          <a:xfrm>
            <a:off x="5294312" y="1805326"/>
            <a:ext cx="3849688" cy="4772238"/>
          </a:xfrm>
          <a:prstGeom prst="rect">
            <a:avLst/>
          </a:prstGeom>
        </p:spPr>
        <p:txBody>
          <a:bodyPr lIns="91439" tIns="45719" rIns="91439" bIns="45719">
            <a:noAutofit/>
          </a:bodyPr>
          <a:lstStyle/>
          <a:p>
            <a:endParaRPr dirty="0"/>
          </a:p>
        </p:txBody>
      </p:sp>
      <p:sp>
        <p:nvSpPr>
          <p:cNvPr id="11" name="Shape 42"/>
          <p:cNvSpPr>
            <a:spLocks noGrp="1"/>
          </p:cNvSpPr>
          <p:nvPr>
            <p:ph type="body" sz="half" idx="1"/>
          </p:nvPr>
        </p:nvSpPr>
        <p:spPr>
          <a:xfrm>
            <a:off x="446087" y="1988567"/>
            <a:ext cx="4249740" cy="4248008"/>
          </a:xfrm>
          <a:prstGeom prst="rect">
            <a:avLst/>
          </a:prstGeom>
        </p:spPr>
        <p:txBody>
          <a:bodyPr/>
          <a:lstStyle>
            <a:lvl1pPr marL="228600" indent="-179999">
              <a:lnSpc>
                <a:spcPct val="110000"/>
              </a:lnSpc>
              <a:spcBef>
                <a:spcPts val="1000"/>
              </a:spcBef>
              <a:buChar char="•"/>
              <a:defRPr sz="1600">
                <a:solidFill>
                  <a:srgbClr val="414141"/>
                </a:solidFill>
                <a:latin typeface="+mn-lt"/>
                <a:ea typeface="+mn-ea"/>
                <a:cs typeface="+mn-cs"/>
                <a:sym typeface="Helvetica"/>
              </a:defRPr>
            </a:lvl1pPr>
          </a:lstStyle>
          <a:p>
            <a:r>
              <a:rPr dirty="0"/>
              <a:t>Click to add text</a:t>
            </a:r>
          </a:p>
        </p:txBody>
      </p:sp>
    </p:spTree>
    <p:extLst>
      <p:ext uri="{BB962C8B-B14F-4D97-AF65-F5344CB8AC3E}">
        <p14:creationId xmlns:p14="http://schemas.microsoft.com/office/powerpoint/2010/main" val="3984580360"/>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UCCEED - Alumini - 2 photos">
    <p:spTree>
      <p:nvGrpSpPr>
        <p:cNvPr id="1" name=""/>
        <p:cNvGrpSpPr/>
        <p:nvPr/>
      </p:nvGrpSpPr>
      <p:grpSpPr>
        <a:xfrm>
          <a:off x="0" y="0"/>
          <a:ext cx="0" cy="0"/>
          <a:chOff x="0" y="0"/>
          <a:chExt cx="0" cy="0"/>
        </a:xfrm>
      </p:grpSpPr>
      <p:sp>
        <p:nvSpPr>
          <p:cNvPr id="109" name="Shape 109"/>
          <p:cNvSpPr/>
          <p:nvPr/>
        </p:nvSpPr>
        <p:spPr>
          <a:xfrm>
            <a:off x="0" y="-37046"/>
            <a:ext cx="9144000" cy="1842112"/>
          </a:xfrm>
          <a:prstGeom prst="rect">
            <a:avLst/>
          </a:prstGeom>
          <a:solidFill>
            <a:srgbClr val="FAF5EC"/>
          </a:solidFill>
          <a:ln w="12700">
            <a:miter lim="400000"/>
          </a:ln>
        </p:spPr>
        <p:txBody>
          <a:bodyPr lIns="45718" tIns="45718" rIns="45718" bIns="45718"/>
          <a:lstStyle/>
          <a:p>
            <a:pPr hangingPunct="0">
              <a:defRPr>
                <a:solidFill>
                  <a:srgbClr val="000000"/>
                </a:solidFill>
              </a:defRPr>
            </a:pPr>
            <a:endParaRPr kern="0" dirty="0">
              <a:solidFill>
                <a:srgbClr val="000000"/>
              </a:solidFill>
              <a:sym typeface="Helvetica Courant"/>
            </a:endParaRPr>
          </a:p>
        </p:txBody>
      </p:sp>
      <p:sp>
        <p:nvSpPr>
          <p:cNvPr id="110" name="Shape 110"/>
          <p:cNvSpPr/>
          <p:nvPr/>
        </p:nvSpPr>
        <p:spPr>
          <a:xfrm>
            <a:off x="0" y="6577066"/>
            <a:ext cx="9144000" cy="324360"/>
          </a:xfrm>
          <a:prstGeom prst="rect">
            <a:avLst/>
          </a:prstGeom>
          <a:solidFill>
            <a:srgbClr val="B2C4CC"/>
          </a:solidFill>
          <a:ln w="12700">
            <a:miter lim="400000"/>
          </a:ln>
        </p:spPr>
        <p:txBody>
          <a:bodyPr lIns="45718" tIns="45718" rIns="45718" bIns="45718"/>
          <a:lstStyle/>
          <a:p>
            <a:pPr hangingPunct="0">
              <a:defRPr>
                <a:solidFill>
                  <a:srgbClr val="000000"/>
                </a:solidFill>
              </a:defRPr>
            </a:pPr>
            <a:endParaRPr kern="0" dirty="0">
              <a:solidFill>
                <a:srgbClr val="000000"/>
              </a:solidFill>
              <a:sym typeface="Helvetica Courant"/>
            </a:endParaRPr>
          </a:p>
        </p:txBody>
      </p:sp>
      <p:sp>
        <p:nvSpPr>
          <p:cNvPr id="111" name="Shape 111"/>
          <p:cNvSpPr>
            <a:spLocks noGrp="1"/>
          </p:cNvSpPr>
          <p:nvPr>
            <p:ph type="title"/>
          </p:nvPr>
        </p:nvSpPr>
        <p:spPr>
          <a:xfrm>
            <a:off x="446859" y="259729"/>
            <a:ext cx="8229601" cy="1293292"/>
          </a:xfrm>
          <a:prstGeom prst="rect">
            <a:avLst/>
          </a:prstGeom>
        </p:spPr>
        <p:txBody>
          <a:bodyPr/>
          <a:lstStyle>
            <a:lvl1pPr algn="l">
              <a:lnSpc>
                <a:spcPct val="90000"/>
              </a:lnSpc>
              <a:defRPr sz="3600" b="1">
                <a:solidFill>
                  <a:srgbClr val="FF0000"/>
                </a:solidFill>
                <a:latin typeface="Netto offc"/>
                <a:ea typeface="Netto offc"/>
                <a:cs typeface="Netto offc"/>
                <a:sym typeface="Netto offc"/>
              </a:defRPr>
            </a:lvl1pPr>
          </a:lstStyle>
          <a:p>
            <a:r>
              <a:t>Texte du titre</a:t>
            </a:r>
          </a:p>
        </p:txBody>
      </p:sp>
      <p:sp>
        <p:nvSpPr>
          <p:cNvPr id="112" name="Shape 112"/>
          <p:cNvSpPr>
            <a:spLocks noGrp="1"/>
          </p:cNvSpPr>
          <p:nvPr>
            <p:ph type="pic" sz="half" idx="13"/>
          </p:nvPr>
        </p:nvSpPr>
        <p:spPr>
          <a:xfrm>
            <a:off x="3" y="1815713"/>
            <a:ext cx="4571999" cy="3790846"/>
          </a:xfrm>
          <a:prstGeom prst="rect">
            <a:avLst/>
          </a:prstGeom>
        </p:spPr>
        <p:txBody>
          <a:bodyPr lIns="91439" tIns="45719" rIns="91439" bIns="45719">
            <a:noAutofit/>
          </a:bodyPr>
          <a:lstStyle/>
          <a:p>
            <a:endParaRPr dirty="0"/>
          </a:p>
        </p:txBody>
      </p:sp>
      <p:sp>
        <p:nvSpPr>
          <p:cNvPr id="114" name="Shape 114"/>
          <p:cNvSpPr>
            <a:spLocks noGrp="1"/>
          </p:cNvSpPr>
          <p:nvPr>
            <p:ph type="pic" sz="half" idx="14"/>
          </p:nvPr>
        </p:nvSpPr>
        <p:spPr>
          <a:xfrm>
            <a:off x="4572004" y="1815713"/>
            <a:ext cx="4571999" cy="3790846"/>
          </a:xfrm>
          <a:prstGeom prst="rect">
            <a:avLst/>
          </a:prstGeom>
        </p:spPr>
        <p:txBody>
          <a:bodyPr lIns="91439" tIns="45719" rIns="91439" bIns="45719">
            <a:noAutofit/>
          </a:bodyPr>
          <a:lstStyle/>
          <a:p>
            <a:endParaRPr dirty="0"/>
          </a:p>
        </p:txBody>
      </p:sp>
      <p:sp>
        <p:nvSpPr>
          <p:cNvPr id="10" name="Shape 111"/>
          <p:cNvSpPr>
            <a:spLocks noGrp="1"/>
          </p:cNvSpPr>
          <p:nvPr>
            <p:ph type="body" sz="quarter" idx="1"/>
          </p:nvPr>
        </p:nvSpPr>
        <p:spPr>
          <a:xfrm>
            <a:off x="0" y="5620206"/>
            <a:ext cx="4572000" cy="938514"/>
          </a:xfrm>
          <a:prstGeom prst="rect">
            <a:avLst/>
          </a:prstGeom>
        </p:spPr>
        <p:txBody>
          <a:bodyPr anchor="ctr"/>
          <a:lstStyle>
            <a:lvl1pPr marL="0" indent="0">
              <a:lnSpc>
                <a:spcPct val="90000"/>
              </a:lnSpc>
              <a:spcBef>
                <a:spcPts val="1000"/>
              </a:spcBef>
              <a:buSzTx/>
              <a:buFontTx/>
              <a:buNone/>
              <a:defRPr sz="1600">
                <a:solidFill>
                  <a:srgbClr val="414141"/>
                </a:solidFill>
                <a:latin typeface="+mn-lt"/>
                <a:ea typeface="+mn-ea"/>
                <a:cs typeface="+mn-cs"/>
                <a:sym typeface="Helvetica"/>
              </a:defRPr>
            </a:lvl1pPr>
          </a:lstStyle>
          <a:p>
            <a:r>
              <a:rPr dirty="0"/>
              <a:t>Click to add text</a:t>
            </a:r>
          </a:p>
        </p:txBody>
      </p:sp>
      <p:sp>
        <p:nvSpPr>
          <p:cNvPr id="11" name="Shape 111"/>
          <p:cNvSpPr>
            <a:spLocks noGrp="1"/>
          </p:cNvSpPr>
          <p:nvPr>
            <p:ph type="body" sz="quarter" idx="16"/>
          </p:nvPr>
        </p:nvSpPr>
        <p:spPr>
          <a:xfrm>
            <a:off x="4571998" y="5620206"/>
            <a:ext cx="4572000" cy="938514"/>
          </a:xfrm>
          <a:prstGeom prst="rect">
            <a:avLst/>
          </a:prstGeom>
        </p:spPr>
        <p:txBody>
          <a:bodyPr anchor="ctr"/>
          <a:lstStyle>
            <a:lvl1pPr marL="0" indent="0">
              <a:lnSpc>
                <a:spcPct val="90000"/>
              </a:lnSpc>
              <a:spcBef>
                <a:spcPts val="1000"/>
              </a:spcBef>
              <a:buSzTx/>
              <a:buFontTx/>
              <a:buNone/>
              <a:defRPr sz="1600">
                <a:solidFill>
                  <a:srgbClr val="414141"/>
                </a:solidFill>
                <a:latin typeface="+mn-lt"/>
                <a:ea typeface="+mn-ea"/>
                <a:cs typeface="+mn-cs"/>
                <a:sym typeface="Helvetica"/>
              </a:defRPr>
            </a:lvl1pPr>
          </a:lstStyle>
          <a:p>
            <a:r>
              <a:rPr dirty="0"/>
              <a:t>Click to add text</a:t>
            </a:r>
          </a:p>
        </p:txBody>
      </p:sp>
    </p:spTree>
    <p:extLst>
      <p:ext uri="{BB962C8B-B14F-4D97-AF65-F5344CB8AC3E}">
        <p14:creationId xmlns:p14="http://schemas.microsoft.com/office/powerpoint/2010/main" val="1699913742"/>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LEARN_Diapo vide">
    <p:spTree>
      <p:nvGrpSpPr>
        <p:cNvPr id="1" name=""/>
        <p:cNvGrpSpPr/>
        <p:nvPr/>
      </p:nvGrpSpPr>
      <p:grpSpPr>
        <a:xfrm>
          <a:off x="0" y="0"/>
          <a:ext cx="0" cy="0"/>
          <a:chOff x="0" y="0"/>
          <a:chExt cx="0" cy="0"/>
        </a:xfrm>
      </p:grpSpPr>
      <p:sp>
        <p:nvSpPr>
          <p:cNvPr id="169" name="Shape 169"/>
          <p:cNvSpPr/>
          <p:nvPr/>
        </p:nvSpPr>
        <p:spPr>
          <a:xfrm>
            <a:off x="0" y="6533645"/>
            <a:ext cx="9144000" cy="324360"/>
          </a:xfrm>
          <a:prstGeom prst="rect">
            <a:avLst/>
          </a:prstGeom>
          <a:solidFill>
            <a:srgbClr val="869C82"/>
          </a:solidFill>
          <a:ln w="12700">
            <a:miter lim="400000"/>
          </a:ln>
        </p:spPr>
        <p:txBody>
          <a:bodyPr lIns="45718" tIns="45718" rIns="45718" bIns="45718"/>
          <a:lstStyle/>
          <a:p>
            <a:pPr hangingPunct="0">
              <a:defRPr>
                <a:solidFill>
                  <a:srgbClr val="000000"/>
                </a:solidFill>
                <a:latin typeface="Calibri Light"/>
                <a:ea typeface="Calibri Light"/>
                <a:cs typeface="Calibri Light"/>
                <a:sym typeface="Calibri Light"/>
              </a:defRPr>
            </a:pPr>
            <a:endParaRPr kern="0" dirty="0">
              <a:solidFill>
                <a:srgbClr val="000000"/>
              </a:solidFill>
              <a:latin typeface="Calibri Light"/>
              <a:ea typeface="Calibri Light"/>
              <a:cs typeface="Calibri Light"/>
              <a:sym typeface="Calibri Light"/>
            </a:endParaRPr>
          </a:p>
        </p:txBody>
      </p:sp>
      <p:sp>
        <p:nvSpPr>
          <p:cNvPr id="170" name="Shape 170"/>
          <p:cNvSpPr/>
          <p:nvPr/>
        </p:nvSpPr>
        <p:spPr>
          <a:xfrm>
            <a:off x="0" y="-37046"/>
            <a:ext cx="9144000" cy="1842112"/>
          </a:xfrm>
          <a:prstGeom prst="rect">
            <a:avLst/>
          </a:prstGeom>
          <a:solidFill>
            <a:srgbClr val="FAF5EC"/>
          </a:solidFill>
          <a:ln w="12700">
            <a:miter lim="400000"/>
          </a:ln>
        </p:spPr>
        <p:txBody>
          <a:bodyPr lIns="45718" tIns="45718" rIns="45718" bIns="45718"/>
          <a:lstStyle/>
          <a:p>
            <a:pPr hangingPunct="0">
              <a:defRPr>
                <a:solidFill>
                  <a:srgbClr val="000000"/>
                </a:solidFill>
                <a:latin typeface="Calibri Light"/>
                <a:ea typeface="Calibri Light"/>
                <a:cs typeface="Calibri Light"/>
                <a:sym typeface="Calibri Light"/>
              </a:defRPr>
            </a:pPr>
            <a:endParaRPr kern="0" dirty="0">
              <a:solidFill>
                <a:srgbClr val="000000"/>
              </a:solidFill>
              <a:latin typeface="Calibri Light"/>
              <a:ea typeface="Calibri Light"/>
              <a:cs typeface="Calibri Light"/>
              <a:sym typeface="Calibri Light"/>
            </a:endParaRPr>
          </a:p>
        </p:txBody>
      </p:sp>
      <p:sp>
        <p:nvSpPr>
          <p:cNvPr id="171" name="Shape 171"/>
          <p:cNvSpPr>
            <a:spLocks noGrp="1"/>
          </p:cNvSpPr>
          <p:nvPr>
            <p:ph type="title"/>
          </p:nvPr>
        </p:nvSpPr>
        <p:spPr>
          <a:xfrm>
            <a:off x="446859" y="259729"/>
            <a:ext cx="8229601" cy="1293292"/>
          </a:xfrm>
          <a:prstGeom prst="rect">
            <a:avLst/>
          </a:prstGeom>
        </p:spPr>
        <p:txBody>
          <a:bodyPr/>
          <a:lstStyle>
            <a:lvl1pPr algn="l">
              <a:lnSpc>
                <a:spcPct val="90000"/>
              </a:lnSpc>
              <a:defRPr sz="3600" b="1">
                <a:solidFill>
                  <a:srgbClr val="FF0000"/>
                </a:solidFill>
                <a:latin typeface="Netto offc"/>
                <a:ea typeface="Netto offc"/>
                <a:cs typeface="Netto offc"/>
                <a:sym typeface="Netto offc"/>
              </a:defRPr>
            </a:lvl1pPr>
          </a:lstStyle>
          <a:p>
            <a:r>
              <a:t>Texte du titre</a:t>
            </a:r>
          </a:p>
        </p:txBody>
      </p:sp>
    </p:spTree>
    <p:extLst>
      <p:ext uri="{BB962C8B-B14F-4D97-AF65-F5344CB8AC3E}">
        <p14:creationId xmlns:p14="http://schemas.microsoft.com/office/powerpoint/2010/main" val="1823979689"/>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LIVE - 4/4">
    <p:spTree>
      <p:nvGrpSpPr>
        <p:cNvPr id="1" name=""/>
        <p:cNvGrpSpPr/>
        <p:nvPr/>
      </p:nvGrpSpPr>
      <p:grpSpPr>
        <a:xfrm>
          <a:off x="0" y="0"/>
          <a:ext cx="0" cy="0"/>
          <a:chOff x="0" y="0"/>
          <a:chExt cx="0" cy="0"/>
        </a:xfrm>
      </p:grpSpPr>
      <p:sp>
        <p:nvSpPr>
          <p:cNvPr id="179" name="Shape 179"/>
          <p:cNvSpPr/>
          <p:nvPr/>
        </p:nvSpPr>
        <p:spPr>
          <a:xfrm>
            <a:off x="0" y="-37046"/>
            <a:ext cx="9144000" cy="1842112"/>
          </a:xfrm>
          <a:prstGeom prst="rect">
            <a:avLst/>
          </a:prstGeom>
          <a:solidFill>
            <a:srgbClr val="FAF5EC"/>
          </a:solidFill>
          <a:ln w="12700">
            <a:miter lim="400000"/>
          </a:ln>
        </p:spPr>
        <p:txBody>
          <a:bodyPr lIns="45718" tIns="45718" rIns="45718" bIns="45718"/>
          <a:lstStyle/>
          <a:p>
            <a:pPr hangingPunct="0">
              <a:defRPr>
                <a:solidFill>
                  <a:srgbClr val="000000"/>
                </a:solidFill>
              </a:defRPr>
            </a:pPr>
            <a:endParaRPr kern="0" dirty="0">
              <a:solidFill>
                <a:srgbClr val="000000"/>
              </a:solidFill>
              <a:sym typeface="Helvetica Courant"/>
            </a:endParaRPr>
          </a:p>
        </p:txBody>
      </p:sp>
      <p:sp>
        <p:nvSpPr>
          <p:cNvPr id="180" name="Shape 180"/>
          <p:cNvSpPr/>
          <p:nvPr/>
        </p:nvSpPr>
        <p:spPr>
          <a:xfrm>
            <a:off x="0" y="6577066"/>
            <a:ext cx="9144000" cy="324360"/>
          </a:xfrm>
          <a:prstGeom prst="rect">
            <a:avLst/>
          </a:prstGeom>
          <a:solidFill>
            <a:srgbClr val="B58F7F"/>
          </a:solidFill>
          <a:ln w="12700">
            <a:miter lim="400000"/>
          </a:ln>
        </p:spPr>
        <p:txBody>
          <a:bodyPr lIns="45718" tIns="45718" rIns="45718" bIns="45718"/>
          <a:lstStyle/>
          <a:p>
            <a:pPr hangingPunct="0">
              <a:defRPr>
                <a:solidFill>
                  <a:srgbClr val="000000"/>
                </a:solidFill>
              </a:defRPr>
            </a:pPr>
            <a:endParaRPr kern="0" dirty="0">
              <a:solidFill>
                <a:srgbClr val="000000"/>
              </a:solidFill>
              <a:sym typeface="Helvetica Courant"/>
            </a:endParaRPr>
          </a:p>
        </p:txBody>
      </p:sp>
      <p:sp>
        <p:nvSpPr>
          <p:cNvPr id="181" name="Shape 181"/>
          <p:cNvSpPr>
            <a:spLocks noGrp="1"/>
          </p:cNvSpPr>
          <p:nvPr>
            <p:ph type="pic" sz="quarter" idx="13"/>
          </p:nvPr>
        </p:nvSpPr>
        <p:spPr>
          <a:xfrm>
            <a:off x="4606928" y="1805324"/>
            <a:ext cx="4537075" cy="2396984"/>
          </a:xfrm>
          <a:prstGeom prst="rect">
            <a:avLst/>
          </a:prstGeom>
        </p:spPr>
        <p:txBody>
          <a:bodyPr lIns="91439" tIns="45719" rIns="91439" bIns="45719">
            <a:noAutofit/>
          </a:bodyPr>
          <a:lstStyle/>
          <a:p>
            <a:endParaRPr dirty="0"/>
          </a:p>
        </p:txBody>
      </p:sp>
      <p:sp>
        <p:nvSpPr>
          <p:cNvPr id="182" name="Shape 182"/>
          <p:cNvSpPr>
            <a:spLocks noGrp="1"/>
          </p:cNvSpPr>
          <p:nvPr>
            <p:ph type="pic" sz="quarter" idx="14"/>
          </p:nvPr>
        </p:nvSpPr>
        <p:spPr>
          <a:xfrm>
            <a:off x="4" y="4202308"/>
            <a:ext cx="4616013" cy="2361699"/>
          </a:xfrm>
          <a:prstGeom prst="rect">
            <a:avLst/>
          </a:prstGeom>
        </p:spPr>
        <p:txBody>
          <a:bodyPr lIns="91439" tIns="45719" rIns="91439" bIns="45719">
            <a:noAutofit/>
          </a:bodyPr>
          <a:lstStyle/>
          <a:p>
            <a:endParaRPr dirty="0"/>
          </a:p>
        </p:txBody>
      </p:sp>
      <p:sp>
        <p:nvSpPr>
          <p:cNvPr id="183" name="Shape 183"/>
          <p:cNvSpPr>
            <a:spLocks noGrp="1"/>
          </p:cNvSpPr>
          <p:nvPr>
            <p:ph type="title"/>
          </p:nvPr>
        </p:nvSpPr>
        <p:spPr>
          <a:xfrm>
            <a:off x="446859" y="259729"/>
            <a:ext cx="8229601" cy="1293292"/>
          </a:xfrm>
          <a:prstGeom prst="rect">
            <a:avLst/>
          </a:prstGeom>
        </p:spPr>
        <p:txBody>
          <a:bodyPr/>
          <a:lstStyle>
            <a:lvl1pPr algn="l">
              <a:lnSpc>
                <a:spcPct val="90000"/>
              </a:lnSpc>
              <a:defRPr sz="3600" b="1">
                <a:solidFill>
                  <a:srgbClr val="FF0000"/>
                </a:solidFill>
                <a:latin typeface="Netto offc"/>
                <a:ea typeface="Netto offc"/>
                <a:cs typeface="Netto offc"/>
                <a:sym typeface="Netto offc"/>
              </a:defRPr>
            </a:lvl1pPr>
          </a:lstStyle>
          <a:p>
            <a:r>
              <a:t>Texte du titre</a:t>
            </a:r>
          </a:p>
        </p:txBody>
      </p:sp>
      <p:sp>
        <p:nvSpPr>
          <p:cNvPr id="10" name="Shape 57"/>
          <p:cNvSpPr>
            <a:spLocks noGrp="1"/>
          </p:cNvSpPr>
          <p:nvPr>
            <p:ph type="body" sz="quarter" idx="1"/>
          </p:nvPr>
        </p:nvSpPr>
        <p:spPr>
          <a:xfrm>
            <a:off x="446090" y="2108071"/>
            <a:ext cx="3770315" cy="1767082"/>
          </a:xfrm>
          <a:prstGeom prst="rect">
            <a:avLst/>
          </a:prstGeom>
        </p:spPr>
        <p:txBody>
          <a:bodyPr anchor="ctr"/>
          <a:lstStyle>
            <a:lvl1pPr marL="179999" indent="-179999">
              <a:lnSpc>
                <a:spcPct val="110000"/>
              </a:lnSpc>
              <a:spcBef>
                <a:spcPts val="1000"/>
              </a:spcBef>
              <a:buChar char="•"/>
              <a:defRPr sz="1600">
                <a:solidFill>
                  <a:srgbClr val="414141"/>
                </a:solidFill>
                <a:latin typeface="+mn-lt"/>
                <a:ea typeface="+mn-ea"/>
                <a:cs typeface="+mn-cs"/>
                <a:sym typeface="Helvetica"/>
              </a:defRPr>
            </a:lvl1pPr>
          </a:lstStyle>
          <a:p>
            <a:r>
              <a:rPr dirty="0"/>
              <a:t>Cliquez pour modifier les styles du texte du masque</a:t>
            </a:r>
          </a:p>
        </p:txBody>
      </p:sp>
      <p:sp>
        <p:nvSpPr>
          <p:cNvPr id="11" name="Shape 246"/>
          <p:cNvSpPr>
            <a:spLocks noGrp="1"/>
          </p:cNvSpPr>
          <p:nvPr>
            <p:ph type="body" sz="quarter" idx="15" hasCustomPrompt="1"/>
          </p:nvPr>
        </p:nvSpPr>
        <p:spPr>
          <a:xfrm>
            <a:off x="4990039" y="4544874"/>
            <a:ext cx="3770313" cy="1767082"/>
          </a:xfrm>
          <a:prstGeom prst="rect">
            <a:avLst/>
          </a:prstGeom>
        </p:spPr>
        <p:txBody>
          <a:bodyPr anchor="ctr"/>
          <a:lstStyle>
            <a:lvl1pPr marL="180000" marR="0" indent="-180000" algn="l" defTabSz="914400" rtl="0" eaLnBrk="1" fontAlgn="auto" latinLnBrk="0" hangingPunct="1">
              <a:lnSpc>
                <a:spcPct val="110000"/>
              </a:lnSpc>
              <a:spcBef>
                <a:spcPts val="700"/>
              </a:spcBef>
              <a:spcAft>
                <a:spcPts val="0"/>
              </a:spcAft>
              <a:buClrTx/>
              <a:buSzPct val="100000"/>
              <a:buFont typeface="Arial" charset="0"/>
              <a:buChar char="•"/>
              <a:tabLst/>
              <a:defRPr sz="1600">
                <a:solidFill>
                  <a:srgbClr val="414141"/>
                </a:solidFill>
                <a:latin typeface="+mn-lt"/>
                <a:ea typeface="+mn-ea"/>
                <a:cs typeface="+mn-cs"/>
                <a:sym typeface="Helvetica"/>
              </a:defRPr>
            </a:lvl1pPr>
          </a:lstStyle>
          <a:p>
            <a:r>
              <a:rPr lang="en-US" dirty="0" err="1"/>
              <a:t>Cliquez</a:t>
            </a:r>
            <a:r>
              <a:rPr lang="en-US" dirty="0"/>
              <a:t> pour modifier les styles du </a:t>
            </a:r>
            <a:r>
              <a:rPr lang="en-US" dirty="0" err="1"/>
              <a:t>texte</a:t>
            </a:r>
            <a:r>
              <a:rPr lang="en-US" dirty="0"/>
              <a:t> du masque</a:t>
            </a:r>
          </a:p>
          <a:p>
            <a:pPr marL="179999" indent="-179999">
              <a:lnSpc>
                <a:spcPct val="110000"/>
              </a:lnSpc>
              <a:defRPr sz="1600">
                <a:latin typeface="+mn-lt"/>
                <a:ea typeface="+mn-ea"/>
                <a:cs typeface="+mn-cs"/>
                <a:sym typeface="Helvetica"/>
              </a:defRPr>
            </a:pPr>
            <a:endParaRPr dirty="0"/>
          </a:p>
        </p:txBody>
      </p:sp>
    </p:spTree>
    <p:extLst>
      <p:ext uri="{BB962C8B-B14F-4D97-AF65-F5344CB8AC3E}">
        <p14:creationId xmlns:p14="http://schemas.microsoft.com/office/powerpoint/2010/main" val="4165877164"/>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PRACTICAL INFORMATION - 4/4">
    <p:spTree>
      <p:nvGrpSpPr>
        <p:cNvPr id="1" name=""/>
        <p:cNvGrpSpPr/>
        <p:nvPr/>
      </p:nvGrpSpPr>
      <p:grpSpPr>
        <a:xfrm>
          <a:off x="0" y="0"/>
          <a:ext cx="0" cy="0"/>
          <a:chOff x="0" y="0"/>
          <a:chExt cx="0" cy="0"/>
        </a:xfrm>
      </p:grpSpPr>
      <p:sp>
        <p:nvSpPr>
          <p:cNvPr id="222" name="Shape 222"/>
          <p:cNvSpPr/>
          <p:nvPr/>
        </p:nvSpPr>
        <p:spPr>
          <a:xfrm>
            <a:off x="0" y="-37046"/>
            <a:ext cx="9144000" cy="1842112"/>
          </a:xfrm>
          <a:prstGeom prst="rect">
            <a:avLst/>
          </a:prstGeom>
          <a:solidFill>
            <a:srgbClr val="FAF5EC"/>
          </a:solidFill>
          <a:ln w="12700">
            <a:miter lim="400000"/>
          </a:ln>
        </p:spPr>
        <p:txBody>
          <a:bodyPr lIns="45718" tIns="45718" rIns="45718" bIns="45718"/>
          <a:lstStyle/>
          <a:p>
            <a:pPr hangingPunct="0">
              <a:defRPr>
                <a:solidFill>
                  <a:srgbClr val="000000"/>
                </a:solidFill>
              </a:defRPr>
            </a:pPr>
            <a:endParaRPr kern="0" dirty="0">
              <a:solidFill>
                <a:srgbClr val="000000"/>
              </a:solidFill>
              <a:sym typeface="Helvetica Courant"/>
            </a:endParaRPr>
          </a:p>
        </p:txBody>
      </p:sp>
      <p:sp>
        <p:nvSpPr>
          <p:cNvPr id="223" name="Shape 223"/>
          <p:cNvSpPr/>
          <p:nvPr/>
        </p:nvSpPr>
        <p:spPr>
          <a:xfrm>
            <a:off x="0" y="6577066"/>
            <a:ext cx="9144000" cy="324360"/>
          </a:xfrm>
          <a:prstGeom prst="rect">
            <a:avLst/>
          </a:prstGeom>
          <a:solidFill>
            <a:srgbClr val="C4BC8E"/>
          </a:solidFill>
          <a:ln w="12700">
            <a:miter lim="400000"/>
          </a:ln>
        </p:spPr>
        <p:txBody>
          <a:bodyPr lIns="45718" tIns="45718" rIns="45718" bIns="45718"/>
          <a:lstStyle/>
          <a:p>
            <a:pPr hangingPunct="0">
              <a:defRPr>
                <a:solidFill>
                  <a:srgbClr val="000000"/>
                </a:solidFill>
              </a:defRPr>
            </a:pPr>
            <a:endParaRPr kern="0" dirty="0">
              <a:solidFill>
                <a:srgbClr val="000000"/>
              </a:solidFill>
              <a:sym typeface="Helvetica Courant"/>
            </a:endParaRPr>
          </a:p>
        </p:txBody>
      </p:sp>
      <p:sp>
        <p:nvSpPr>
          <p:cNvPr id="224" name="Shape 224"/>
          <p:cNvSpPr>
            <a:spLocks noGrp="1"/>
          </p:cNvSpPr>
          <p:nvPr>
            <p:ph type="pic" sz="quarter" idx="13"/>
          </p:nvPr>
        </p:nvSpPr>
        <p:spPr>
          <a:xfrm>
            <a:off x="4606928" y="1805324"/>
            <a:ext cx="4537075" cy="2396984"/>
          </a:xfrm>
          <a:prstGeom prst="rect">
            <a:avLst/>
          </a:prstGeom>
        </p:spPr>
        <p:txBody>
          <a:bodyPr lIns="91439" tIns="45719" rIns="91439" bIns="45719">
            <a:noAutofit/>
          </a:bodyPr>
          <a:lstStyle/>
          <a:p>
            <a:endParaRPr dirty="0"/>
          </a:p>
        </p:txBody>
      </p:sp>
      <p:sp>
        <p:nvSpPr>
          <p:cNvPr id="225" name="Shape 225"/>
          <p:cNvSpPr>
            <a:spLocks noGrp="1"/>
          </p:cNvSpPr>
          <p:nvPr>
            <p:ph type="pic" sz="quarter" idx="14"/>
          </p:nvPr>
        </p:nvSpPr>
        <p:spPr>
          <a:xfrm>
            <a:off x="4" y="4202310"/>
            <a:ext cx="4616013" cy="2393291"/>
          </a:xfrm>
          <a:prstGeom prst="rect">
            <a:avLst/>
          </a:prstGeom>
        </p:spPr>
        <p:txBody>
          <a:bodyPr lIns="91439" tIns="45719" rIns="91439" bIns="45719">
            <a:noAutofit/>
          </a:bodyPr>
          <a:lstStyle/>
          <a:p>
            <a:endParaRPr dirty="0"/>
          </a:p>
        </p:txBody>
      </p:sp>
      <p:sp>
        <p:nvSpPr>
          <p:cNvPr id="227" name="Shape 227"/>
          <p:cNvSpPr>
            <a:spLocks noGrp="1"/>
          </p:cNvSpPr>
          <p:nvPr>
            <p:ph type="title"/>
          </p:nvPr>
        </p:nvSpPr>
        <p:spPr>
          <a:xfrm>
            <a:off x="446859" y="259729"/>
            <a:ext cx="8229601" cy="1293292"/>
          </a:xfrm>
          <a:prstGeom prst="rect">
            <a:avLst/>
          </a:prstGeom>
        </p:spPr>
        <p:txBody>
          <a:bodyPr/>
          <a:lstStyle>
            <a:lvl1pPr algn="l">
              <a:lnSpc>
                <a:spcPct val="90000"/>
              </a:lnSpc>
              <a:defRPr sz="3600" b="1">
                <a:solidFill>
                  <a:srgbClr val="FF0000"/>
                </a:solidFill>
                <a:latin typeface="Netto offc"/>
                <a:ea typeface="Netto offc"/>
                <a:cs typeface="Netto offc"/>
                <a:sym typeface="Netto offc"/>
              </a:defRPr>
            </a:lvl1pPr>
          </a:lstStyle>
          <a:p>
            <a:r>
              <a:t>Texte du titre</a:t>
            </a:r>
          </a:p>
        </p:txBody>
      </p:sp>
      <p:sp>
        <p:nvSpPr>
          <p:cNvPr id="10" name="Shape 57"/>
          <p:cNvSpPr>
            <a:spLocks noGrp="1"/>
          </p:cNvSpPr>
          <p:nvPr>
            <p:ph type="body" sz="quarter" idx="1"/>
          </p:nvPr>
        </p:nvSpPr>
        <p:spPr>
          <a:xfrm>
            <a:off x="446090" y="2108071"/>
            <a:ext cx="3770315" cy="1767082"/>
          </a:xfrm>
          <a:prstGeom prst="rect">
            <a:avLst/>
          </a:prstGeom>
        </p:spPr>
        <p:txBody>
          <a:bodyPr anchor="ctr"/>
          <a:lstStyle>
            <a:lvl1pPr marL="179999" indent="-179999">
              <a:lnSpc>
                <a:spcPct val="110000"/>
              </a:lnSpc>
              <a:spcBef>
                <a:spcPts val="1000"/>
              </a:spcBef>
              <a:buChar char="•"/>
              <a:defRPr sz="1600">
                <a:solidFill>
                  <a:srgbClr val="414141"/>
                </a:solidFill>
                <a:latin typeface="+mn-lt"/>
                <a:ea typeface="+mn-ea"/>
                <a:cs typeface="+mn-cs"/>
                <a:sym typeface="Helvetica"/>
              </a:defRPr>
            </a:lvl1pPr>
          </a:lstStyle>
          <a:p>
            <a:r>
              <a:rPr dirty="0"/>
              <a:t>Cliquez pour modifier les styles du texte du masque</a:t>
            </a:r>
          </a:p>
        </p:txBody>
      </p:sp>
      <p:sp>
        <p:nvSpPr>
          <p:cNvPr id="11" name="Shape 246"/>
          <p:cNvSpPr>
            <a:spLocks noGrp="1"/>
          </p:cNvSpPr>
          <p:nvPr>
            <p:ph type="body" sz="quarter" idx="15" hasCustomPrompt="1"/>
          </p:nvPr>
        </p:nvSpPr>
        <p:spPr>
          <a:xfrm>
            <a:off x="4990039" y="4544874"/>
            <a:ext cx="3770313" cy="1767082"/>
          </a:xfrm>
          <a:prstGeom prst="rect">
            <a:avLst/>
          </a:prstGeom>
        </p:spPr>
        <p:txBody>
          <a:bodyPr anchor="ctr"/>
          <a:lstStyle>
            <a:lvl1pPr marL="180000" marR="0" indent="-180000" algn="l" defTabSz="914400" rtl="0" eaLnBrk="1" fontAlgn="auto" latinLnBrk="0" hangingPunct="1">
              <a:lnSpc>
                <a:spcPct val="110000"/>
              </a:lnSpc>
              <a:spcBef>
                <a:spcPts val="700"/>
              </a:spcBef>
              <a:spcAft>
                <a:spcPts val="0"/>
              </a:spcAft>
              <a:buClrTx/>
              <a:buSzPct val="100000"/>
              <a:buFont typeface="Arial" charset="0"/>
              <a:buChar char="•"/>
              <a:tabLst/>
              <a:defRPr sz="1600">
                <a:solidFill>
                  <a:srgbClr val="414141"/>
                </a:solidFill>
                <a:latin typeface="+mn-lt"/>
                <a:ea typeface="+mn-ea"/>
                <a:cs typeface="+mn-cs"/>
                <a:sym typeface="Helvetica"/>
              </a:defRPr>
            </a:lvl1pPr>
          </a:lstStyle>
          <a:p>
            <a:r>
              <a:rPr lang="en-US" dirty="0" err="1"/>
              <a:t>Cliquez</a:t>
            </a:r>
            <a:r>
              <a:rPr lang="en-US" dirty="0"/>
              <a:t> pour modifier les styles du </a:t>
            </a:r>
            <a:r>
              <a:rPr lang="en-US" dirty="0" err="1"/>
              <a:t>texte</a:t>
            </a:r>
            <a:r>
              <a:rPr lang="en-US" dirty="0"/>
              <a:t> du masque</a:t>
            </a:r>
          </a:p>
          <a:p>
            <a:pPr marL="179999" indent="-179999">
              <a:lnSpc>
                <a:spcPct val="110000"/>
              </a:lnSpc>
              <a:defRPr sz="1600">
                <a:latin typeface="+mn-lt"/>
                <a:ea typeface="+mn-ea"/>
                <a:cs typeface="+mn-cs"/>
                <a:sym typeface="Helvetica"/>
              </a:defRPr>
            </a:pPr>
            <a:endParaRPr dirty="0"/>
          </a:p>
        </p:txBody>
      </p:sp>
    </p:spTree>
    <p:extLst>
      <p:ext uri="{BB962C8B-B14F-4D97-AF65-F5344CB8AC3E}">
        <p14:creationId xmlns:p14="http://schemas.microsoft.com/office/powerpoint/2010/main" val="3769633570"/>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SUCCEED - Tableau graphique">
    <p:spTree>
      <p:nvGrpSpPr>
        <p:cNvPr id="1" name="Shape 72"/>
        <p:cNvGrpSpPr/>
        <p:nvPr/>
      </p:nvGrpSpPr>
      <p:grpSpPr>
        <a:xfrm>
          <a:off x="0" y="0"/>
          <a:ext cx="0" cy="0"/>
          <a:chOff x="0" y="0"/>
          <a:chExt cx="0" cy="0"/>
        </a:xfrm>
      </p:grpSpPr>
      <p:sp>
        <p:nvSpPr>
          <p:cNvPr id="73" name="Shape 73"/>
          <p:cNvSpPr/>
          <p:nvPr/>
        </p:nvSpPr>
        <p:spPr>
          <a:xfrm>
            <a:off x="0" y="-37045"/>
            <a:ext cx="9144000" cy="1842112"/>
          </a:xfrm>
          <a:prstGeom prst="rect">
            <a:avLst/>
          </a:prstGeom>
          <a:solidFill>
            <a:srgbClr val="FAF5EC"/>
          </a:solidFill>
          <a:ln>
            <a:noFill/>
          </a:ln>
        </p:spPr>
        <p:txBody>
          <a:bodyPr lIns="45531" tIns="45531" rIns="45531" bIns="45531" anchor="t" anchorCtr="0">
            <a:noAutofit/>
          </a:bodyPr>
          <a:lstStyle/>
          <a:p>
            <a:pPr hangingPunct="0">
              <a:buClr>
                <a:srgbClr val="000000"/>
              </a:buClr>
              <a:buFont typeface="Arial"/>
              <a:buNone/>
            </a:pPr>
            <a:endParaRPr sz="1793" kern="0" dirty="0">
              <a:solidFill>
                <a:srgbClr val="525252"/>
              </a:solidFill>
              <a:latin typeface="Helvetica Regular" charset="0"/>
              <a:ea typeface="Helvetica Regular" charset="0"/>
              <a:cs typeface="Helvetica Regular" charset="0"/>
              <a:sym typeface="Calibri"/>
            </a:endParaRPr>
          </a:p>
        </p:txBody>
      </p:sp>
      <p:sp>
        <p:nvSpPr>
          <p:cNvPr id="74" name="Shape 74"/>
          <p:cNvSpPr/>
          <p:nvPr/>
        </p:nvSpPr>
        <p:spPr>
          <a:xfrm>
            <a:off x="0" y="6577064"/>
            <a:ext cx="9144000" cy="324360"/>
          </a:xfrm>
          <a:prstGeom prst="rect">
            <a:avLst/>
          </a:prstGeom>
          <a:solidFill>
            <a:srgbClr val="B2C4CC"/>
          </a:solidFill>
          <a:ln>
            <a:noFill/>
          </a:ln>
        </p:spPr>
        <p:txBody>
          <a:bodyPr lIns="45531" tIns="45531" rIns="45531" bIns="45531" anchor="t" anchorCtr="0">
            <a:noAutofit/>
          </a:bodyPr>
          <a:lstStyle/>
          <a:p>
            <a:pPr hangingPunct="0">
              <a:buClr>
                <a:srgbClr val="000000"/>
              </a:buClr>
              <a:buFont typeface="Arial"/>
              <a:buNone/>
            </a:pPr>
            <a:endParaRPr sz="1793" kern="0" dirty="0">
              <a:solidFill>
                <a:srgbClr val="525252"/>
              </a:solidFill>
              <a:latin typeface="Helvetica Regular" charset="0"/>
              <a:ea typeface="Helvetica Regular" charset="0"/>
              <a:cs typeface="Helvetica Regular" charset="0"/>
              <a:sym typeface="Calibri"/>
            </a:endParaRPr>
          </a:p>
        </p:txBody>
      </p:sp>
      <p:sp>
        <p:nvSpPr>
          <p:cNvPr id="75" name="Shape 75"/>
          <p:cNvSpPr>
            <a:spLocks noGrp="1"/>
          </p:cNvSpPr>
          <p:nvPr>
            <p:ph type="pic" idx="2"/>
          </p:nvPr>
        </p:nvSpPr>
        <p:spPr>
          <a:xfrm>
            <a:off x="0" y="1778235"/>
            <a:ext cx="9144000" cy="4799324"/>
          </a:xfrm>
          <a:prstGeom prst="rect">
            <a:avLst/>
          </a:prstGeom>
          <a:noFill/>
          <a:ln>
            <a:noFill/>
          </a:ln>
        </p:spPr>
        <p:txBody>
          <a:bodyPr lIns="91425" tIns="91425" rIns="91425" bIns="91425" anchor="t" anchorCtr="0"/>
          <a:lstStyle>
            <a:lvl1pPr marL="341631" marR="0" lvl="0" indent="265713" algn="l" rtl="0">
              <a:lnSpc>
                <a:spcPct val="100000"/>
              </a:lnSpc>
              <a:spcBef>
                <a:spcPts val="638"/>
              </a:spcBef>
              <a:spcAft>
                <a:spcPts val="0"/>
              </a:spcAft>
              <a:buClr>
                <a:schemeClr val="dk1"/>
              </a:buClr>
              <a:buSzPct val="100000"/>
              <a:buFont typeface="Arial"/>
              <a:buChar char="•"/>
              <a:defRPr sz="3188" b="0" i="0" u="none" strike="noStrike" cap="none">
                <a:solidFill>
                  <a:schemeClr val="dk1"/>
                </a:solidFill>
                <a:latin typeface="Helvetica Regular" charset="0"/>
                <a:ea typeface="Helvetica Regular" charset="0"/>
                <a:cs typeface="Helvetica Regular" charset="0"/>
                <a:sym typeface="Calibri"/>
              </a:defRPr>
            </a:lvl1pPr>
            <a:lvl2pPr marL="740201" marR="0" lvl="1" indent="246734" algn="l" rtl="0">
              <a:lnSpc>
                <a:spcPct val="100000"/>
              </a:lnSpc>
              <a:spcBef>
                <a:spcPts val="558"/>
              </a:spcBef>
              <a:spcAft>
                <a:spcPts val="0"/>
              </a:spcAft>
              <a:buClr>
                <a:schemeClr val="dk1"/>
              </a:buClr>
              <a:buSzPct val="100000"/>
              <a:buFont typeface="Arial"/>
              <a:buChar char="–"/>
              <a:defRPr sz="2790" b="0" i="0" u="none" strike="noStrike" cap="none">
                <a:solidFill>
                  <a:schemeClr val="dk1"/>
                </a:solidFill>
                <a:latin typeface="Calibri"/>
                <a:ea typeface="Calibri"/>
                <a:cs typeface="Calibri"/>
                <a:sym typeface="Calibri"/>
              </a:defRPr>
            </a:lvl2pPr>
            <a:lvl3pPr marL="1138771" marR="0" lvl="2" indent="227754" algn="l" rtl="0">
              <a:lnSpc>
                <a:spcPct val="100000"/>
              </a:lnSpc>
              <a:spcBef>
                <a:spcPts val="478"/>
              </a:spcBef>
              <a:spcAft>
                <a:spcPts val="0"/>
              </a:spcAft>
              <a:buClr>
                <a:schemeClr val="dk1"/>
              </a:buClr>
              <a:buSzPct val="100000"/>
              <a:buFont typeface="Arial"/>
              <a:buChar char="•"/>
              <a:defRPr sz="2391" b="0" i="0" u="none" strike="noStrike" cap="none">
                <a:solidFill>
                  <a:schemeClr val="dk1"/>
                </a:solidFill>
                <a:latin typeface="Calibri"/>
                <a:ea typeface="Calibri"/>
                <a:cs typeface="Calibri"/>
                <a:sym typeface="Calibri"/>
              </a:defRPr>
            </a:lvl3pPr>
            <a:lvl4pPr marL="1594279" marR="0" lvl="3" indent="151836" algn="l" rtl="0">
              <a:lnSpc>
                <a:spcPct val="100000"/>
              </a:lnSpc>
              <a:spcBef>
                <a:spcPts val="399"/>
              </a:spcBef>
              <a:spcAft>
                <a:spcPts val="0"/>
              </a:spcAft>
              <a:buClr>
                <a:schemeClr val="dk1"/>
              </a:buClr>
              <a:buSzPct val="100000"/>
              <a:buFont typeface="Arial"/>
              <a:buChar char="–"/>
              <a:defRPr sz="1993" b="0" i="0" u="none" strike="noStrike" cap="none">
                <a:solidFill>
                  <a:schemeClr val="dk1"/>
                </a:solidFill>
                <a:latin typeface="Calibri"/>
                <a:ea typeface="Calibri"/>
                <a:cs typeface="Calibri"/>
                <a:sym typeface="Calibri"/>
              </a:defRPr>
            </a:lvl4pPr>
            <a:lvl5pPr marL="2049788" marR="0" lvl="4" indent="151836" algn="l" rtl="0">
              <a:lnSpc>
                <a:spcPct val="100000"/>
              </a:lnSpc>
              <a:spcBef>
                <a:spcPts val="399"/>
              </a:spcBef>
              <a:spcAft>
                <a:spcPts val="0"/>
              </a:spcAft>
              <a:buClr>
                <a:schemeClr val="dk1"/>
              </a:buClr>
              <a:buSzPct val="100000"/>
              <a:buFont typeface="Arial"/>
              <a:buChar char="»"/>
              <a:defRPr sz="1993" b="0" i="0" u="none" strike="noStrike" cap="none">
                <a:solidFill>
                  <a:schemeClr val="dk1"/>
                </a:solidFill>
                <a:latin typeface="Calibri"/>
                <a:ea typeface="Calibri"/>
                <a:cs typeface="Calibri"/>
                <a:sym typeface="Calibri"/>
              </a:defRPr>
            </a:lvl5pPr>
            <a:lvl6pPr marL="2505296" marR="0" lvl="5" indent="151836" algn="l" rtl="0">
              <a:lnSpc>
                <a:spcPct val="100000"/>
              </a:lnSpc>
              <a:spcBef>
                <a:spcPts val="399"/>
              </a:spcBef>
              <a:spcAft>
                <a:spcPts val="0"/>
              </a:spcAft>
              <a:buClr>
                <a:schemeClr val="dk1"/>
              </a:buClr>
              <a:buSzPct val="100000"/>
              <a:buFont typeface="Arial"/>
              <a:buChar char="•"/>
              <a:defRPr sz="1993" b="0" i="0" u="none" strike="noStrike" cap="none">
                <a:solidFill>
                  <a:schemeClr val="dk1"/>
                </a:solidFill>
                <a:latin typeface="Calibri"/>
                <a:ea typeface="Calibri"/>
                <a:cs typeface="Calibri"/>
                <a:sym typeface="Calibri"/>
              </a:defRPr>
            </a:lvl6pPr>
            <a:lvl7pPr marL="2960804" marR="0" lvl="6" indent="151836" algn="l" rtl="0">
              <a:lnSpc>
                <a:spcPct val="100000"/>
              </a:lnSpc>
              <a:spcBef>
                <a:spcPts val="399"/>
              </a:spcBef>
              <a:spcAft>
                <a:spcPts val="0"/>
              </a:spcAft>
              <a:buClr>
                <a:schemeClr val="dk1"/>
              </a:buClr>
              <a:buSzPct val="100000"/>
              <a:buFont typeface="Arial"/>
              <a:buChar char="•"/>
              <a:defRPr sz="1993" b="0" i="0" u="none" strike="noStrike" cap="none">
                <a:solidFill>
                  <a:schemeClr val="dk1"/>
                </a:solidFill>
                <a:latin typeface="Calibri"/>
                <a:ea typeface="Calibri"/>
                <a:cs typeface="Calibri"/>
                <a:sym typeface="Calibri"/>
              </a:defRPr>
            </a:lvl7pPr>
            <a:lvl8pPr marL="3416313" marR="0" lvl="7" indent="151836" algn="l" rtl="0">
              <a:lnSpc>
                <a:spcPct val="100000"/>
              </a:lnSpc>
              <a:spcBef>
                <a:spcPts val="399"/>
              </a:spcBef>
              <a:spcAft>
                <a:spcPts val="0"/>
              </a:spcAft>
              <a:buClr>
                <a:schemeClr val="dk1"/>
              </a:buClr>
              <a:buSzPct val="100000"/>
              <a:buFont typeface="Arial"/>
              <a:buChar char="•"/>
              <a:defRPr sz="1993" b="0" i="0" u="none" strike="noStrike" cap="none">
                <a:solidFill>
                  <a:schemeClr val="dk1"/>
                </a:solidFill>
                <a:latin typeface="Calibri"/>
                <a:ea typeface="Calibri"/>
                <a:cs typeface="Calibri"/>
                <a:sym typeface="Calibri"/>
              </a:defRPr>
            </a:lvl8pPr>
            <a:lvl9pPr marL="3871821" marR="0" lvl="8" indent="151836" algn="l" rtl="0">
              <a:lnSpc>
                <a:spcPct val="100000"/>
              </a:lnSpc>
              <a:spcBef>
                <a:spcPts val="399"/>
              </a:spcBef>
              <a:spcAft>
                <a:spcPts val="0"/>
              </a:spcAft>
              <a:buClr>
                <a:schemeClr val="dk1"/>
              </a:buClr>
              <a:buSzPct val="100000"/>
              <a:buFont typeface="Arial"/>
              <a:buChar char="•"/>
              <a:defRPr sz="1993" b="0" i="0" u="none" strike="noStrike" cap="none">
                <a:solidFill>
                  <a:schemeClr val="dk1"/>
                </a:solidFill>
                <a:latin typeface="Calibri"/>
                <a:ea typeface="Calibri"/>
                <a:cs typeface="Calibri"/>
                <a:sym typeface="Calibri"/>
              </a:defRPr>
            </a:lvl9pPr>
          </a:lstStyle>
          <a:p>
            <a:endParaRPr dirty="0"/>
          </a:p>
        </p:txBody>
      </p:sp>
      <p:sp>
        <p:nvSpPr>
          <p:cNvPr id="76" name="Shape 76"/>
          <p:cNvSpPr txBox="1">
            <a:spLocks noGrp="1"/>
          </p:cNvSpPr>
          <p:nvPr>
            <p:ph type="title"/>
          </p:nvPr>
        </p:nvSpPr>
        <p:spPr>
          <a:xfrm>
            <a:off x="446856" y="259731"/>
            <a:ext cx="8229600" cy="1293291"/>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rgbClr val="FF0000"/>
              </a:buClr>
              <a:buFont typeface="Arial"/>
              <a:buNone/>
              <a:defRPr sz="3587" b="0" i="0" u="none" strike="noStrike" cap="none">
                <a:solidFill>
                  <a:srgbClr val="FF0000"/>
                </a:solidFill>
                <a:latin typeface="Helvetica Regular" charset="0"/>
                <a:ea typeface="Helvetica Regular" charset="0"/>
                <a:cs typeface="Helvetica Regular" charset="0"/>
                <a:sym typeface="Arial"/>
              </a:defRPr>
            </a:lvl1pPr>
            <a:lvl2pPr lvl="1" indent="0">
              <a:spcBef>
                <a:spcPts val="0"/>
              </a:spcBef>
              <a:buFont typeface="Arial"/>
              <a:buNone/>
              <a:defRPr sz="1793"/>
            </a:lvl2pPr>
            <a:lvl3pPr lvl="2" indent="0">
              <a:spcBef>
                <a:spcPts val="0"/>
              </a:spcBef>
              <a:buFont typeface="Arial"/>
              <a:buNone/>
              <a:defRPr sz="1793"/>
            </a:lvl3pPr>
            <a:lvl4pPr lvl="3" indent="0">
              <a:spcBef>
                <a:spcPts val="0"/>
              </a:spcBef>
              <a:buFont typeface="Arial"/>
              <a:buNone/>
              <a:defRPr sz="1793"/>
            </a:lvl4pPr>
            <a:lvl5pPr lvl="4" indent="0">
              <a:spcBef>
                <a:spcPts val="0"/>
              </a:spcBef>
              <a:buFont typeface="Arial"/>
              <a:buNone/>
              <a:defRPr sz="1793"/>
            </a:lvl5pPr>
            <a:lvl6pPr lvl="5" indent="0">
              <a:spcBef>
                <a:spcPts val="0"/>
              </a:spcBef>
              <a:buFont typeface="Arial"/>
              <a:buNone/>
              <a:defRPr sz="1793"/>
            </a:lvl6pPr>
            <a:lvl7pPr lvl="6" indent="0">
              <a:spcBef>
                <a:spcPts val="0"/>
              </a:spcBef>
              <a:buFont typeface="Arial"/>
              <a:buNone/>
              <a:defRPr sz="1793"/>
            </a:lvl7pPr>
            <a:lvl8pPr lvl="7" indent="0">
              <a:spcBef>
                <a:spcPts val="0"/>
              </a:spcBef>
              <a:buFont typeface="Arial"/>
              <a:buNone/>
              <a:defRPr sz="1793"/>
            </a:lvl8pPr>
            <a:lvl9pPr lvl="8" indent="0">
              <a:spcBef>
                <a:spcPts val="0"/>
              </a:spcBef>
              <a:buFont typeface="Arial"/>
              <a:buNone/>
              <a:defRPr sz="1793"/>
            </a:lvl9pPr>
          </a:lstStyle>
          <a:p>
            <a:endParaRPr dirty="0"/>
          </a:p>
        </p:txBody>
      </p:sp>
    </p:spTree>
    <p:extLst>
      <p:ext uri="{BB962C8B-B14F-4D97-AF65-F5344CB8AC3E}">
        <p14:creationId xmlns:p14="http://schemas.microsoft.com/office/powerpoint/2010/main" val="27955289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SUCCEED - 4/4">
    <p:spTree>
      <p:nvGrpSpPr>
        <p:cNvPr id="1" name="Shape 57"/>
        <p:cNvGrpSpPr/>
        <p:nvPr/>
      </p:nvGrpSpPr>
      <p:grpSpPr>
        <a:xfrm>
          <a:off x="0" y="0"/>
          <a:ext cx="0" cy="0"/>
          <a:chOff x="0" y="0"/>
          <a:chExt cx="0" cy="0"/>
        </a:xfrm>
      </p:grpSpPr>
      <p:sp>
        <p:nvSpPr>
          <p:cNvPr id="58" name="Shape 58"/>
          <p:cNvSpPr/>
          <p:nvPr/>
        </p:nvSpPr>
        <p:spPr>
          <a:xfrm>
            <a:off x="0" y="-37045"/>
            <a:ext cx="9144000" cy="1842112"/>
          </a:xfrm>
          <a:prstGeom prst="rect">
            <a:avLst/>
          </a:prstGeom>
          <a:solidFill>
            <a:srgbClr val="FAF5EC"/>
          </a:solidFill>
          <a:ln>
            <a:noFill/>
          </a:ln>
        </p:spPr>
        <p:txBody>
          <a:bodyPr lIns="45531" tIns="45531" rIns="45531" bIns="45531" anchor="t" anchorCtr="0">
            <a:noAutofit/>
          </a:bodyPr>
          <a:lstStyle/>
          <a:p>
            <a:pPr hangingPunct="0">
              <a:buClr>
                <a:srgbClr val="000000"/>
              </a:buClr>
              <a:buFont typeface="Arial"/>
              <a:buNone/>
            </a:pPr>
            <a:endParaRPr sz="1793" kern="0" dirty="0">
              <a:solidFill>
                <a:srgbClr val="525252"/>
              </a:solidFill>
              <a:latin typeface="Helvetica Regular" charset="0"/>
              <a:ea typeface="Helvetica Regular" charset="0"/>
              <a:cs typeface="Helvetica Regular" charset="0"/>
              <a:sym typeface="Calibri"/>
            </a:endParaRPr>
          </a:p>
        </p:txBody>
      </p:sp>
      <p:sp>
        <p:nvSpPr>
          <p:cNvPr id="59" name="Shape 59"/>
          <p:cNvSpPr/>
          <p:nvPr/>
        </p:nvSpPr>
        <p:spPr>
          <a:xfrm>
            <a:off x="0" y="6577064"/>
            <a:ext cx="9144000" cy="324360"/>
          </a:xfrm>
          <a:prstGeom prst="rect">
            <a:avLst/>
          </a:prstGeom>
          <a:solidFill>
            <a:srgbClr val="B2C4CC"/>
          </a:solidFill>
          <a:ln>
            <a:noFill/>
          </a:ln>
        </p:spPr>
        <p:txBody>
          <a:bodyPr lIns="45531" tIns="45531" rIns="45531" bIns="45531" anchor="t" anchorCtr="0">
            <a:noAutofit/>
          </a:bodyPr>
          <a:lstStyle/>
          <a:p>
            <a:pPr hangingPunct="0">
              <a:buClr>
                <a:srgbClr val="000000"/>
              </a:buClr>
              <a:buFont typeface="Arial"/>
              <a:buNone/>
            </a:pPr>
            <a:endParaRPr sz="1793" kern="0" dirty="0">
              <a:solidFill>
                <a:srgbClr val="525252"/>
              </a:solidFill>
              <a:latin typeface="Helvetica Regular" charset="0"/>
              <a:ea typeface="Helvetica Regular" charset="0"/>
              <a:cs typeface="Helvetica Regular" charset="0"/>
              <a:sym typeface="Calibri"/>
            </a:endParaRPr>
          </a:p>
        </p:txBody>
      </p:sp>
      <p:sp>
        <p:nvSpPr>
          <p:cNvPr id="60" name="Shape 60"/>
          <p:cNvSpPr>
            <a:spLocks noGrp="1"/>
          </p:cNvSpPr>
          <p:nvPr>
            <p:ph type="pic" idx="2"/>
          </p:nvPr>
        </p:nvSpPr>
        <p:spPr>
          <a:xfrm>
            <a:off x="4606930" y="1805326"/>
            <a:ext cx="4537073" cy="2396983"/>
          </a:xfrm>
          <a:prstGeom prst="rect">
            <a:avLst/>
          </a:prstGeom>
          <a:noFill/>
          <a:ln>
            <a:noFill/>
          </a:ln>
        </p:spPr>
        <p:txBody>
          <a:bodyPr lIns="91425" tIns="91425" rIns="91425" bIns="91425" anchor="t" anchorCtr="0"/>
          <a:lstStyle>
            <a:lvl1pPr marL="341631" marR="0" lvl="0" indent="265713" algn="l" rtl="0">
              <a:lnSpc>
                <a:spcPct val="100000"/>
              </a:lnSpc>
              <a:spcBef>
                <a:spcPts val="638"/>
              </a:spcBef>
              <a:spcAft>
                <a:spcPts val="0"/>
              </a:spcAft>
              <a:buClr>
                <a:schemeClr val="dk1"/>
              </a:buClr>
              <a:buSzPct val="100000"/>
              <a:buFont typeface="Arial"/>
              <a:buChar char="•"/>
              <a:defRPr sz="3188" b="0" i="0" u="none" strike="noStrike" cap="none">
                <a:solidFill>
                  <a:schemeClr val="dk1"/>
                </a:solidFill>
                <a:latin typeface="Helvetica Regular" charset="0"/>
                <a:ea typeface="Helvetica Regular" charset="0"/>
                <a:cs typeface="Helvetica Regular" charset="0"/>
                <a:sym typeface="Calibri"/>
              </a:defRPr>
            </a:lvl1pPr>
            <a:lvl2pPr marL="740201" marR="0" lvl="1" indent="246734" algn="l" rtl="0">
              <a:lnSpc>
                <a:spcPct val="100000"/>
              </a:lnSpc>
              <a:spcBef>
                <a:spcPts val="558"/>
              </a:spcBef>
              <a:spcAft>
                <a:spcPts val="0"/>
              </a:spcAft>
              <a:buClr>
                <a:schemeClr val="dk1"/>
              </a:buClr>
              <a:buSzPct val="100000"/>
              <a:buFont typeface="Arial"/>
              <a:buChar char="–"/>
              <a:defRPr sz="2790" b="0" i="0" u="none" strike="noStrike" cap="none">
                <a:solidFill>
                  <a:schemeClr val="dk1"/>
                </a:solidFill>
                <a:latin typeface="Calibri"/>
                <a:ea typeface="Calibri"/>
                <a:cs typeface="Calibri"/>
                <a:sym typeface="Calibri"/>
              </a:defRPr>
            </a:lvl2pPr>
            <a:lvl3pPr marL="1138771" marR="0" lvl="2" indent="227754" algn="l" rtl="0">
              <a:lnSpc>
                <a:spcPct val="100000"/>
              </a:lnSpc>
              <a:spcBef>
                <a:spcPts val="478"/>
              </a:spcBef>
              <a:spcAft>
                <a:spcPts val="0"/>
              </a:spcAft>
              <a:buClr>
                <a:schemeClr val="dk1"/>
              </a:buClr>
              <a:buSzPct val="100000"/>
              <a:buFont typeface="Arial"/>
              <a:buChar char="•"/>
              <a:defRPr sz="2391" b="0" i="0" u="none" strike="noStrike" cap="none">
                <a:solidFill>
                  <a:schemeClr val="dk1"/>
                </a:solidFill>
                <a:latin typeface="Calibri"/>
                <a:ea typeface="Calibri"/>
                <a:cs typeface="Calibri"/>
                <a:sym typeface="Calibri"/>
              </a:defRPr>
            </a:lvl3pPr>
            <a:lvl4pPr marL="1594279" marR="0" lvl="3" indent="151836" algn="l" rtl="0">
              <a:lnSpc>
                <a:spcPct val="100000"/>
              </a:lnSpc>
              <a:spcBef>
                <a:spcPts val="399"/>
              </a:spcBef>
              <a:spcAft>
                <a:spcPts val="0"/>
              </a:spcAft>
              <a:buClr>
                <a:schemeClr val="dk1"/>
              </a:buClr>
              <a:buSzPct val="100000"/>
              <a:buFont typeface="Arial"/>
              <a:buChar char="–"/>
              <a:defRPr sz="1993" b="0" i="0" u="none" strike="noStrike" cap="none">
                <a:solidFill>
                  <a:schemeClr val="dk1"/>
                </a:solidFill>
                <a:latin typeface="Calibri"/>
                <a:ea typeface="Calibri"/>
                <a:cs typeface="Calibri"/>
                <a:sym typeface="Calibri"/>
              </a:defRPr>
            </a:lvl4pPr>
            <a:lvl5pPr marL="2049788" marR="0" lvl="4" indent="151836" algn="l" rtl="0">
              <a:lnSpc>
                <a:spcPct val="100000"/>
              </a:lnSpc>
              <a:spcBef>
                <a:spcPts val="399"/>
              </a:spcBef>
              <a:spcAft>
                <a:spcPts val="0"/>
              </a:spcAft>
              <a:buClr>
                <a:schemeClr val="dk1"/>
              </a:buClr>
              <a:buSzPct val="100000"/>
              <a:buFont typeface="Arial"/>
              <a:buChar char="»"/>
              <a:defRPr sz="1993" b="0" i="0" u="none" strike="noStrike" cap="none">
                <a:solidFill>
                  <a:schemeClr val="dk1"/>
                </a:solidFill>
                <a:latin typeface="Calibri"/>
                <a:ea typeface="Calibri"/>
                <a:cs typeface="Calibri"/>
                <a:sym typeface="Calibri"/>
              </a:defRPr>
            </a:lvl5pPr>
            <a:lvl6pPr marL="2505296" marR="0" lvl="5" indent="151836" algn="l" rtl="0">
              <a:lnSpc>
                <a:spcPct val="100000"/>
              </a:lnSpc>
              <a:spcBef>
                <a:spcPts val="399"/>
              </a:spcBef>
              <a:spcAft>
                <a:spcPts val="0"/>
              </a:spcAft>
              <a:buClr>
                <a:schemeClr val="dk1"/>
              </a:buClr>
              <a:buSzPct val="100000"/>
              <a:buFont typeface="Arial"/>
              <a:buChar char="•"/>
              <a:defRPr sz="1993" b="0" i="0" u="none" strike="noStrike" cap="none">
                <a:solidFill>
                  <a:schemeClr val="dk1"/>
                </a:solidFill>
                <a:latin typeface="Calibri"/>
                <a:ea typeface="Calibri"/>
                <a:cs typeface="Calibri"/>
                <a:sym typeface="Calibri"/>
              </a:defRPr>
            </a:lvl6pPr>
            <a:lvl7pPr marL="2960804" marR="0" lvl="6" indent="151836" algn="l" rtl="0">
              <a:lnSpc>
                <a:spcPct val="100000"/>
              </a:lnSpc>
              <a:spcBef>
                <a:spcPts val="399"/>
              </a:spcBef>
              <a:spcAft>
                <a:spcPts val="0"/>
              </a:spcAft>
              <a:buClr>
                <a:schemeClr val="dk1"/>
              </a:buClr>
              <a:buSzPct val="100000"/>
              <a:buFont typeface="Arial"/>
              <a:buChar char="•"/>
              <a:defRPr sz="1993" b="0" i="0" u="none" strike="noStrike" cap="none">
                <a:solidFill>
                  <a:schemeClr val="dk1"/>
                </a:solidFill>
                <a:latin typeface="Calibri"/>
                <a:ea typeface="Calibri"/>
                <a:cs typeface="Calibri"/>
                <a:sym typeface="Calibri"/>
              </a:defRPr>
            </a:lvl7pPr>
            <a:lvl8pPr marL="3416313" marR="0" lvl="7" indent="151836" algn="l" rtl="0">
              <a:lnSpc>
                <a:spcPct val="100000"/>
              </a:lnSpc>
              <a:spcBef>
                <a:spcPts val="399"/>
              </a:spcBef>
              <a:spcAft>
                <a:spcPts val="0"/>
              </a:spcAft>
              <a:buClr>
                <a:schemeClr val="dk1"/>
              </a:buClr>
              <a:buSzPct val="100000"/>
              <a:buFont typeface="Arial"/>
              <a:buChar char="•"/>
              <a:defRPr sz="1993" b="0" i="0" u="none" strike="noStrike" cap="none">
                <a:solidFill>
                  <a:schemeClr val="dk1"/>
                </a:solidFill>
                <a:latin typeface="Calibri"/>
                <a:ea typeface="Calibri"/>
                <a:cs typeface="Calibri"/>
                <a:sym typeface="Calibri"/>
              </a:defRPr>
            </a:lvl8pPr>
            <a:lvl9pPr marL="3871821" marR="0" lvl="8" indent="151836" algn="l" rtl="0">
              <a:lnSpc>
                <a:spcPct val="100000"/>
              </a:lnSpc>
              <a:spcBef>
                <a:spcPts val="399"/>
              </a:spcBef>
              <a:spcAft>
                <a:spcPts val="0"/>
              </a:spcAft>
              <a:buClr>
                <a:schemeClr val="dk1"/>
              </a:buClr>
              <a:buSzPct val="100000"/>
              <a:buFont typeface="Arial"/>
              <a:buChar char="•"/>
              <a:defRPr sz="1993" b="0" i="0" u="none" strike="noStrike" cap="none">
                <a:solidFill>
                  <a:schemeClr val="dk1"/>
                </a:solidFill>
                <a:latin typeface="Calibri"/>
                <a:ea typeface="Calibri"/>
                <a:cs typeface="Calibri"/>
                <a:sym typeface="Calibri"/>
              </a:defRPr>
            </a:lvl9pPr>
          </a:lstStyle>
          <a:p>
            <a:endParaRPr dirty="0"/>
          </a:p>
        </p:txBody>
      </p:sp>
      <p:sp>
        <p:nvSpPr>
          <p:cNvPr id="61" name="Shape 61"/>
          <p:cNvSpPr>
            <a:spLocks noGrp="1"/>
          </p:cNvSpPr>
          <p:nvPr>
            <p:ph type="pic" idx="3"/>
          </p:nvPr>
        </p:nvSpPr>
        <p:spPr>
          <a:xfrm>
            <a:off x="0" y="4202307"/>
            <a:ext cx="4606922" cy="2361697"/>
          </a:xfrm>
          <a:prstGeom prst="rect">
            <a:avLst/>
          </a:prstGeom>
          <a:noFill/>
          <a:ln>
            <a:noFill/>
          </a:ln>
        </p:spPr>
        <p:txBody>
          <a:bodyPr lIns="91425" tIns="91425" rIns="91425" bIns="91425" anchor="t" anchorCtr="0"/>
          <a:lstStyle>
            <a:lvl1pPr marL="341631" marR="0" lvl="0" indent="265713" algn="l" rtl="0">
              <a:lnSpc>
                <a:spcPct val="100000"/>
              </a:lnSpc>
              <a:spcBef>
                <a:spcPts val="638"/>
              </a:spcBef>
              <a:spcAft>
                <a:spcPts val="0"/>
              </a:spcAft>
              <a:buClr>
                <a:schemeClr val="dk1"/>
              </a:buClr>
              <a:buSzPct val="100000"/>
              <a:buFont typeface="Arial"/>
              <a:buChar char="•"/>
              <a:defRPr sz="3188" b="0" i="0" u="none" strike="noStrike" cap="none">
                <a:solidFill>
                  <a:schemeClr val="dk1"/>
                </a:solidFill>
                <a:latin typeface="Helvetica Regular" charset="0"/>
                <a:ea typeface="Helvetica Regular" charset="0"/>
                <a:cs typeface="Helvetica Regular" charset="0"/>
                <a:sym typeface="Calibri"/>
              </a:defRPr>
            </a:lvl1pPr>
            <a:lvl2pPr marL="740201" marR="0" lvl="1" indent="246734" algn="l" rtl="0">
              <a:lnSpc>
                <a:spcPct val="100000"/>
              </a:lnSpc>
              <a:spcBef>
                <a:spcPts val="558"/>
              </a:spcBef>
              <a:spcAft>
                <a:spcPts val="0"/>
              </a:spcAft>
              <a:buClr>
                <a:schemeClr val="dk1"/>
              </a:buClr>
              <a:buSzPct val="100000"/>
              <a:buFont typeface="Arial"/>
              <a:buChar char="–"/>
              <a:defRPr sz="2790" b="0" i="0" u="none" strike="noStrike" cap="none">
                <a:solidFill>
                  <a:schemeClr val="dk1"/>
                </a:solidFill>
                <a:latin typeface="Calibri"/>
                <a:ea typeface="Calibri"/>
                <a:cs typeface="Calibri"/>
                <a:sym typeface="Calibri"/>
              </a:defRPr>
            </a:lvl2pPr>
            <a:lvl3pPr marL="1138771" marR="0" lvl="2" indent="227754" algn="l" rtl="0">
              <a:lnSpc>
                <a:spcPct val="100000"/>
              </a:lnSpc>
              <a:spcBef>
                <a:spcPts val="478"/>
              </a:spcBef>
              <a:spcAft>
                <a:spcPts val="0"/>
              </a:spcAft>
              <a:buClr>
                <a:schemeClr val="dk1"/>
              </a:buClr>
              <a:buSzPct val="100000"/>
              <a:buFont typeface="Arial"/>
              <a:buChar char="•"/>
              <a:defRPr sz="2391" b="0" i="0" u="none" strike="noStrike" cap="none">
                <a:solidFill>
                  <a:schemeClr val="dk1"/>
                </a:solidFill>
                <a:latin typeface="Calibri"/>
                <a:ea typeface="Calibri"/>
                <a:cs typeface="Calibri"/>
                <a:sym typeface="Calibri"/>
              </a:defRPr>
            </a:lvl3pPr>
            <a:lvl4pPr marL="1594279" marR="0" lvl="3" indent="151836" algn="l" rtl="0">
              <a:lnSpc>
                <a:spcPct val="100000"/>
              </a:lnSpc>
              <a:spcBef>
                <a:spcPts val="399"/>
              </a:spcBef>
              <a:spcAft>
                <a:spcPts val="0"/>
              </a:spcAft>
              <a:buClr>
                <a:schemeClr val="dk1"/>
              </a:buClr>
              <a:buSzPct val="100000"/>
              <a:buFont typeface="Arial"/>
              <a:buChar char="–"/>
              <a:defRPr sz="1993" b="0" i="0" u="none" strike="noStrike" cap="none">
                <a:solidFill>
                  <a:schemeClr val="dk1"/>
                </a:solidFill>
                <a:latin typeface="Calibri"/>
                <a:ea typeface="Calibri"/>
                <a:cs typeface="Calibri"/>
                <a:sym typeface="Calibri"/>
              </a:defRPr>
            </a:lvl4pPr>
            <a:lvl5pPr marL="2049788" marR="0" lvl="4" indent="151836" algn="l" rtl="0">
              <a:lnSpc>
                <a:spcPct val="100000"/>
              </a:lnSpc>
              <a:spcBef>
                <a:spcPts val="399"/>
              </a:spcBef>
              <a:spcAft>
                <a:spcPts val="0"/>
              </a:spcAft>
              <a:buClr>
                <a:schemeClr val="dk1"/>
              </a:buClr>
              <a:buSzPct val="100000"/>
              <a:buFont typeface="Arial"/>
              <a:buChar char="»"/>
              <a:defRPr sz="1993" b="0" i="0" u="none" strike="noStrike" cap="none">
                <a:solidFill>
                  <a:schemeClr val="dk1"/>
                </a:solidFill>
                <a:latin typeface="Calibri"/>
                <a:ea typeface="Calibri"/>
                <a:cs typeface="Calibri"/>
                <a:sym typeface="Calibri"/>
              </a:defRPr>
            </a:lvl5pPr>
            <a:lvl6pPr marL="2505296" marR="0" lvl="5" indent="151836" algn="l" rtl="0">
              <a:lnSpc>
                <a:spcPct val="100000"/>
              </a:lnSpc>
              <a:spcBef>
                <a:spcPts val="399"/>
              </a:spcBef>
              <a:spcAft>
                <a:spcPts val="0"/>
              </a:spcAft>
              <a:buClr>
                <a:schemeClr val="dk1"/>
              </a:buClr>
              <a:buSzPct val="100000"/>
              <a:buFont typeface="Arial"/>
              <a:buChar char="•"/>
              <a:defRPr sz="1993" b="0" i="0" u="none" strike="noStrike" cap="none">
                <a:solidFill>
                  <a:schemeClr val="dk1"/>
                </a:solidFill>
                <a:latin typeface="Calibri"/>
                <a:ea typeface="Calibri"/>
                <a:cs typeface="Calibri"/>
                <a:sym typeface="Calibri"/>
              </a:defRPr>
            </a:lvl6pPr>
            <a:lvl7pPr marL="2960804" marR="0" lvl="6" indent="151836" algn="l" rtl="0">
              <a:lnSpc>
                <a:spcPct val="100000"/>
              </a:lnSpc>
              <a:spcBef>
                <a:spcPts val="399"/>
              </a:spcBef>
              <a:spcAft>
                <a:spcPts val="0"/>
              </a:spcAft>
              <a:buClr>
                <a:schemeClr val="dk1"/>
              </a:buClr>
              <a:buSzPct val="100000"/>
              <a:buFont typeface="Arial"/>
              <a:buChar char="•"/>
              <a:defRPr sz="1993" b="0" i="0" u="none" strike="noStrike" cap="none">
                <a:solidFill>
                  <a:schemeClr val="dk1"/>
                </a:solidFill>
                <a:latin typeface="Calibri"/>
                <a:ea typeface="Calibri"/>
                <a:cs typeface="Calibri"/>
                <a:sym typeface="Calibri"/>
              </a:defRPr>
            </a:lvl7pPr>
            <a:lvl8pPr marL="3416313" marR="0" lvl="7" indent="151836" algn="l" rtl="0">
              <a:lnSpc>
                <a:spcPct val="100000"/>
              </a:lnSpc>
              <a:spcBef>
                <a:spcPts val="399"/>
              </a:spcBef>
              <a:spcAft>
                <a:spcPts val="0"/>
              </a:spcAft>
              <a:buClr>
                <a:schemeClr val="dk1"/>
              </a:buClr>
              <a:buSzPct val="100000"/>
              <a:buFont typeface="Arial"/>
              <a:buChar char="•"/>
              <a:defRPr sz="1993" b="0" i="0" u="none" strike="noStrike" cap="none">
                <a:solidFill>
                  <a:schemeClr val="dk1"/>
                </a:solidFill>
                <a:latin typeface="Calibri"/>
                <a:ea typeface="Calibri"/>
                <a:cs typeface="Calibri"/>
                <a:sym typeface="Calibri"/>
              </a:defRPr>
            </a:lvl8pPr>
            <a:lvl9pPr marL="3871821" marR="0" lvl="8" indent="151836" algn="l" rtl="0">
              <a:lnSpc>
                <a:spcPct val="100000"/>
              </a:lnSpc>
              <a:spcBef>
                <a:spcPts val="399"/>
              </a:spcBef>
              <a:spcAft>
                <a:spcPts val="0"/>
              </a:spcAft>
              <a:buClr>
                <a:schemeClr val="dk1"/>
              </a:buClr>
              <a:buSzPct val="100000"/>
              <a:buFont typeface="Arial"/>
              <a:buChar char="•"/>
              <a:defRPr sz="1993" b="0" i="0" u="none" strike="noStrike" cap="none">
                <a:solidFill>
                  <a:schemeClr val="dk1"/>
                </a:solidFill>
                <a:latin typeface="Calibri"/>
                <a:ea typeface="Calibri"/>
                <a:cs typeface="Calibri"/>
                <a:sym typeface="Calibri"/>
              </a:defRPr>
            </a:lvl9pPr>
          </a:lstStyle>
          <a:p>
            <a:endParaRPr dirty="0"/>
          </a:p>
        </p:txBody>
      </p:sp>
      <p:sp>
        <p:nvSpPr>
          <p:cNvPr id="62" name="Shape 62"/>
          <p:cNvSpPr txBox="1">
            <a:spLocks noGrp="1"/>
          </p:cNvSpPr>
          <p:nvPr>
            <p:ph type="title"/>
          </p:nvPr>
        </p:nvSpPr>
        <p:spPr>
          <a:xfrm>
            <a:off x="446856" y="259731"/>
            <a:ext cx="8229600" cy="1293291"/>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rgbClr val="FF0000"/>
              </a:buClr>
              <a:buFont typeface="Arial"/>
              <a:buNone/>
              <a:defRPr sz="3587" b="0" i="0" u="none" strike="noStrike" cap="none">
                <a:solidFill>
                  <a:srgbClr val="FF0000"/>
                </a:solidFill>
                <a:latin typeface="Helvetica Regular" charset="0"/>
                <a:ea typeface="Helvetica Regular" charset="0"/>
                <a:cs typeface="Helvetica Regular" charset="0"/>
                <a:sym typeface="Arial"/>
              </a:defRPr>
            </a:lvl1pPr>
            <a:lvl2pPr lvl="1" indent="0">
              <a:spcBef>
                <a:spcPts val="0"/>
              </a:spcBef>
              <a:buFont typeface="Arial"/>
              <a:buNone/>
              <a:defRPr sz="1793"/>
            </a:lvl2pPr>
            <a:lvl3pPr lvl="2" indent="0">
              <a:spcBef>
                <a:spcPts val="0"/>
              </a:spcBef>
              <a:buFont typeface="Arial"/>
              <a:buNone/>
              <a:defRPr sz="1793"/>
            </a:lvl3pPr>
            <a:lvl4pPr lvl="3" indent="0">
              <a:spcBef>
                <a:spcPts val="0"/>
              </a:spcBef>
              <a:buFont typeface="Arial"/>
              <a:buNone/>
              <a:defRPr sz="1793"/>
            </a:lvl4pPr>
            <a:lvl5pPr lvl="4" indent="0">
              <a:spcBef>
                <a:spcPts val="0"/>
              </a:spcBef>
              <a:buFont typeface="Arial"/>
              <a:buNone/>
              <a:defRPr sz="1793"/>
            </a:lvl5pPr>
            <a:lvl6pPr lvl="5" indent="0">
              <a:spcBef>
                <a:spcPts val="0"/>
              </a:spcBef>
              <a:buFont typeface="Arial"/>
              <a:buNone/>
              <a:defRPr sz="1793"/>
            </a:lvl6pPr>
            <a:lvl7pPr lvl="6" indent="0">
              <a:spcBef>
                <a:spcPts val="0"/>
              </a:spcBef>
              <a:buFont typeface="Arial"/>
              <a:buNone/>
              <a:defRPr sz="1793"/>
            </a:lvl7pPr>
            <a:lvl8pPr lvl="7" indent="0">
              <a:spcBef>
                <a:spcPts val="0"/>
              </a:spcBef>
              <a:buFont typeface="Arial"/>
              <a:buNone/>
              <a:defRPr sz="1793"/>
            </a:lvl8pPr>
            <a:lvl9pPr lvl="8" indent="0">
              <a:spcBef>
                <a:spcPts val="0"/>
              </a:spcBef>
              <a:buFont typeface="Arial"/>
              <a:buNone/>
              <a:defRPr sz="1793"/>
            </a:lvl9pPr>
          </a:lstStyle>
          <a:p>
            <a:endParaRPr dirty="0"/>
          </a:p>
        </p:txBody>
      </p:sp>
      <p:sp>
        <p:nvSpPr>
          <p:cNvPr id="63" name="Shape 63"/>
          <p:cNvSpPr txBox="1">
            <a:spLocks noGrp="1"/>
          </p:cNvSpPr>
          <p:nvPr>
            <p:ph type="body" idx="1"/>
          </p:nvPr>
        </p:nvSpPr>
        <p:spPr>
          <a:xfrm>
            <a:off x="446091" y="2108071"/>
            <a:ext cx="3770315" cy="1767082"/>
          </a:xfrm>
          <a:prstGeom prst="rect">
            <a:avLst/>
          </a:prstGeom>
          <a:noFill/>
          <a:ln>
            <a:noFill/>
          </a:ln>
        </p:spPr>
        <p:txBody>
          <a:bodyPr lIns="91425" tIns="91425" rIns="91425" bIns="91425" anchor="ctr" anchorCtr="0"/>
          <a:lstStyle>
            <a:lvl1pPr marL="179333" marR="0" lvl="0" indent="111685" algn="l" rtl="0">
              <a:lnSpc>
                <a:spcPct val="110000"/>
              </a:lnSpc>
              <a:spcBef>
                <a:spcPts val="996"/>
              </a:spcBef>
              <a:spcAft>
                <a:spcPts val="0"/>
              </a:spcAft>
              <a:buClr>
                <a:srgbClr val="414141"/>
              </a:buClr>
              <a:buSzPct val="100000"/>
              <a:buFont typeface="Arial"/>
              <a:buChar char="•"/>
              <a:defRPr sz="1594" b="0" i="0" u="none" strike="noStrike" cap="none">
                <a:solidFill>
                  <a:srgbClr val="414141"/>
                </a:solidFill>
                <a:latin typeface="Helvetica Regular" charset="0"/>
                <a:ea typeface="Helvetica Regular" charset="0"/>
                <a:cs typeface="Helvetica Regular" charset="0"/>
                <a:sym typeface="Calibri"/>
              </a:defRPr>
            </a:lvl1pPr>
            <a:lvl2pPr marL="740201" marR="0" lvl="1" indent="246734" algn="l" rtl="0">
              <a:lnSpc>
                <a:spcPct val="100000"/>
              </a:lnSpc>
              <a:spcBef>
                <a:spcPts val="558"/>
              </a:spcBef>
              <a:spcAft>
                <a:spcPts val="0"/>
              </a:spcAft>
              <a:buClr>
                <a:schemeClr val="dk1"/>
              </a:buClr>
              <a:buSzPct val="100000"/>
              <a:buFont typeface="Arial"/>
              <a:buChar char="–"/>
              <a:defRPr sz="2790" b="0" i="0" u="none" strike="noStrike" cap="none">
                <a:solidFill>
                  <a:schemeClr val="dk1"/>
                </a:solidFill>
                <a:latin typeface="Calibri"/>
                <a:ea typeface="Calibri"/>
                <a:cs typeface="Calibri"/>
                <a:sym typeface="Calibri"/>
              </a:defRPr>
            </a:lvl2pPr>
            <a:lvl3pPr marL="1138771" marR="0" lvl="2" indent="227754" algn="l" rtl="0">
              <a:lnSpc>
                <a:spcPct val="100000"/>
              </a:lnSpc>
              <a:spcBef>
                <a:spcPts val="478"/>
              </a:spcBef>
              <a:spcAft>
                <a:spcPts val="0"/>
              </a:spcAft>
              <a:buClr>
                <a:schemeClr val="dk1"/>
              </a:buClr>
              <a:buSzPct val="100000"/>
              <a:buFont typeface="Arial"/>
              <a:buChar char="•"/>
              <a:defRPr sz="2391" b="0" i="0" u="none" strike="noStrike" cap="none">
                <a:solidFill>
                  <a:schemeClr val="dk1"/>
                </a:solidFill>
                <a:latin typeface="Calibri"/>
                <a:ea typeface="Calibri"/>
                <a:cs typeface="Calibri"/>
                <a:sym typeface="Calibri"/>
              </a:defRPr>
            </a:lvl3pPr>
            <a:lvl4pPr marL="1594279" marR="0" lvl="3" indent="151836" algn="l" rtl="0">
              <a:lnSpc>
                <a:spcPct val="100000"/>
              </a:lnSpc>
              <a:spcBef>
                <a:spcPts val="399"/>
              </a:spcBef>
              <a:spcAft>
                <a:spcPts val="0"/>
              </a:spcAft>
              <a:buClr>
                <a:schemeClr val="dk1"/>
              </a:buClr>
              <a:buSzPct val="100000"/>
              <a:buFont typeface="Arial"/>
              <a:buChar char="–"/>
              <a:defRPr sz="1993" b="0" i="0" u="none" strike="noStrike" cap="none">
                <a:solidFill>
                  <a:schemeClr val="dk1"/>
                </a:solidFill>
                <a:latin typeface="Calibri"/>
                <a:ea typeface="Calibri"/>
                <a:cs typeface="Calibri"/>
                <a:sym typeface="Calibri"/>
              </a:defRPr>
            </a:lvl4pPr>
            <a:lvl5pPr marL="2049788" marR="0" lvl="4" indent="151836" algn="l" rtl="0">
              <a:lnSpc>
                <a:spcPct val="100000"/>
              </a:lnSpc>
              <a:spcBef>
                <a:spcPts val="399"/>
              </a:spcBef>
              <a:spcAft>
                <a:spcPts val="0"/>
              </a:spcAft>
              <a:buClr>
                <a:schemeClr val="dk1"/>
              </a:buClr>
              <a:buSzPct val="100000"/>
              <a:buFont typeface="Arial"/>
              <a:buChar char="»"/>
              <a:defRPr sz="1993" b="0" i="0" u="none" strike="noStrike" cap="none">
                <a:solidFill>
                  <a:schemeClr val="dk1"/>
                </a:solidFill>
                <a:latin typeface="Calibri"/>
                <a:ea typeface="Calibri"/>
                <a:cs typeface="Calibri"/>
                <a:sym typeface="Calibri"/>
              </a:defRPr>
            </a:lvl5pPr>
            <a:lvl6pPr marL="2505296" marR="0" lvl="5" indent="151836" algn="l" rtl="0">
              <a:lnSpc>
                <a:spcPct val="100000"/>
              </a:lnSpc>
              <a:spcBef>
                <a:spcPts val="399"/>
              </a:spcBef>
              <a:spcAft>
                <a:spcPts val="0"/>
              </a:spcAft>
              <a:buClr>
                <a:schemeClr val="dk1"/>
              </a:buClr>
              <a:buSzPct val="100000"/>
              <a:buFont typeface="Arial"/>
              <a:buChar char="•"/>
              <a:defRPr sz="1993" b="0" i="0" u="none" strike="noStrike" cap="none">
                <a:solidFill>
                  <a:schemeClr val="dk1"/>
                </a:solidFill>
                <a:latin typeface="Calibri"/>
                <a:ea typeface="Calibri"/>
                <a:cs typeface="Calibri"/>
                <a:sym typeface="Calibri"/>
              </a:defRPr>
            </a:lvl6pPr>
            <a:lvl7pPr marL="2960804" marR="0" lvl="6" indent="151836" algn="l" rtl="0">
              <a:lnSpc>
                <a:spcPct val="100000"/>
              </a:lnSpc>
              <a:spcBef>
                <a:spcPts val="399"/>
              </a:spcBef>
              <a:spcAft>
                <a:spcPts val="0"/>
              </a:spcAft>
              <a:buClr>
                <a:schemeClr val="dk1"/>
              </a:buClr>
              <a:buSzPct val="100000"/>
              <a:buFont typeface="Arial"/>
              <a:buChar char="•"/>
              <a:defRPr sz="1993" b="0" i="0" u="none" strike="noStrike" cap="none">
                <a:solidFill>
                  <a:schemeClr val="dk1"/>
                </a:solidFill>
                <a:latin typeface="Calibri"/>
                <a:ea typeface="Calibri"/>
                <a:cs typeface="Calibri"/>
                <a:sym typeface="Calibri"/>
              </a:defRPr>
            </a:lvl7pPr>
            <a:lvl8pPr marL="3416313" marR="0" lvl="7" indent="151836" algn="l" rtl="0">
              <a:lnSpc>
                <a:spcPct val="100000"/>
              </a:lnSpc>
              <a:spcBef>
                <a:spcPts val="399"/>
              </a:spcBef>
              <a:spcAft>
                <a:spcPts val="0"/>
              </a:spcAft>
              <a:buClr>
                <a:schemeClr val="dk1"/>
              </a:buClr>
              <a:buSzPct val="100000"/>
              <a:buFont typeface="Arial"/>
              <a:buChar char="•"/>
              <a:defRPr sz="1993" b="0" i="0" u="none" strike="noStrike" cap="none">
                <a:solidFill>
                  <a:schemeClr val="dk1"/>
                </a:solidFill>
                <a:latin typeface="Calibri"/>
                <a:ea typeface="Calibri"/>
                <a:cs typeface="Calibri"/>
                <a:sym typeface="Calibri"/>
              </a:defRPr>
            </a:lvl8pPr>
            <a:lvl9pPr marL="3871821" marR="0" lvl="8" indent="151836" algn="l" rtl="0">
              <a:lnSpc>
                <a:spcPct val="100000"/>
              </a:lnSpc>
              <a:spcBef>
                <a:spcPts val="399"/>
              </a:spcBef>
              <a:spcAft>
                <a:spcPts val="0"/>
              </a:spcAft>
              <a:buClr>
                <a:schemeClr val="dk1"/>
              </a:buClr>
              <a:buSzPct val="100000"/>
              <a:buFont typeface="Arial"/>
              <a:buChar char="•"/>
              <a:defRPr sz="1993" b="0" i="0" u="none" strike="noStrike" cap="none">
                <a:solidFill>
                  <a:schemeClr val="dk1"/>
                </a:solidFill>
                <a:latin typeface="Calibri"/>
                <a:ea typeface="Calibri"/>
                <a:cs typeface="Calibri"/>
                <a:sym typeface="Calibri"/>
              </a:defRPr>
            </a:lvl9pPr>
          </a:lstStyle>
          <a:p>
            <a:endParaRPr dirty="0"/>
          </a:p>
        </p:txBody>
      </p:sp>
      <p:sp>
        <p:nvSpPr>
          <p:cNvPr id="64" name="Shape 64"/>
          <p:cNvSpPr txBox="1">
            <a:spLocks noGrp="1"/>
          </p:cNvSpPr>
          <p:nvPr>
            <p:ph type="body" idx="4"/>
          </p:nvPr>
        </p:nvSpPr>
        <p:spPr>
          <a:xfrm>
            <a:off x="4990041" y="4544873"/>
            <a:ext cx="3770311" cy="1767082"/>
          </a:xfrm>
          <a:prstGeom prst="rect">
            <a:avLst/>
          </a:prstGeom>
          <a:noFill/>
          <a:ln>
            <a:noFill/>
          </a:ln>
        </p:spPr>
        <p:txBody>
          <a:bodyPr lIns="91425" tIns="91425" rIns="91425" bIns="91425" anchor="ctr" anchorCtr="0"/>
          <a:lstStyle>
            <a:lvl1pPr marL="179334" marR="0" lvl="0" indent="124338" algn="l" rtl="0">
              <a:lnSpc>
                <a:spcPct val="110000"/>
              </a:lnSpc>
              <a:spcBef>
                <a:spcPts val="697"/>
              </a:spcBef>
              <a:spcAft>
                <a:spcPts val="0"/>
              </a:spcAft>
              <a:buClr>
                <a:srgbClr val="414141"/>
              </a:buClr>
              <a:buSzPct val="100000"/>
              <a:buFont typeface="Arial"/>
              <a:buChar char="•"/>
              <a:defRPr sz="1594" b="0" i="0" u="none" strike="noStrike" cap="none">
                <a:solidFill>
                  <a:srgbClr val="414141"/>
                </a:solidFill>
                <a:latin typeface="Helvetica Regular" charset="0"/>
                <a:ea typeface="Helvetica Regular" charset="0"/>
                <a:cs typeface="Helvetica Regular" charset="0"/>
                <a:sym typeface="Calibri"/>
              </a:defRPr>
            </a:lvl1pPr>
            <a:lvl2pPr marL="740201" marR="0" lvl="1" indent="246734" algn="l" rtl="0">
              <a:lnSpc>
                <a:spcPct val="100000"/>
              </a:lnSpc>
              <a:spcBef>
                <a:spcPts val="558"/>
              </a:spcBef>
              <a:spcAft>
                <a:spcPts val="0"/>
              </a:spcAft>
              <a:buClr>
                <a:schemeClr val="dk1"/>
              </a:buClr>
              <a:buSzPct val="100000"/>
              <a:buFont typeface="Arial"/>
              <a:buChar char="–"/>
              <a:defRPr sz="2790" b="0" i="0" u="none" strike="noStrike" cap="none">
                <a:solidFill>
                  <a:schemeClr val="dk1"/>
                </a:solidFill>
                <a:latin typeface="Calibri"/>
                <a:ea typeface="Calibri"/>
                <a:cs typeface="Calibri"/>
                <a:sym typeface="Calibri"/>
              </a:defRPr>
            </a:lvl2pPr>
            <a:lvl3pPr marL="1138771" marR="0" lvl="2" indent="227754" algn="l" rtl="0">
              <a:lnSpc>
                <a:spcPct val="100000"/>
              </a:lnSpc>
              <a:spcBef>
                <a:spcPts val="478"/>
              </a:spcBef>
              <a:spcAft>
                <a:spcPts val="0"/>
              </a:spcAft>
              <a:buClr>
                <a:schemeClr val="dk1"/>
              </a:buClr>
              <a:buSzPct val="100000"/>
              <a:buFont typeface="Arial"/>
              <a:buChar char="•"/>
              <a:defRPr sz="2391" b="0" i="0" u="none" strike="noStrike" cap="none">
                <a:solidFill>
                  <a:schemeClr val="dk1"/>
                </a:solidFill>
                <a:latin typeface="Calibri"/>
                <a:ea typeface="Calibri"/>
                <a:cs typeface="Calibri"/>
                <a:sym typeface="Calibri"/>
              </a:defRPr>
            </a:lvl3pPr>
            <a:lvl4pPr marL="1594279" marR="0" lvl="3" indent="151836" algn="l" rtl="0">
              <a:lnSpc>
                <a:spcPct val="100000"/>
              </a:lnSpc>
              <a:spcBef>
                <a:spcPts val="399"/>
              </a:spcBef>
              <a:spcAft>
                <a:spcPts val="0"/>
              </a:spcAft>
              <a:buClr>
                <a:schemeClr val="dk1"/>
              </a:buClr>
              <a:buSzPct val="100000"/>
              <a:buFont typeface="Arial"/>
              <a:buChar char="–"/>
              <a:defRPr sz="1993" b="0" i="0" u="none" strike="noStrike" cap="none">
                <a:solidFill>
                  <a:schemeClr val="dk1"/>
                </a:solidFill>
                <a:latin typeface="Calibri"/>
                <a:ea typeface="Calibri"/>
                <a:cs typeface="Calibri"/>
                <a:sym typeface="Calibri"/>
              </a:defRPr>
            </a:lvl4pPr>
            <a:lvl5pPr marL="2049788" marR="0" lvl="4" indent="151836" algn="l" rtl="0">
              <a:lnSpc>
                <a:spcPct val="100000"/>
              </a:lnSpc>
              <a:spcBef>
                <a:spcPts val="399"/>
              </a:spcBef>
              <a:spcAft>
                <a:spcPts val="0"/>
              </a:spcAft>
              <a:buClr>
                <a:schemeClr val="dk1"/>
              </a:buClr>
              <a:buSzPct val="100000"/>
              <a:buFont typeface="Arial"/>
              <a:buChar char="»"/>
              <a:defRPr sz="1993" b="0" i="0" u="none" strike="noStrike" cap="none">
                <a:solidFill>
                  <a:schemeClr val="dk1"/>
                </a:solidFill>
                <a:latin typeface="Calibri"/>
                <a:ea typeface="Calibri"/>
                <a:cs typeface="Calibri"/>
                <a:sym typeface="Calibri"/>
              </a:defRPr>
            </a:lvl5pPr>
            <a:lvl6pPr marL="2505296" marR="0" lvl="5" indent="151836" algn="l" rtl="0">
              <a:lnSpc>
                <a:spcPct val="100000"/>
              </a:lnSpc>
              <a:spcBef>
                <a:spcPts val="399"/>
              </a:spcBef>
              <a:spcAft>
                <a:spcPts val="0"/>
              </a:spcAft>
              <a:buClr>
                <a:schemeClr val="dk1"/>
              </a:buClr>
              <a:buSzPct val="100000"/>
              <a:buFont typeface="Arial"/>
              <a:buChar char="•"/>
              <a:defRPr sz="1993" b="0" i="0" u="none" strike="noStrike" cap="none">
                <a:solidFill>
                  <a:schemeClr val="dk1"/>
                </a:solidFill>
                <a:latin typeface="Calibri"/>
                <a:ea typeface="Calibri"/>
                <a:cs typeface="Calibri"/>
                <a:sym typeface="Calibri"/>
              </a:defRPr>
            </a:lvl6pPr>
            <a:lvl7pPr marL="2960804" marR="0" lvl="6" indent="151836" algn="l" rtl="0">
              <a:lnSpc>
                <a:spcPct val="100000"/>
              </a:lnSpc>
              <a:spcBef>
                <a:spcPts val="399"/>
              </a:spcBef>
              <a:spcAft>
                <a:spcPts val="0"/>
              </a:spcAft>
              <a:buClr>
                <a:schemeClr val="dk1"/>
              </a:buClr>
              <a:buSzPct val="100000"/>
              <a:buFont typeface="Arial"/>
              <a:buChar char="•"/>
              <a:defRPr sz="1993" b="0" i="0" u="none" strike="noStrike" cap="none">
                <a:solidFill>
                  <a:schemeClr val="dk1"/>
                </a:solidFill>
                <a:latin typeface="Calibri"/>
                <a:ea typeface="Calibri"/>
                <a:cs typeface="Calibri"/>
                <a:sym typeface="Calibri"/>
              </a:defRPr>
            </a:lvl7pPr>
            <a:lvl8pPr marL="3416313" marR="0" lvl="7" indent="151836" algn="l" rtl="0">
              <a:lnSpc>
                <a:spcPct val="100000"/>
              </a:lnSpc>
              <a:spcBef>
                <a:spcPts val="399"/>
              </a:spcBef>
              <a:spcAft>
                <a:spcPts val="0"/>
              </a:spcAft>
              <a:buClr>
                <a:schemeClr val="dk1"/>
              </a:buClr>
              <a:buSzPct val="100000"/>
              <a:buFont typeface="Arial"/>
              <a:buChar char="•"/>
              <a:defRPr sz="1993" b="0" i="0" u="none" strike="noStrike" cap="none">
                <a:solidFill>
                  <a:schemeClr val="dk1"/>
                </a:solidFill>
                <a:latin typeface="Calibri"/>
                <a:ea typeface="Calibri"/>
                <a:cs typeface="Calibri"/>
                <a:sym typeface="Calibri"/>
              </a:defRPr>
            </a:lvl8pPr>
            <a:lvl9pPr marL="3871821" marR="0" lvl="8" indent="151836" algn="l" rtl="0">
              <a:lnSpc>
                <a:spcPct val="100000"/>
              </a:lnSpc>
              <a:spcBef>
                <a:spcPts val="399"/>
              </a:spcBef>
              <a:spcAft>
                <a:spcPts val="0"/>
              </a:spcAft>
              <a:buClr>
                <a:schemeClr val="dk1"/>
              </a:buClr>
              <a:buSzPct val="100000"/>
              <a:buFont typeface="Arial"/>
              <a:buChar char="•"/>
              <a:defRPr sz="1993"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2218941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EARN - 4/4">
    <p:spTree>
      <p:nvGrpSpPr>
        <p:cNvPr id="1" name=""/>
        <p:cNvGrpSpPr/>
        <p:nvPr/>
      </p:nvGrpSpPr>
      <p:grpSpPr>
        <a:xfrm>
          <a:off x="0" y="0"/>
          <a:ext cx="0" cy="0"/>
          <a:chOff x="0" y="0"/>
          <a:chExt cx="0" cy="0"/>
        </a:xfrm>
      </p:grpSpPr>
      <p:sp>
        <p:nvSpPr>
          <p:cNvPr id="137" name="Shape 137"/>
          <p:cNvSpPr/>
          <p:nvPr userDrawn="1"/>
        </p:nvSpPr>
        <p:spPr>
          <a:xfrm>
            <a:off x="0" y="6533645"/>
            <a:ext cx="9144000" cy="324360"/>
          </a:xfrm>
          <a:prstGeom prst="rect">
            <a:avLst/>
          </a:prstGeom>
          <a:solidFill>
            <a:srgbClr val="869C82"/>
          </a:solidFill>
          <a:ln w="12700">
            <a:miter lim="400000"/>
          </a:ln>
        </p:spPr>
        <p:txBody>
          <a:bodyPr lIns="45718" tIns="45718" rIns="45718" bIns="45718"/>
          <a:lstStyle/>
          <a:p>
            <a:pPr hangingPunct="0">
              <a:defRPr>
                <a:solidFill>
                  <a:srgbClr val="000000"/>
                </a:solidFill>
                <a:latin typeface="Calibri Light"/>
                <a:ea typeface="Calibri Light"/>
                <a:cs typeface="Calibri Light"/>
                <a:sym typeface="Calibri Light"/>
              </a:defRPr>
            </a:pPr>
            <a:endParaRPr kern="0" dirty="0">
              <a:solidFill>
                <a:srgbClr val="000000"/>
              </a:solidFill>
              <a:latin typeface="Calibri Light"/>
              <a:ea typeface="Calibri Light"/>
              <a:cs typeface="Calibri Light"/>
              <a:sym typeface="Calibri Light"/>
            </a:endParaRPr>
          </a:p>
        </p:txBody>
      </p:sp>
      <p:sp>
        <p:nvSpPr>
          <p:cNvPr id="138" name="Shape 138"/>
          <p:cNvSpPr/>
          <p:nvPr/>
        </p:nvSpPr>
        <p:spPr>
          <a:xfrm>
            <a:off x="0" y="-37046"/>
            <a:ext cx="9144000" cy="1842112"/>
          </a:xfrm>
          <a:prstGeom prst="rect">
            <a:avLst/>
          </a:prstGeom>
          <a:solidFill>
            <a:srgbClr val="FAF5EC"/>
          </a:solidFill>
          <a:ln w="12700">
            <a:miter lim="400000"/>
          </a:ln>
        </p:spPr>
        <p:txBody>
          <a:bodyPr lIns="45718" tIns="45718" rIns="45718" bIns="45718"/>
          <a:lstStyle/>
          <a:p>
            <a:pPr hangingPunct="0">
              <a:defRPr>
                <a:solidFill>
                  <a:srgbClr val="000000"/>
                </a:solidFill>
                <a:latin typeface="Calibri Light"/>
                <a:ea typeface="Calibri Light"/>
                <a:cs typeface="Calibri Light"/>
                <a:sym typeface="Calibri Light"/>
              </a:defRPr>
            </a:pPr>
            <a:endParaRPr kern="0" dirty="0">
              <a:solidFill>
                <a:srgbClr val="000000"/>
              </a:solidFill>
              <a:latin typeface="Calibri Light"/>
              <a:ea typeface="Calibri Light"/>
              <a:cs typeface="Calibri Light"/>
              <a:sym typeface="Calibri Light"/>
            </a:endParaRPr>
          </a:p>
        </p:txBody>
      </p:sp>
      <p:sp>
        <p:nvSpPr>
          <p:cNvPr id="139" name="Shape 139"/>
          <p:cNvSpPr>
            <a:spLocks noGrp="1"/>
          </p:cNvSpPr>
          <p:nvPr>
            <p:ph type="pic" sz="quarter" idx="13"/>
          </p:nvPr>
        </p:nvSpPr>
        <p:spPr>
          <a:xfrm>
            <a:off x="4606930" y="1805326"/>
            <a:ext cx="4537075" cy="2396983"/>
          </a:xfrm>
          <a:prstGeom prst="rect">
            <a:avLst/>
          </a:prstGeom>
        </p:spPr>
        <p:txBody>
          <a:bodyPr lIns="91439" tIns="45719" rIns="91439" bIns="45719">
            <a:noAutofit/>
          </a:bodyPr>
          <a:lstStyle/>
          <a:p>
            <a:endParaRPr dirty="0"/>
          </a:p>
        </p:txBody>
      </p:sp>
      <p:sp>
        <p:nvSpPr>
          <p:cNvPr id="140" name="Shape 140"/>
          <p:cNvSpPr>
            <a:spLocks noGrp="1"/>
          </p:cNvSpPr>
          <p:nvPr>
            <p:ph type="pic" sz="quarter" idx="14"/>
          </p:nvPr>
        </p:nvSpPr>
        <p:spPr>
          <a:xfrm>
            <a:off x="2" y="4202308"/>
            <a:ext cx="4606924" cy="2315881"/>
          </a:xfrm>
          <a:prstGeom prst="rect">
            <a:avLst/>
          </a:prstGeom>
        </p:spPr>
        <p:txBody>
          <a:bodyPr lIns="91439" tIns="45719" rIns="91439" bIns="45719">
            <a:noAutofit/>
          </a:bodyPr>
          <a:lstStyle/>
          <a:p>
            <a:endParaRPr dirty="0"/>
          </a:p>
        </p:txBody>
      </p:sp>
      <p:sp>
        <p:nvSpPr>
          <p:cNvPr id="141" name="Shape 141"/>
          <p:cNvSpPr>
            <a:spLocks noGrp="1"/>
          </p:cNvSpPr>
          <p:nvPr>
            <p:ph type="title"/>
          </p:nvPr>
        </p:nvSpPr>
        <p:spPr>
          <a:xfrm>
            <a:off x="446861" y="259729"/>
            <a:ext cx="8229601" cy="1293292"/>
          </a:xfrm>
          <a:prstGeom prst="rect">
            <a:avLst/>
          </a:prstGeom>
        </p:spPr>
        <p:txBody>
          <a:bodyPr/>
          <a:lstStyle>
            <a:lvl1pPr algn="l">
              <a:lnSpc>
                <a:spcPct val="90000"/>
              </a:lnSpc>
              <a:defRPr sz="3600" b="1">
                <a:solidFill>
                  <a:srgbClr val="FF0000"/>
                </a:solidFill>
                <a:latin typeface="Netto offc"/>
                <a:ea typeface="Netto offc"/>
                <a:cs typeface="Netto offc"/>
                <a:sym typeface="Netto offc"/>
              </a:defRPr>
            </a:lvl1pPr>
          </a:lstStyle>
          <a:p>
            <a:r>
              <a:t>Texte du titre</a:t>
            </a:r>
          </a:p>
        </p:txBody>
      </p:sp>
      <p:sp>
        <p:nvSpPr>
          <p:cNvPr id="13" name="Shape 57"/>
          <p:cNvSpPr>
            <a:spLocks noGrp="1"/>
          </p:cNvSpPr>
          <p:nvPr>
            <p:ph type="body" sz="quarter" idx="1"/>
          </p:nvPr>
        </p:nvSpPr>
        <p:spPr>
          <a:xfrm>
            <a:off x="446092" y="2108071"/>
            <a:ext cx="3770315" cy="1767082"/>
          </a:xfrm>
          <a:prstGeom prst="rect">
            <a:avLst/>
          </a:prstGeom>
        </p:spPr>
        <p:txBody>
          <a:bodyPr anchor="ctr"/>
          <a:lstStyle>
            <a:lvl1pPr marL="179999" indent="-179999">
              <a:lnSpc>
                <a:spcPct val="110000"/>
              </a:lnSpc>
              <a:spcBef>
                <a:spcPts val="1000"/>
              </a:spcBef>
              <a:buChar char="•"/>
              <a:defRPr sz="1600">
                <a:solidFill>
                  <a:srgbClr val="414141"/>
                </a:solidFill>
                <a:latin typeface="+mn-lt"/>
                <a:ea typeface="+mn-ea"/>
                <a:cs typeface="+mn-cs"/>
                <a:sym typeface="Helvetica"/>
              </a:defRPr>
            </a:lvl1pPr>
          </a:lstStyle>
          <a:p>
            <a:r>
              <a:rPr dirty="0"/>
              <a:t>Cliquez pour modifier les styles du texte du masque</a:t>
            </a:r>
          </a:p>
        </p:txBody>
      </p:sp>
      <p:sp>
        <p:nvSpPr>
          <p:cNvPr id="14" name="Shape 246"/>
          <p:cNvSpPr>
            <a:spLocks noGrp="1"/>
          </p:cNvSpPr>
          <p:nvPr>
            <p:ph type="body" sz="quarter" idx="15" hasCustomPrompt="1"/>
          </p:nvPr>
        </p:nvSpPr>
        <p:spPr>
          <a:xfrm>
            <a:off x="4990041" y="4544874"/>
            <a:ext cx="3770313" cy="1767082"/>
          </a:xfrm>
          <a:prstGeom prst="rect">
            <a:avLst/>
          </a:prstGeom>
        </p:spPr>
        <p:txBody>
          <a:bodyPr anchor="ctr"/>
          <a:lstStyle>
            <a:lvl1pPr marL="180000" marR="0" indent="-180000" algn="l" defTabSz="914400" rtl="0" eaLnBrk="1" fontAlgn="auto" latinLnBrk="0" hangingPunct="1">
              <a:lnSpc>
                <a:spcPct val="110000"/>
              </a:lnSpc>
              <a:spcBef>
                <a:spcPts val="700"/>
              </a:spcBef>
              <a:spcAft>
                <a:spcPts val="0"/>
              </a:spcAft>
              <a:buClrTx/>
              <a:buSzPct val="100000"/>
              <a:buFont typeface="Arial" charset="0"/>
              <a:buChar char="•"/>
              <a:tabLst/>
              <a:defRPr sz="1600">
                <a:solidFill>
                  <a:srgbClr val="414141"/>
                </a:solidFill>
                <a:latin typeface="+mn-lt"/>
                <a:ea typeface="+mn-ea"/>
                <a:cs typeface="+mn-cs"/>
                <a:sym typeface="Helvetica"/>
              </a:defRPr>
            </a:lvl1pPr>
          </a:lstStyle>
          <a:p>
            <a:r>
              <a:rPr lang="en-US" dirty="0" err="1"/>
              <a:t>Cliquez</a:t>
            </a:r>
            <a:r>
              <a:rPr lang="en-US" dirty="0"/>
              <a:t> pour modifier les styles du </a:t>
            </a:r>
            <a:r>
              <a:rPr lang="en-US" dirty="0" err="1"/>
              <a:t>texte</a:t>
            </a:r>
            <a:r>
              <a:rPr lang="en-US" dirty="0"/>
              <a:t> du masque</a:t>
            </a:r>
          </a:p>
          <a:p>
            <a:pPr marL="179999" indent="-179999">
              <a:lnSpc>
                <a:spcPct val="110000"/>
              </a:lnSpc>
              <a:defRPr sz="1600">
                <a:latin typeface="+mn-lt"/>
                <a:ea typeface="+mn-ea"/>
                <a:cs typeface="+mn-cs"/>
                <a:sym typeface="Helvetica"/>
              </a:defRPr>
            </a:pPr>
            <a:endParaRPr dirty="0"/>
          </a:p>
        </p:txBody>
      </p:sp>
    </p:spTree>
    <p:extLst>
      <p:ext uri="{BB962C8B-B14F-4D97-AF65-F5344CB8AC3E}">
        <p14:creationId xmlns:p14="http://schemas.microsoft.com/office/powerpoint/2010/main" val="180190696"/>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LEARN - 1/4">
    <p:spTree>
      <p:nvGrpSpPr>
        <p:cNvPr id="1" name=""/>
        <p:cNvGrpSpPr/>
        <p:nvPr/>
      </p:nvGrpSpPr>
      <p:grpSpPr>
        <a:xfrm>
          <a:off x="0" y="0"/>
          <a:ext cx="0" cy="0"/>
          <a:chOff x="0" y="0"/>
          <a:chExt cx="0" cy="0"/>
        </a:xfrm>
      </p:grpSpPr>
      <p:sp>
        <p:nvSpPr>
          <p:cNvPr id="154" name="Shape 154"/>
          <p:cNvSpPr/>
          <p:nvPr/>
        </p:nvSpPr>
        <p:spPr>
          <a:xfrm>
            <a:off x="0" y="6533645"/>
            <a:ext cx="9144000" cy="324360"/>
          </a:xfrm>
          <a:prstGeom prst="rect">
            <a:avLst/>
          </a:prstGeom>
          <a:solidFill>
            <a:srgbClr val="869C82"/>
          </a:solidFill>
          <a:ln w="12700">
            <a:miter lim="400000"/>
          </a:ln>
        </p:spPr>
        <p:txBody>
          <a:bodyPr lIns="45718" tIns="45718" rIns="45718" bIns="45718"/>
          <a:lstStyle/>
          <a:p>
            <a:pPr hangingPunct="0">
              <a:defRPr>
                <a:solidFill>
                  <a:srgbClr val="000000"/>
                </a:solidFill>
                <a:latin typeface="Calibri Light"/>
                <a:ea typeface="Calibri Light"/>
                <a:cs typeface="Calibri Light"/>
                <a:sym typeface="Calibri Light"/>
              </a:defRPr>
            </a:pPr>
            <a:endParaRPr kern="0" dirty="0">
              <a:solidFill>
                <a:srgbClr val="000000"/>
              </a:solidFill>
              <a:latin typeface="Calibri Light"/>
              <a:ea typeface="Calibri Light"/>
              <a:cs typeface="Calibri Light"/>
              <a:sym typeface="Calibri Light"/>
            </a:endParaRPr>
          </a:p>
        </p:txBody>
      </p:sp>
      <p:sp>
        <p:nvSpPr>
          <p:cNvPr id="155" name="Shape 155"/>
          <p:cNvSpPr/>
          <p:nvPr/>
        </p:nvSpPr>
        <p:spPr>
          <a:xfrm>
            <a:off x="0" y="-37046"/>
            <a:ext cx="9144000" cy="1842112"/>
          </a:xfrm>
          <a:prstGeom prst="rect">
            <a:avLst/>
          </a:prstGeom>
          <a:solidFill>
            <a:srgbClr val="FAF5EC"/>
          </a:solidFill>
          <a:ln w="12700">
            <a:miter lim="400000"/>
          </a:ln>
        </p:spPr>
        <p:txBody>
          <a:bodyPr lIns="45718" tIns="45718" rIns="45718" bIns="45718"/>
          <a:lstStyle/>
          <a:p>
            <a:pPr hangingPunct="0">
              <a:defRPr>
                <a:solidFill>
                  <a:srgbClr val="000000"/>
                </a:solidFill>
                <a:latin typeface="Calibri Light"/>
                <a:ea typeface="Calibri Light"/>
                <a:cs typeface="Calibri Light"/>
                <a:sym typeface="Calibri Light"/>
              </a:defRPr>
            </a:pPr>
            <a:endParaRPr kern="0" dirty="0">
              <a:solidFill>
                <a:srgbClr val="000000"/>
              </a:solidFill>
              <a:latin typeface="Calibri Light"/>
              <a:ea typeface="Calibri Light"/>
              <a:cs typeface="Calibri Light"/>
              <a:sym typeface="Calibri Light"/>
            </a:endParaRPr>
          </a:p>
        </p:txBody>
      </p:sp>
      <p:sp>
        <p:nvSpPr>
          <p:cNvPr id="156" name="Shape 156"/>
          <p:cNvSpPr>
            <a:spLocks noGrp="1"/>
          </p:cNvSpPr>
          <p:nvPr>
            <p:ph type="title"/>
          </p:nvPr>
        </p:nvSpPr>
        <p:spPr>
          <a:xfrm>
            <a:off x="446861" y="259729"/>
            <a:ext cx="8229601" cy="1293292"/>
          </a:xfrm>
          <a:prstGeom prst="rect">
            <a:avLst/>
          </a:prstGeom>
        </p:spPr>
        <p:txBody>
          <a:bodyPr/>
          <a:lstStyle>
            <a:lvl1pPr algn="l">
              <a:lnSpc>
                <a:spcPct val="90000"/>
              </a:lnSpc>
              <a:defRPr sz="3600" b="1">
                <a:solidFill>
                  <a:srgbClr val="FF0000"/>
                </a:solidFill>
                <a:latin typeface="Netto offc"/>
                <a:ea typeface="Netto offc"/>
                <a:cs typeface="Netto offc"/>
                <a:sym typeface="Netto offc"/>
              </a:defRPr>
            </a:lvl1pPr>
          </a:lstStyle>
          <a:p>
            <a:r>
              <a:t>Texte du titre</a:t>
            </a:r>
          </a:p>
        </p:txBody>
      </p:sp>
      <p:sp>
        <p:nvSpPr>
          <p:cNvPr id="158" name="Shape 158"/>
          <p:cNvSpPr>
            <a:spLocks noGrp="1"/>
          </p:cNvSpPr>
          <p:nvPr>
            <p:ph type="pic" sz="half" idx="13"/>
          </p:nvPr>
        </p:nvSpPr>
        <p:spPr>
          <a:xfrm>
            <a:off x="5294312" y="1805327"/>
            <a:ext cx="3849688" cy="4728319"/>
          </a:xfrm>
          <a:prstGeom prst="rect">
            <a:avLst/>
          </a:prstGeom>
        </p:spPr>
        <p:txBody>
          <a:bodyPr lIns="91439" tIns="45719" rIns="91439" bIns="45719">
            <a:noAutofit/>
          </a:bodyPr>
          <a:lstStyle/>
          <a:p>
            <a:endParaRPr dirty="0"/>
          </a:p>
        </p:txBody>
      </p:sp>
      <p:sp>
        <p:nvSpPr>
          <p:cNvPr id="11" name="Shape 42"/>
          <p:cNvSpPr>
            <a:spLocks noGrp="1"/>
          </p:cNvSpPr>
          <p:nvPr>
            <p:ph type="body" sz="half" idx="1"/>
          </p:nvPr>
        </p:nvSpPr>
        <p:spPr>
          <a:xfrm>
            <a:off x="446087" y="1988568"/>
            <a:ext cx="4249740" cy="4248008"/>
          </a:xfrm>
          <a:prstGeom prst="rect">
            <a:avLst/>
          </a:prstGeom>
        </p:spPr>
        <p:txBody>
          <a:bodyPr/>
          <a:lstStyle>
            <a:lvl1pPr marL="228600" indent="-179999">
              <a:lnSpc>
                <a:spcPct val="110000"/>
              </a:lnSpc>
              <a:spcBef>
                <a:spcPts val="1000"/>
              </a:spcBef>
              <a:buChar char="•"/>
              <a:defRPr sz="1600">
                <a:solidFill>
                  <a:srgbClr val="414141"/>
                </a:solidFill>
                <a:latin typeface="+mn-lt"/>
                <a:ea typeface="+mn-ea"/>
                <a:cs typeface="+mn-cs"/>
                <a:sym typeface="Helvetica"/>
              </a:defRPr>
            </a:lvl1pPr>
          </a:lstStyle>
          <a:p>
            <a:r>
              <a:rPr dirty="0"/>
              <a:t>Click to add text</a:t>
            </a:r>
          </a:p>
        </p:txBody>
      </p:sp>
    </p:spTree>
    <p:extLst>
      <p:ext uri="{BB962C8B-B14F-4D97-AF65-F5344CB8AC3E}">
        <p14:creationId xmlns:p14="http://schemas.microsoft.com/office/powerpoint/2010/main" val="65627151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95B1AF-68B2-46A0-B5D2-C2BFCC5FFA13}" type="datetimeFigureOut">
              <a:rPr lang="en-CA" smtClean="0"/>
              <a:pPr/>
              <a:t>2019-06-04</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B16A5AB9-3C8F-4E0C-A5D9-D8AD05A35403}" type="slidenum">
              <a:rPr lang="en-CA" smtClean="0"/>
              <a:pPr/>
              <a:t>‹Nº›</a:t>
            </a:fld>
            <a:endParaRPr lang="en-CA" dirty="0"/>
          </a:p>
        </p:txBody>
      </p:sp>
    </p:spTree>
    <p:extLst>
      <p:ext uri="{BB962C8B-B14F-4D97-AF65-F5344CB8AC3E}">
        <p14:creationId xmlns:p14="http://schemas.microsoft.com/office/powerpoint/2010/main" val="3896399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7495B1AF-68B2-46A0-B5D2-C2BFCC5FFA13}" type="datetimeFigureOut">
              <a:rPr lang="en-CA" smtClean="0"/>
              <a:pPr/>
              <a:t>2019-06-04</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B16A5AB9-3C8F-4E0C-A5D9-D8AD05A35403}" type="slidenum">
              <a:rPr lang="en-CA" smtClean="0"/>
              <a:pPr/>
              <a:t>‹Nº›</a:t>
            </a:fld>
            <a:endParaRPr lang="en-CA" dirty="0"/>
          </a:p>
        </p:txBody>
      </p:sp>
    </p:spTree>
    <p:extLst>
      <p:ext uri="{BB962C8B-B14F-4D97-AF65-F5344CB8AC3E}">
        <p14:creationId xmlns:p14="http://schemas.microsoft.com/office/powerpoint/2010/main" val="1877547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7495B1AF-68B2-46A0-B5D2-C2BFCC5FFA13}" type="datetimeFigureOut">
              <a:rPr lang="en-CA" smtClean="0"/>
              <a:pPr/>
              <a:t>2019-06-04</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B16A5AB9-3C8F-4E0C-A5D9-D8AD05A35403}" type="slidenum">
              <a:rPr lang="en-CA" smtClean="0"/>
              <a:pPr/>
              <a:t>‹Nº›</a:t>
            </a:fld>
            <a:endParaRPr lang="en-CA" dirty="0"/>
          </a:p>
        </p:txBody>
      </p:sp>
    </p:spTree>
    <p:extLst>
      <p:ext uri="{BB962C8B-B14F-4D97-AF65-F5344CB8AC3E}">
        <p14:creationId xmlns:p14="http://schemas.microsoft.com/office/powerpoint/2010/main" val="2278667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7495B1AF-68B2-46A0-B5D2-C2BFCC5FFA13}" type="datetimeFigureOut">
              <a:rPr lang="en-CA" smtClean="0"/>
              <a:pPr/>
              <a:t>2019-06-04</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B16A5AB9-3C8F-4E0C-A5D9-D8AD05A35403}" type="slidenum">
              <a:rPr lang="en-CA" smtClean="0"/>
              <a:pPr/>
              <a:t>‹Nº›</a:t>
            </a:fld>
            <a:endParaRPr lang="en-CA" dirty="0"/>
          </a:p>
        </p:txBody>
      </p:sp>
    </p:spTree>
    <p:extLst>
      <p:ext uri="{BB962C8B-B14F-4D97-AF65-F5344CB8AC3E}">
        <p14:creationId xmlns:p14="http://schemas.microsoft.com/office/powerpoint/2010/main" val="3395636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95B1AF-68B2-46A0-B5D2-C2BFCC5FFA13}" type="datetimeFigureOut">
              <a:rPr lang="en-CA" smtClean="0"/>
              <a:pPr/>
              <a:t>2019-06-04</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B16A5AB9-3C8F-4E0C-A5D9-D8AD05A35403}" type="slidenum">
              <a:rPr lang="en-CA" smtClean="0"/>
              <a:pPr/>
              <a:t>‹Nº›</a:t>
            </a:fld>
            <a:endParaRPr lang="en-CA" dirty="0"/>
          </a:p>
        </p:txBody>
      </p:sp>
    </p:spTree>
    <p:extLst>
      <p:ext uri="{BB962C8B-B14F-4D97-AF65-F5344CB8AC3E}">
        <p14:creationId xmlns:p14="http://schemas.microsoft.com/office/powerpoint/2010/main" val="2765531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95B1AF-68B2-46A0-B5D2-C2BFCC5FFA13}" type="datetimeFigureOut">
              <a:rPr lang="en-CA" smtClean="0"/>
              <a:pPr/>
              <a:t>2019-06-04</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B16A5AB9-3C8F-4E0C-A5D9-D8AD05A35403}" type="slidenum">
              <a:rPr lang="en-CA" smtClean="0"/>
              <a:pPr/>
              <a:t>‹Nº›</a:t>
            </a:fld>
            <a:endParaRPr lang="en-CA" dirty="0"/>
          </a:p>
        </p:txBody>
      </p:sp>
    </p:spTree>
    <p:extLst>
      <p:ext uri="{BB962C8B-B14F-4D97-AF65-F5344CB8AC3E}">
        <p14:creationId xmlns:p14="http://schemas.microsoft.com/office/powerpoint/2010/main" val="1839983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95B1AF-68B2-46A0-B5D2-C2BFCC5FFA13}" type="datetimeFigureOut">
              <a:rPr lang="en-CA" smtClean="0"/>
              <a:pPr/>
              <a:t>2019-06-04</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B16A5AB9-3C8F-4E0C-A5D9-D8AD05A35403}" type="slidenum">
              <a:rPr lang="en-CA" smtClean="0"/>
              <a:pPr/>
              <a:t>‹Nº›</a:t>
            </a:fld>
            <a:endParaRPr lang="en-CA" dirty="0"/>
          </a:p>
        </p:txBody>
      </p:sp>
    </p:spTree>
    <p:extLst>
      <p:ext uri="{BB962C8B-B14F-4D97-AF65-F5344CB8AC3E}">
        <p14:creationId xmlns:p14="http://schemas.microsoft.com/office/powerpoint/2010/main" val="1282873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2.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40"/>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95B1AF-68B2-46A0-B5D2-C2BFCC5FFA13}" type="datetimeFigureOut">
              <a:rPr lang="en-CA" smtClean="0"/>
              <a:pPr/>
              <a:t>2019-06-04</a:t>
            </a:fld>
            <a:endParaRPr lang="en-CA"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6A5AB9-3C8F-4E0C-A5D9-D8AD05A35403}" type="slidenum">
              <a:rPr lang="en-CA" smtClean="0"/>
              <a:pPr/>
              <a:t>‹Nº›</a:t>
            </a:fld>
            <a:endParaRPr lang="en-CA" dirty="0"/>
          </a:p>
        </p:txBody>
      </p:sp>
    </p:spTree>
    <p:extLst>
      <p:ext uri="{BB962C8B-B14F-4D97-AF65-F5344CB8AC3E}">
        <p14:creationId xmlns:p14="http://schemas.microsoft.com/office/powerpoint/2010/main" val="23874280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9" r:id="rId17"/>
    <p:sldLayoutId id="2147483682" r:id="rId18"/>
    <p:sldLayoutId id="2147483684" r:id="rId1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90572"/>
            <a:ext cx="8229600" cy="1511115"/>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Texte du titre</a:t>
            </a:r>
          </a:p>
        </p:txBody>
      </p:sp>
      <p:sp>
        <p:nvSpPr>
          <p:cNvPr id="3" name="Shape 3"/>
          <p:cNvSpPr>
            <a:spLocks noGrp="1"/>
          </p:cNvSpPr>
          <p:nvPr>
            <p:ph type="body" idx="1"/>
          </p:nvPr>
        </p:nvSpPr>
        <p:spPr>
          <a:xfrm>
            <a:off x="457200" y="1601689"/>
            <a:ext cx="8229600" cy="526269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Texte niveau 1</a:t>
            </a:r>
          </a:p>
          <a:p>
            <a:pPr lvl="1"/>
            <a:r>
              <a:t>Texte niveau 2</a:t>
            </a:r>
          </a:p>
          <a:p>
            <a:pPr lvl="2"/>
            <a:r>
              <a:t>Texte niveau 3</a:t>
            </a:r>
          </a:p>
          <a:p>
            <a:pPr lvl="3"/>
            <a:r>
              <a:t>Texte niveau 4</a:t>
            </a:r>
          </a:p>
          <a:p>
            <a:pPr lvl="4"/>
            <a:r>
              <a:t>Texte niveau 5</a:t>
            </a:r>
          </a:p>
        </p:txBody>
      </p:sp>
    </p:spTree>
    <p:extLst>
      <p:ext uri="{BB962C8B-B14F-4D97-AF65-F5344CB8AC3E}">
        <p14:creationId xmlns:p14="http://schemas.microsoft.com/office/powerpoint/2010/main" val="364755394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3" r:id="rId10"/>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Courant"/>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Courant"/>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Courant"/>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Courant"/>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Courant"/>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Courant"/>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Courant"/>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Courant"/>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Courant"/>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Courant"/>
        </a:defRPr>
      </a:lvl1pPr>
      <a:lvl2pPr marL="782637" marR="0" indent="-325437"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Courant"/>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Courant"/>
        </a:defRPr>
      </a:lvl3pPr>
      <a:lvl4pPr marL="1736725" marR="0" indent="-365125"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Courant"/>
        </a:defRPr>
      </a:lvl4pPr>
      <a:lvl5pPr marL="2235200" marR="0" indent="-4064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Courant"/>
        </a:defRPr>
      </a:lvl5pPr>
      <a:lvl6pPr marL="2692400" marR="0" indent="-4064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Courant"/>
        </a:defRPr>
      </a:lvl6pPr>
      <a:lvl7pPr marL="3149600" marR="0" indent="-4064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Courant"/>
        </a:defRPr>
      </a:lvl7pPr>
      <a:lvl8pPr marL="3606800" marR="0" indent="-4064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Courant"/>
        </a:defRPr>
      </a:lvl8pPr>
      <a:lvl9pPr marL="4064000" marR="0" indent="-4064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Courant"/>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Courant"/>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Courant"/>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Courant"/>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Courant"/>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Courant"/>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Courant"/>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Courant"/>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Courant"/>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Couran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10.png"/><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openxmlformats.org/officeDocument/2006/relationships/image" Target="../media/image49.jpe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52.png"/><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54.emf"/></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60.jpe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5.jpeg"/><Relationship Id="rId4" Type="http://schemas.openxmlformats.org/officeDocument/2006/relationships/image" Target="../media/image64.jpeg"/></Relationships>
</file>

<file path=ppt/slides/_rels/slide2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0.xml"/><Relationship Id="rId1" Type="http://schemas.openxmlformats.org/officeDocument/2006/relationships/slideLayout" Target="../slideLayouts/slideLayout23.xml"/><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1.xml"/><Relationship Id="rId1" Type="http://schemas.openxmlformats.org/officeDocument/2006/relationships/slideLayout" Target="../slideLayouts/slideLayout23.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2.xml"/><Relationship Id="rId1" Type="http://schemas.openxmlformats.org/officeDocument/2006/relationships/slideLayout" Target="../slideLayouts/slideLayout20.xml"/><Relationship Id="rId6" Type="http://schemas.openxmlformats.org/officeDocument/2006/relationships/image" Target="../media/image62.png"/><Relationship Id="rId5" Type="http://schemas.openxmlformats.org/officeDocument/2006/relationships/image" Target="../media/image65.jpeg"/><Relationship Id="rId4" Type="http://schemas.openxmlformats.org/officeDocument/2006/relationships/image" Target="../media/image64.jpeg"/></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3.xml"/><Relationship Id="rId1" Type="http://schemas.openxmlformats.org/officeDocument/2006/relationships/slideLayout" Target="../slideLayouts/slideLayout28.xml"/><Relationship Id="rId5" Type="http://schemas.openxmlformats.org/officeDocument/2006/relationships/image" Target="../media/image53.png"/><Relationship Id="rId4" Type="http://schemas.openxmlformats.org/officeDocument/2006/relationships/image" Target="../media/image71.jpe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3.xml"/><Relationship Id="rId1" Type="http://schemas.openxmlformats.org/officeDocument/2006/relationships/tags" Target="../tags/tag2.xml"/><Relationship Id="rId4" Type="http://schemas.openxmlformats.org/officeDocument/2006/relationships/image" Target="../media/image73.jpeg"/></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7.xml"/><Relationship Id="rId1" Type="http://schemas.openxmlformats.org/officeDocument/2006/relationships/slideLayout" Target="../slideLayouts/slideLayout15.xml"/><Relationship Id="rId5" Type="http://schemas.openxmlformats.org/officeDocument/2006/relationships/image" Target="../media/image77.png"/><Relationship Id="rId4" Type="http://schemas.openxmlformats.org/officeDocument/2006/relationships/image" Target="../media/image76.jpeg"/></Relationships>
</file>

<file path=ppt/slides/_rels/slide3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8.xml"/><Relationship Id="rId1" Type="http://schemas.openxmlformats.org/officeDocument/2006/relationships/slideLayout" Target="../slideLayouts/slideLayout15.xml"/><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9.xml"/><Relationship Id="rId1" Type="http://schemas.openxmlformats.org/officeDocument/2006/relationships/slideLayout" Target="../slideLayouts/slideLayout15.xml"/><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0.xml"/><Relationship Id="rId1" Type="http://schemas.openxmlformats.org/officeDocument/2006/relationships/slideLayout" Target="../slideLayouts/slideLayout16.xml"/><Relationship Id="rId5" Type="http://schemas.openxmlformats.org/officeDocument/2006/relationships/image" Target="../media/image84.png"/><Relationship Id="rId4" Type="http://schemas.openxmlformats.org/officeDocument/2006/relationships/image" Target="../media/image83.jpeg"/></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2.xml"/><Relationship Id="rId1" Type="http://schemas.openxmlformats.org/officeDocument/2006/relationships/slideLayout" Target="../slideLayouts/slideLayout19.xml"/><Relationship Id="rId5" Type="http://schemas.openxmlformats.org/officeDocument/2006/relationships/image" Target="../media/image89.png"/><Relationship Id="rId4" Type="http://schemas.openxmlformats.org/officeDocument/2006/relationships/image" Target="../media/image88.jpeg"/></Relationships>
</file>

<file path=ppt/slides/_rels/slide43.xml.rels><?xml version="1.0" encoding="UTF-8" standalone="yes"?>
<Relationships xmlns="http://schemas.openxmlformats.org/package/2006/relationships"><Relationship Id="rId3" Type="http://schemas.openxmlformats.org/officeDocument/2006/relationships/hyperlink" Target="http://www.cic.gc.ca/" TargetMode="External"/><Relationship Id="rId7" Type="http://schemas.openxmlformats.org/officeDocument/2006/relationships/image" Target="../media/image92.png"/><Relationship Id="rId2" Type="http://schemas.openxmlformats.org/officeDocument/2006/relationships/notesSlide" Target="../notesSlides/notesSlide43.xml"/><Relationship Id="rId1" Type="http://schemas.openxmlformats.org/officeDocument/2006/relationships/slideLayout" Target="../slideLayouts/slideLayout18.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image" Target="../media/image93.emf"/></Relationships>
</file>

<file path=ppt/slides/_rels/slide4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5.xml"/><Relationship Id="rId1" Type="http://schemas.openxmlformats.org/officeDocument/2006/relationships/slideLayout" Target="../slideLayouts/slideLayout18.xml"/><Relationship Id="rId5" Type="http://schemas.openxmlformats.org/officeDocument/2006/relationships/image" Target="../media/image89.png"/><Relationship Id="rId4" Type="http://schemas.openxmlformats.org/officeDocument/2006/relationships/image" Target="../media/image95.jpeg"/></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6.xml"/><Relationship Id="rId1" Type="http://schemas.openxmlformats.org/officeDocument/2006/relationships/slideLayout" Target="../slideLayouts/slideLayout14.xml"/><Relationship Id="rId4" Type="http://schemas.openxmlformats.org/officeDocument/2006/relationships/image" Target="../media/image97.png"/></Relationships>
</file>

<file path=ppt/slides/_rels/slide4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48.xml.rels><?xml version="1.0" encoding="UTF-8" standalone="yes"?>
<Relationships xmlns="http://schemas.openxmlformats.org/package/2006/relationships"><Relationship Id="rId3" Type="http://schemas.openxmlformats.org/officeDocument/2006/relationships/hyperlink" Target="http://educanada.ca" TargetMode="External"/><Relationship Id="rId2" Type="http://schemas.openxmlformats.org/officeDocument/2006/relationships/notesSlide" Target="../notesSlides/notesSlide48.xml"/><Relationship Id="rId1" Type="http://schemas.openxmlformats.org/officeDocument/2006/relationships/slideLayout" Target="../slideLayouts/slideLayout1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4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9.xml"/><Relationship Id="rId1" Type="http://schemas.openxmlformats.org/officeDocument/2006/relationships/slideLayout" Target="../slideLayouts/slideLayout17.xml"/><Relationship Id="rId4" Type="http://schemas.openxmlformats.org/officeDocument/2006/relationships/image" Target="../media/image104.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0.xml"/><Relationship Id="rId1" Type="http://schemas.openxmlformats.org/officeDocument/2006/relationships/slideLayout" Target="../slideLayouts/slideLayout17.xml"/><Relationship Id="rId4" Type="http://schemas.openxmlformats.org/officeDocument/2006/relationships/image" Target="../media/image106.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7.xml"/><Relationship Id="rId1" Type="http://schemas.openxmlformats.org/officeDocument/2006/relationships/tags" Target="../tags/tag3.xml"/><Relationship Id="rId4" Type="http://schemas.openxmlformats.org/officeDocument/2006/relationships/image" Target="../media/image107.png"/></Relationships>
</file>

<file path=ppt/slides/_rels/slide52.xml.rels><?xml version="1.0" encoding="UTF-8" standalone="yes"?>
<Relationships xmlns="http://schemas.openxmlformats.org/package/2006/relationships"><Relationship Id="rId8" Type="http://schemas.openxmlformats.org/officeDocument/2006/relationships/hyperlink" Target="https://www.flickr.com/photos/educanada/" TargetMode="External"/><Relationship Id="rId3" Type="http://schemas.openxmlformats.org/officeDocument/2006/relationships/image" Target="../media/image108.jpeg"/><Relationship Id="rId7" Type="http://schemas.openxmlformats.org/officeDocument/2006/relationships/hyperlink" Target="https://www.youtube.com/channel/UC3i7Qo2eyKtXxScwgq3OqjA" TargetMode="External"/><Relationship Id="rId2" Type="http://schemas.openxmlformats.org/officeDocument/2006/relationships/notesSlide" Target="../notesSlides/notesSlide52.xml"/><Relationship Id="rId1" Type="http://schemas.openxmlformats.org/officeDocument/2006/relationships/slideLayout" Target="../slideLayouts/slideLayout17.xml"/><Relationship Id="rId6" Type="http://schemas.openxmlformats.org/officeDocument/2006/relationships/hyperlink" Target="http://www.cic.gc.ca/" TargetMode="External"/><Relationship Id="rId5" Type="http://schemas.openxmlformats.org/officeDocument/2006/relationships/hyperlink" Target="http://www.cicic.ca/" TargetMode="External"/><Relationship Id="rId4" Type="http://schemas.openxmlformats.org/officeDocument/2006/relationships/hyperlink" Target="http://www.educanada.ca/" TargetMode="External"/><Relationship Id="rId9" Type="http://schemas.openxmlformats.org/officeDocument/2006/relationships/image" Target="../media/image109.png"/></Relationships>
</file>

<file path=ppt/slides/_rels/slide53.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53.xml"/><Relationship Id="rId1" Type="http://schemas.openxmlformats.org/officeDocument/2006/relationships/slideLayout" Target="../slideLayouts/slideLayout17.xml"/><Relationship Id="rId6" Type="http://schemas.openxmlformats.org/officeDocument/2006/relationships/image" Target="../media/image113.png"/><Relationship Id="rId5" Type="http://schemas.openxmlformats.org/officeDocument/2006/relationships/image" Target="../media/image112.tiff"/><Relationship Id="rId4" Type="http://schemas.openxmlformats.org/officeDocument/2006/relationships/image" Target="../media/image111.png"/></Relationships>
</file>

<file path=ppt/slides/_rels/slide5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 name="image1.jpeg"/>
          <p:cNvPicPr>
            <a:picLocks noChangeAspect="1"/>
          </p:cNvPicPr>
          <p:nvPr/>
        </p:nvPicPr>
        <p:blipFill>
          <a:blip r:embed="rId3" cstate="print">
            <a:extLst/>
          </a:blip>
          <a:stretch>
            <a:fillRect/>
          </a:stretch>
        </p:blipFill>
        <p:spPr>
          <a:xfrm>
            <a:off x="575676" y="431439"/>
            <a:ext cx="8568329" cy="6432936"/>
          </a:xfrm>
          <a:prstGeom prst="rect">
            <a:avLst/>
          </a:prstGeom>
          <a:ln w="12700">
            <a:miter lim="400000"/>
          </a:ln>
        </p:spPr>
      </p:pic>
      <p:pic>
        <p:nvPicPr>
          <p:cNvPr id="272" name="image1.jpeg"/>
          <p:cNvPicPr>
            <a:picLocks noChangeAspect="1"/>
          </p:cNvPicPr>
          <p:nvPr/>
        </p:nvPicPr>
        <p:blipFill>
          <a:blip r:embed="rId3" cstate="print">
            <a:extLst/>
          </a:blip>
          <a:stretch>
            <a:fillRect/>
          </a:stretch>
        </p:blipFill>
        <p:spPr>
          <a:xfrm>
            <a:off x="586030" y="425060"/>
            <a:ext cx="8568329" cy="6432940"/>
          </a:xfrm>
          <a:prstGeom prst="rect">
            <a:avLst/>
          </a:prstGeom>
          <a:ln w="12700">
            <a:miter lim="400000"/>
          </a:ln>
        </p:spPr>
      </p:pic>
      <p:sp>
        <p:nvSpPr>
          <p:cNvPr id="273" name="Shape 273"/>
          <p:cNvSpPr>
            <a:spLocks noGrp="1"/>
          </p:cNvSpPr>
          <p:nvPr>
            <p:ph type="title"/>
          </p:nvPr>
        </p:nvSpPr>
        <p:spPr>
          <a:xfrm>
            <a:off x="611555" y="536205"/>
            <a:ext cx="7272988" cy="1297349"/>
          </a:xfrm>
          <a:prstGeom prst="rect">
            <a:avLst/>
          </a:prstGeom>
        </p:spPr>
        <p:txBody>
          <a:bodyPr/>
          <a:lstStyle>
            <a:lvl1pPr algn="l" defTabSz="822958">
              <a:defRPr sz="3900" b="1">
                <a:solidFill>
                  <a:srgbClr val="FF0000"/>
                </a:solidFill>
                <a:latin typeface="Netto offc"/>
                <a:ea typeface="Netto offc"/>
                <a:cs typeface="Netto offc"/>
                <a:sym typeface="Netto offc"/>
              </a:defRPr>
            </a:lvl1pPr>
          </a:lstStyle>
          <a:p>
            <a:r>
              <a:rPr lang="es-MX" dirty="0"/>
              <a:t>EDUCACIÓN EN CANADÁ</a:t>
            </a:r>
            <a:endParaRPr dirty="0"/>
          </a:p>
        </p:txBody>
      </p:sp>
      <p:sp>
        <p:nvSpPr>
          <p:cNvPr id="274" name="Shape 274"/>
          <p:cNvSpPr/>
          <p:nvPr/>
        </p:nvSpPr>
        <p:spPr>
          <a:xfrm>
            <a:off x="617988" y="1380303"/>
            <a:ext cx="6400813" cy="46166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spcBef>
                <a:spcPts val="700"/>
              </a:spcBef>
              <a:defRPr sz="2400">
                <a:solidFill>
                  <a:srgbClr val="414141"/>
                </a:solidFill>
                <a:latin typeface="Netto offc"/>
                <a:ea typeface="Netto offc"/>
                <a:cs typeface="Netto offc"/>
                <a:sym typeface="Netto offc"/>
              </a:defRPr>
            </a:lvl1pPr>
          </a:lstStyle>
          <a:p>
            <a:r>
              <a:rPr lang="es-MX" dirty="0"/>
              <a:t>¡Un mundo de posibilidades te espera!</a:t>
            </a:r>
            <a:endParaRPr dirty="0"/>
          </a:p>
        </p:txBody>
      </p:sp>
      <p:pic>
        <p:nvPicPr>
          <p:cNvPr id="275" name="image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68" y="2147693"/>
            <a:ext cx="2386460" cy="273846"/>
          </a:xfrm>
          <a:prstGeom prst="rect">
            <a:avLst/>
          </a:prstGeom>
          <a:ln w="12700">
            <a:miter lim="400000"/>
          </a:ln>
        </p:spPr>
      </p:pic>
      <p:pic>
        <p:nvPicPr>
          <p:cNvPr id="276" name="image3.png" descr="logo_cmec.png"/>
          <p:cNvPicPr>
            <a:picLocks noChangeAspect="1"/>
          </p:cNvPicPr>
          <p:nvPr/>
        </p:nvPicPr>
        <p:blipFill>
          <a:blip r:embed="rId5" cstate="print">
            <a:extLst/>
          </a:blip>
          <a:stretch>
            <a:fillRect/>
          </a:stretch>
        </p:blipFill>
        <p:spPr>
          <a:xfrm>
            <a:off x="6291889" y="5738586"/>
            <a:ext cx="2356001" cy="817511"/>
          </a:xfrm>
          <a:prstGeom prst="rect">
            <a:avLst/>
          </a:prstGeom>
          <a:ln w="12700">
            <a:miter lim="400000"/>
          </a:ln>
        </p:spPr>
      </p:pic>
      <p:pic>
        <p:nvPicPr>
          <p:cNvPr id="277" name="image4.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3500" y="5165915"/>
            <a:ext cx="1321004" cy="1248715"/>
          </a:xfrm>
          <a:prstGeom prst="rect">
            <a:avLst/>
          </a:prstGeom>
          <a:ln w="12700">
            <a:miter lim="400000"/>
          </a:ln>
        </p:spPr>
      </p:pic>
    </p:spTree>
    <p:extLst>
      <p:ext uri="{BB962C8B-B14F-4D97-AF65-F5344CB8AC3E}">
        <p14:creationId xmlns:p14="http://schemas.microsoft.com/office/powerpoint/2010/main" val="3868646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 name="image20.png" descr="image.png"/>
          <p:cNvPicPr>
            <a:picLocks noChangeAspect="1"/>
          </p:cNvPicPr>
          <p:nvPr/>
        </p:nvPicPr>
        <p:blipFill>
          <a:blip r:embed="rId3" cstate="print">
            <a:extLst/>
          </a:blip>
          <a:stretch>
            <a:fillRect/>
          </a:stretch>
        </p:blipFill>
        <p:spPr>
          <a:xfrm>
            <a:off x="5375721" y="3504462"/>
            <a:ext cx="1444180" cy="1445514"/>
          </a:xfrm>
          <a:prstGeom prst="rect">
            <a:avLst/>
          </a:prstGeom>
          <a:ln w="12700">
            <a:miter lim="400000"/>
          </a:ln>
        </p:spPr>
      </p:pic>
      <p:pic>
        <p:nvPicPr>
          <p:cNvPr id="362" name="image21.jpeg" descr="image.jpg"/>
          <p:cNvPicPr>
            <a:picLocks noChangeAspect="1"/>
          </p:cNvPicPr>
          <p:nvPr/>
        </p:nvPicPr>
        <p:blipFill>
          <a:blip r:embed="rId4" cstate="print">
            <a:extLst/>
          </a:blip>
          <a:stretch>
            <a:fillRect/>
          </a:stretch>
        </p:blipFill>
        <p:spPr>
          <a:xfrm>
            <a:off x="1763693" y="4010392"/>
            <a:ext cx="2147167" cy="503764"/>
          </a:xfrm>
          <a:prstGeom prst="rect">
            <a:avLst/>
          </a:prstGeom>
          <a:ln w="12700">
            <a:miter lim="400000"/>
          </a:ln>
        </p:spPr>
      </p:pic>
      <p:pic>
        <p:nvPicPr>
          <p:cNvPr id="363" name="image22.png" descr="image.png"/>
          <p:cNvPicPr>
            <a:picLocks noChangeAspect="1"/>
          </p:cNvPicPr>
          <p:nvPr/>
        </p:nvPicPr>
        <p:blipFill>
          <a:blip r:embed="rId5" cstate="print">
            <a:extLst/>
          </a:blip>
          <a:srcRect b="24843"/>
          <a:stretch>
            <a:fillRect/>
          </a:stretch>
        </p:blipFill>
        <p:spPr>
          <a:xfrm>
            <a:off x="5159697" y="2564877"/>
            <a:ext cx="1823326" cy="580937"/>
          </a:xfrm>
          <a:prstGeom prst="rect">
            <a:avLst/>
          </a:prstGeom>
          <a:ln w="12700">
            <a:miter lim="400000"/>
          </a:ln>
        </p:spPr>
      </p:pic>
      <p:sp>
        <p:nvSpPr>
          <p:cNvPr id="365" name="Shape 365"/>
          <p:cNvSpPr/>
          <p:nvPr/>
        </p:nvSpPr>
        <p:spPr>
          <a:xfrm>
            <a:off x="0" y="-37046"/>
            <a:ext cx="9144000" cy="1842112"/>
          </a:xfrm>
          <a:prstGeom prst="rect">
            <a:avLst/>
          </a:prstGeom>
          <a:solidFill>
            <a:srgbClr val="FAF5EC"/>
          </a:solidFill>
          <a:ln w="12700">
            <a:miter lim="400000"/>
          </a:ln>
        </p:spPr>
        <p:txBody>
          <a:bodyPr lIns="45718" tIns="45718" rIns="45718" bIns="45718"/>
          <a:lstStyle/>
          <a:p>
            <a:pPr>
              <a:defRPr>
                <a:solidFill>
                  <a:srgbClr val="000000"/>
                </a:solidFill>
              </a:defRPr>
            </a:pPr>
            <a:endParaRPr dirty="0"/>
          </a:p>
        </p:txBody>
      </p:sp>
      <p:pic>
        <p:nvPicPr>
          <p:cNvPr id="366" name="image24.jpeg" descr="Bombardier.JPG"/>
          <p:cNvPicPr>
            <a:picLocks noChangeAspect="1"/>
          </p:cNvPicPr>
          <p:nvPr/>
        </p:nvPicPr>
        <p:blipFill>
          <a:blip r:embed="rId6" cstate="print">
            <a:extLst/>
          </a:blip>
          <a:stretch>
            <a:fillRect/>
          </a:stretch>
        </p:blipFill>
        <p:spPr>
          <a:xfrm>
            <a:off x="4943678" y="5311356"/>
            <a:ext cx="2436643" cy="656635"/>
          </a:xfrm>
          <a:prstGeom prst="rect">
            <a:avLst/>
          </a:prstGeom>
          <a:ln w="12700">
            <a:miter lim="400000"/>
          </a:ln>
        </p:spPr>
      </p:pic>
      <p:sp>
        <p:nvSpPr>
          <p:cNvPr id="367" name="Shape 367"/>
          <p:cNvSpPr/>
          <p:nvPr/>
        </p:nvSpPr>
        <p:spPr>
          <a:xfrm flipH="1">
            <a:off x="4499990" y="2564881"/>
            <a:ext cx="6" cy="3324683"/>
          </a:xfrm>
          <a:prstGeom prst="line">
            <a:avLst/>
          </a:prstGeom>
          <a:solidFill>
            <a:srgbClr val="FFFFFF"/>
          </a:solidFill>
          <a:ln>
            <a:solidFill>
              <a:srgbClr val="4E4C47"/>
            </a:solidFill>
          </a:ln>
        </p:spPr>
        <p:txBody>
          <a:bodyPr lIns="45718" tIns="45718" rIns="45718" bIns="45718"/>
          <a:lstStyle/>
          <a:p>
            <a:endParaRPr dirty="0"/>
          </a:p>
        </p:txBody>
      </p:sp>
      <p:sp>
        <p:nvSpPr>
          <p:cNvPr id="368" name="Shape 368"/>
          <p:cNvSpPr/>
          <p:nvPr/>
        </p:nvSpPr>
        <p:spPr>
          <a:xfrm>
            <a:off x="0" y="6577068"/>
            <a:ext cx="9144000" cy="324361"/>
          </a:xfrm>
          <a:prstGeom prst="rect">
            <a:avLst/>
          </a:prstGeom>
          <a:solidFill>
            <a:srgbClr val="B58F7F"/>
          </a:solidFill>
          <a:ln w="12700">
            <a:miter lim="400000"/>
          </a:ln>
        </p:spPr>
        <p:txBody>
          <a:bodyPr lIns="45718" tIns="45718" rIns="45718" bIns="45718"/>
          <a:lstStyle/>
          <a:p>
            <a:pPr>
              <a:defRPr>
                <a:solidFill>
                  <a:srgbClr val="000000"/>
                </a:solidFill>
              </a:defRPr>
            </a:pPr>
            <a:endParaRPr dirty="0"/>
          </a:p>
        </p:txBody>
      </p:sp>
      <p:sp>
        <p:nvSpPr>
          <p:cNvPr id="369" name="Shape 369"/>
          <p:cNvSpPr/>
          <p:nvPr/>
        </p:nvSpPr>
        <p:spPr>
          <a:xfrm>
            <a:off x="390454" y="317906"/>
            <a:ext cx="8229604" cy="1200325"/>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3600" b="1">
                <a:solidFill>
                  <a:srgbClr val="FF0000"/>
                </a:solidFill>
                <a:latin typeface="Netto offc"/>
                <a:ea typeface="Netto offc"/>
                <a:cs typeface="Netto offc"/>
                <a:sym typeface="Netto offc"/>
              </a:defRPr>
            </a:lvl1pPr>
          </a:lstStyle>
          <a:p>
            <a:r>
              <a:rPr lang="es-MX" dirty="0"/>
              <a:t>Canadá es un país </a:t>
            </a:r>
            <a:br>
              <a:rPr lang="es-MX" dirty="0"/>
            </a:br>
            <a:r>
              <a:rPr lang="es-MX" dirty="0"/>
              <a:t>para los emprendedores</a:t>
            </a:r>
            <a:r>
              <a:rPr dirty="0"/>
              <a:t> </a:t>
            </a:r>
          </a:p>
        </p:txBody>
      </p:sp>
      <p:sp>
        <p:nvSpPr>
          <p:cNvPr id="370" name="Shape 370"/>
          <p:cNvSpPr/>
          <p:nvPr/>
        </p:nvSpPr>
        <p:spPr>
          <a:xfrm>
            <a:off x="3342075" y="6563825"/>
            <a:ext cx="2459856" cy="33855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600" b="1">
                <a:solidFill>
                  <a:srgbClr val="FFFFFF"/>
                </a:solidFill>
                <a:latin typeface="Netto offc"/>
                <a:ea typeface="Netto offc"/>
                <a:cs typeface="Netto offc"/>
                <a:sym typeface="Netto offc"/>
              </a:defRPr>
            </a:lvl1pPr>
          </a:lstStyle>
          <a:p>
            <a:r>
              <a:rPr lang="es-MX" dirty="0"/>
              <a:t>VIVE EN CANADÁ</a:t>
            </a:r>
            <a:r>
              <a:rPr dirty="0"/>
              <a:t> </a:t>
            </a:r>
          </a:p>
        </p:txBody>
      </p:sp>
      <p:pic>
        <p:nvPicPr>
          <p:cNvPr id="15" name="image11.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81560" y="389620"/>
            <a:ext cx="1052985" cy="1056899"/>
          </a:xfrm>
          <a:prstGeom prst="rect">
            <a:avLst/>
          </a:prstGeom>
          <a:ln w="12700">
            <a:miter lim="400000"/>
          </a:ln>
        </p:spPr>
      </p:pic>
      <p:pic>
        <p:nvPicPr>
          <p:cNvPr id="16" name="Picture 1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51396" y="2534317"/>
            <a:ext cx="2414612" cy="620900"/>
          </a:xfrm>
          <a:prstGeom prst="rect">
            <a:avLst/>
          </a:prstGeom>
        </p:spPr>
      </p:pic>
      <p:pic>
        <p:nvPicPr>
          <p:cNvPr id="17" name="Picture 2" descr="Image result for cirque du soleil logo"/>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763688" y="5447017"/>
            <a:ext cx="2402320" cy="343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855762"/>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 name="image25.jpeg"/>
          <p:cNvPicPr>
            <a:picLocks noChangeAspect="1"/>
          </p:cNvPicPr>
          <p:nvPr/>
        </p:nvPicPr>
        <p:blipFill>
          <a:blip r:embed="rId3" cstate="print">
            <a:extLst/>
          </a:blip>
          <a:srcRect t="27083"/>
          <a:stretch>
            <a:fillRect/>
          </a:stretch>
        </p:blipFill>
        <p:spPr>
          <a:xfrm>
            <a:off x="5" y="1513630"/>
            <a:ext cx="9155587" cy="5070176"/>
          </a:xfrm>
          <a:prstGeom prst="rect">
            <a:avLst/>
          </a:prstGeom>
          <a:ln w="12700">
            <a:miter lim="400000"/>
          </a:ln>
        </p:spPr>
      </p:pic>
      <p:sp>
        <p:nvSpPr>
          <p:cNvPr id="375" name="Shape 375"/>
          <p:cNvSpPr/>
          <p:nvPr/>
        </p:nvSpPr>
        <p:spPr>
          <a:xfrm>
            <a:off x="0" y="6577068"/>
            <a:ext cx="9144000" cy="324361"/>
          </a:xfrm>
          <a:prstGeom prst="rect">
            <a:avLst/>
          </a:prstGeom>
          <a:solidFill>
            <a:srgbClr val="B58F7F"/>
          </a:solidFill>
          <a:ln w="12700">
            <a:miter lim="400000"/>
          </a:ln>
        </p:spPr>
        <p:txBody>
          <a:bodyPr lIns="45718" tIns="45718" rIns="45718" bIns="45718"/>
          <a:lstStyle/>
          <a:p>
            <a:pPr>
              <a:defRPr>
                <a:solidFill>
                  <a:srgbClr val="000000"/>
                </a:solidFill>
              </a:defRPr>
            </a:pPr>
            <a:endParaRPr lang="x-none" dirty="0"/>
          </a:p>
        </p:txBody>
      </p:sp>
      <p:sp>
        <p:nvSpPr>
          <p:cNvPr id="376" name="Shape 376"/>
          <p:cNvSpPr/>
          <p:nvPr/>
        </p:nvSpPr>
        <p:spPr>
          <a:xfrm>
            <a:off x="-1" y="-37046"/>
            <a:ext cx="9155588" cy="1842112"/>
          </a:xfrm>
          <a:prstGeom prst="rect">
            <a:avLst/>
          </a:prstGeom>
          <a:solidFill>
            <a:srgbClr val="FAF5EC"/>
          </a:solidFill>
          <a:ln w="12700">
            <a:miter lim="400000"/>
          </a:ln>
        </p:spPr>
        <p:txBody>
          <a:bodyPr lIns="45718" tIns="45718" rIns="45718" bIns="45718"/>
          <a:lstStyle/>
          <a:p>
            <a:pPr>
              <a:defRPr>
                <a:solidFill>
                  <a:srgbClr val="000000"/>
                </a:solidFill>
              </a:defRPr>
            </a:pPr>
            <a:endParaRPr lang="x-none" dirty="0"/>
          </a:p>
        </p:txBody>
      </p:sp>
      <p:sp>
        <p:nvSpPr>
          <p:cNvPr id="377" name="Shape 377"/>
          <p:cNvSpPr/>
          <p:nvPr/>
        </p:nvSpPr>
        <p:spPr>
          <a:xfrm>
            <a:off x="179511" y="2652338"/>
            <a:ext cx="2088234" cy="261606"/>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100">
                <a:solidFill>
                  <a:srgbClr val="4E4C47"/>
                </a:solidFill>
                <a:latin typeface="+mj-lt"/>
                <a:ea typeface="+mj-ea"/>
                <a:cs typeface="+mj-cs"/>
                <a:sym typeface="Helvetica"/>
              </a:defRPr>
            </a:lvl1pPr>
          </a:lstStyle>
          <a:p>
            <a:r>
              <a:rPr lang="x-none" dirty="0"/>
              <a:t>Braille computarizado</a:t>
            </a:r>
          </a:p>
        </p:txBody>
      </p:sp>
      <p:sp>
        <p:nvSpPr>
          <p:cNvPr id="378" name="Shape 378"/>
          <p:cNvSpPr/>
          <p:nvPr/>
        </p:nvSpPr>
        <p:spPr>
          <a:xfrm>
            <a:off x="6948264" y="2663426"/>
            <a:ext cx="2088236" cy="261606"/>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100">
                <a:solidFill>
                  <a:srgbClr val="FFFFFF"/>
                </a:solidFill>
                <a:latin typeface="+mj-lt"/>
                <a:ea typeface="+mj-ea"/>
                <a:cs typeface="+mj-cs"/>
                <a:sym typeface="Helvetica"/>
              </a:defRPr>
            </a:lvl1pPr>
          </a:lstStyle>
          <a:p>
            <a:r>
              <a:rPr lang="x-none" dirty="0"/>
              <a:t>Marcapasos cardíaco</a:t>
            </a:r>
          </a:p>
        </p:txBody>
      </p:sp>
      <p:sp>
        <p:nvSpPr>
          <p:cNvPr id="379" name="Shape 379"/>
          <p:cNvSpPr/>
          <p:nvPr/>
        </p:nvSpPr>
        <p:spPr>
          <a:xfrm>
            <a:off x="7020272" y="3892112"/>
            <a:ext cx="2088236" cy="261606"/>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100">
                <a:solidFill>
                  <a:srgbClr val="4E4C47"/>
                </a:solidFill>
                <a:latin typeface="+mj-lt"/>
                <a:ea typeface="+mj-ea"/>
                <a:cs typeface="+mj-cs"/>
                <a:sym typeface="Helvetica"/>
              </a:defRPr>
            </a:lvl1pPr>
          </a:lstStyle>
          <a:p>
            <a:r>
              <a:rPr lang="x-none" dirty="0"/>
              <a:t>Silla de ruedas el</a:t>
            </a:r>
            <a:r>
              <a:rPr lang="en-CA" dirty="0"/>
              <a:t>éctrica</a:t>
            </a:r>
            <a:endParaRPr lang="x-none" dirty="0"/>
          </a:p>
        </p:txBody>
      </p:sp>
      <p:sp>
        <p:nvSpPr>
          <p:cNvPr id="380" name="Shape 380"/>
          <p:cNvSpPr/>
          <p:nvPr/>
        </p:nvSpPr>
        <p:spPr>
          <a:xfrm>
            <a:off x="4716021" y="3892162"/>
            <a:ext cx="2088235" cy="261606"/>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100">
                <a:solidFill>
                  <a:srgbClr val="FFFFFF"/>
                </a:solidFill>
                <a:latin typeface="+mj-lt"/>
                <a:ea typeface="+mj-ea"/>
                <a:cs typeface="+mj-cs"/>
                <a:sym typeface="Helvetica"/>
              </a:defRPr>
            </a:lvl1pPr>
          </a:lstStyle>
          <a:p>
            <a:r>
              <a:rPr lang="x-none" dirty="0"/>
              <a:t>3TC (medicamento antiVIH)</a:t>
            </a:r>
          </a:p>
        </p:txBody>
      </p:sp>
      <p:sp>
        <p:nvSpPr>
          <p:cNvPr id="381" name="Shape 381"/>
          <p:cNvSpPr/>
          <p:nvPr/>
        </p:nvSpPr>
        <p:spPr>
          <a:xfrm>
            <a:off x="4716021" y="5120798"/>
            <a:ext cx="2088235" cy="261606"/>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100">
                <a:solidFill>
                  <a:srgbClr val="4E4C47"/>
                </a:solidFill>
                <a:latin typeface="+mj-lt"/>
                <a:ea typeface="+mj-ea"/>
                <a:cs typeface="+mj-cs"/>
                <a:sym typeface="Helvetica"/>
              </a:defRPr>
            </a:lvl1pPr>
          </a:lstStyle>
          <a:p>
            <a:r>
              <a:rPr lang="x-none" dirty="0"/>
              <a:t>Papel de periódico</a:t>
            </a:r>
          </a:p>
        </p:txBody>
      </p:sp>
      <p:sp>
        <p:nvSpPr>
          <p:cNvPr id="382" name="Shape 382"/>
          <p:cNvSpPr/>
          <p:nvPr/>
        </p:nvSpPr>
        <p:spPr>
          <a:xfrm>
            <a:off x="179511" y="3889910"/>
            <a:ext cx="2088234" cy="261606"/>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100">
                <a:solidFill>
                  <a:srgbClr val="FFFFFF"/>
                </a:solidFill>
                <a:latin typeface="+mj-lt"/>
                <a:ea typeface="+mj-ea"/>
                <a:cs typeface="+mj-cs"/>
                <a:sym typeface="Helvetica"/>
              </a:defRPr>
            </a:lvl1pPr>
          </a:lstStyle>
          <a:p>
            <a:r>
              <a:rPr lang="x-none" dirty="0"/>
              <a:t>Insulina (descubrimiento)</a:t>
            </a:r>
          </a:p>
        </p:txBody>
      </p:sp>
      <p:sp>
        <p:nvSpPr>
          <p:cNvPr id="383" name="Shape 383"/>
          <p:cNvSpPr/>
          <p:nvPr/>
        </p:nvSpPr>
        <p:spPr>
          <a:xfrm>
            <a:off x="2411760" y="5120798"/>
            <a:ext cx="2088235" cy="261606"/>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100">
                <a:solidFill>
                  <a:srgbClr val="FFFFFF"/>
                </a:solidFill>
                <a:latin typeface="+mj-lt"/>
                <a:ea typeface="+mj-ea"/>
                <a:cs typeface="+mj-cs"/>
                <a:sym typeface="Helvetica"/>
              </a:defRPr>
            </a:lvl1pPr>
          </a:lstStyle>
          <a:p>
            <a:r>
              <a:rPr lang="x-none" dirty="0"/>
              <a:t>Lenguaje de programación JAVA</a:t>
            </a:r>
          </a:p>
        </p:txBody>
      </p:sp>
      <p:sp>
        <p:nvSpPr>
          <p:cNvPr id="384" name="Shape 384"/>
          <p:cNvSpPr/>
          <p:nvPr/>
        </p:nvSpPr>
        <p:spPr>
          <a:xfrm>
            <a:off x="179511" y="6299873"/>
            <a:ext cx="2088234" cy="261606"/>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100">
                <a:solidFill>
                  <a:srgbClr val="FFFFFF"/>
                </a:solidFill>
                <a:latin typeface="+mj-lt"/>
                <a:ea typeface="+mj-ea"/>
                <a:cs typeface="+mj-cs"/>
                <a:sym typeface="Helvetica"/>
              </a:defRPr>
            </a:lvl1pPr>
          </a:lstStyle>
          <a:p>
            <a:r>
              <a:rPr lang="x-none" dirty="0"/>
              <a:t>Canadarm</a:t>
            </a:r>
          </a:p>
        </p:txBody>
      </p:sp>
      <p:sp>
        <p:nvSpPr>
          <p:cNvPr id="385" name="Shape 385"/>
          <p:cNvSpPr/>
          <p:nvPr/>
        </p:nvSpPr>
        <p:spPr>
          <a:xfrm>
            <a:off x="2411760" y="2664858"/>
            <a:ext cx="2088235" cy="261606"/>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100">
                <a:solidFill>
                  <a:srgbClr val="FFFFFF"/>
                </a:solidFill>
                <a:latin typeface="+mj-lt"/>
                <a:ea typeface="+mj-ea"/>
                <a:cs typeface="+mj-cs"/>
                <a:sym typeface="Helvetica"/>
              </a:defRPr>
            </a:lvl1pPr>
          </a:lstStyle>
          <a:p>
            <a:r>
              <a:rPr lang="x-none" dirty="0"/>
              <a:t>Aparatos telefónicos</a:t>
            </a:r>
          </a:p>
        </p:txBody>
      </p:sp>
      <p:sp>
        <p:nvSpPr>
          <p:cNvPr id="386" name="Shape 386"/>
          <p:cNvSpPr/>
          <p:nvPr/>
        </p:nvSpPr>
        <p:spPr>
          <a:xfrm>
            <a:off x="4716021" y="6321207"/>
            <a:ext cx="2088235" cy="261606"/>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100">
                <a:solidFill>
                  <a:srgbClr val="FFFFFF"/>
                </a:solidFill>
                <a:latin typeface="+mj-lt"/>
                <a:ea typeface="+mj-ea"/>
                <a:cs typeface="+mj-cs"/>
                <a:sym typeface="Helvetica"/>
              </a:defRPr>
            </a:lvl1pPr>
          </a:lstStyle>
          <a:p>
            <a:r>
              <a:rPr lang="x-none" dirty="0"/>
              <a:t>Hidroala</a:t>
            </a:r>
          </a:p>
        </p:txBody>
      </p:sp>
      <p:sp>
        <p:nvSpPr>
          <p:cNvPr id="387" name="Shape 387"/>
          <p:cNvSpPr/>
          <p:nvPr/>
        </p:nvSpPr>
        <p:spPr>
          <a:xfrm>
            <a:off x="7020272" y="6236519"/>
            <a:ext cx="2088236" cy="43088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100" spc="-50">
                <a:solidFill>
                  <a:srgbClr val="4E4C47"/>
                </a:solidFill>
                <a:latin typeface="+mj-lt"/>
                <a:ea typeface="+mj-ea"/>
                <a:cs typeface="+mj-cs"/>
                <a:sym typeface="Helvetica"/>
              </a:defRPr>
            </a:lvl1pPr>
          </a:lstStyle>
          <a:p>
            <a:r>
              <a:rPr lang="x-none" dirty="0"/>
              <a:t>Sensor de partículas subatómicas ATLAS</a:t>
            </a:r>
          </a:p>
        </p:txBody>
      </p:sp>
      <p:sp>
        <p:nvSpPr>
          <p:cNvPr id="388" name="Shape 388"/>
          <p:cNvSpPr/>
          <p:nvPr/>
        </p:nvSpPr>
        <p:spPr>
          <a:xfrm>
            <a:off x="2411760" y="3900228"/>
            <a:ext cx="2088235" cy="261606"/>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100">
                <a:solidFill>
                  <a:srgbClr val="4E4C47"/>
                </a:solidFill>
                <a:latin typeface="+mj-lt"/>
                <a:ea typeface="+mj-ea"/>
                <a:cs typeface="+mj-cs"/>
                <a:sym typeface="Helvetica"/>
              </a:defRPr>
            </a:lvl1pPr>
          </a:lstStyle>
          <a:p>
            <a:r>
              <a:rPr lang="x-none" dirty="0"/>
              <a:t>Básquetbol</a:t>
            </a:r>
          </a:p>
        </p:txBody>
      </p:sp>
      <p:sp>
        <p:nvSpPr>
          <p:cNvPr id="389" name="Shape 389"/>
          <p:cNvSpPr/>
          <p:nvPr/>
        </p:nvSpPr>
        <p:spPr>
          <a:xfrm>
            <a:off x="4716021" y="2656412"/>
            <a:ext cx="2088235" cy="261606"/>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100">
                <a:solidFill>
                  <a:srgbClr val="4E4C47"/>
                </a:solidFill>
                <a:latin typeface="+mj-lt"/>
                <a:ea typeface="+mj-ea"/>
                <a:cs typeface="+mj-cs"/>
                <a:sym typeface="Helvetica"/>
              </a:defRPr>
            </a:lvl1pPr>
          </a:lstStyle>
          <a:p>
            <a:r>
              <a:rPr lang="x-none" dirty="0"/>
              <a:t>Plexiglás</a:t>
            </a:r>
          </a:p>
        </p:txBody>
      </p:sp>
      <p:sp>
        <p:nvSpPr>
          <p:cNvPr id="390" name="Shape 390"/>
          <p:cNvSpPr/>
          <p:nvPr/>
        </p:nvSpPr>
        <p:spPr>
          <a:xfrm>
            <a:off x="132316" y="5135675"/>
            <a:ext cx="2088234" cy="261606"/>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100">
                <a:solidFill>
                  <a:srgbClr val="4E4C47"/>
                </a:solidFill>
                <a:latin typeface="+mj-lt"/>
                <a:ea typeface="+mj-ea"/>
                <a:cs typeface="+mj-cs"/>
                <a:sym typeface="Helvetica"/>
              </a:defRPr>
            </a:lvl1pPr>
          </a:lstStyle>
          <a:p>
            <a:r>
              <a:rPr lang="x-none" dirty="0"/>
              <a:t>Zamboni</a:t>
            </a:r>
          </a:p>
        </p:txBody>
      </p:sp>
      <p:sp>
        <p:nvSpPr>
          <p:cNvPr id="391" name="Shape 391"/>
          <p:cNvSpPr/>
          <p:nvPr/>
        </p:nvSpPr>
        <p:spPr>
          <a:xfrm>
            <a:off x="2411760" y="6314974"/>
            <a:ext cx="2088235" cy="261606"/>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100">
                <a:solidFill>
                  <a:srgbClr val="4E4C47"/>
                </a:solidFill>
                <a:latin typeface="+mj-lt"/>
                <a:ea typeface="+mj-ea"/>
                <a:cs typeface="+mj-cs"/>
                <a:sym typeface="Helvetica"/>
              </a:defRPr>
            </a:lvl1pPr>
          </a:lstStyle>
          <a:p>
            <a:r>
              <a:rPr lang="x-none" dirty="0"/>
              <a:t>Bicicletas Bixi</a:t>
            </a:r>
          </a:p>
        </p:txBody>
      </p:sp>
      <p:sp>
        <p:nvSpPr>
          <p:cNvPr id="392" name="Shape 392"/>
          <p:cNvSpPr/>
          <p:nvPr/>
        </p:nvSpPr>
        <p:spPr>
          <a:xfrm>
            <a:off x="6948264" y="5120798"/>
            <a:ext cx="2088236" cy="261606"/>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100">
                <a:solidFill>
                  <a:srgbClr val="FFFFFF"/>
                </a:solidFill>
                <a:latin typeface="+mj-lt"/>
                <a:ea typeface="+mj-ea"/>
                <a:cs typeface="+mj-cs"/>
                <a:sym typeface="Helvetica"/>
              </a:defRPr>
            </a:lvl1pPr>
          </a:lstStyle>
          <a:p>
            <a:r>
              <a:rPr lang="x-none" dirty="0"/>
              <a:t>Sonar</a:t>
            </a:r>
          </a:p>
        </p:txBody>
      </p:sp>
      <p:sp>
        <p:nvSpPr>
          <p:cNvPr id="393" name="Shape 393"/>
          <p:cNvSpPr/>
          <p:nvPr/>
        </p:nvSpPr>
        <p:spPr>
          <a:xfrm>
            <a:off x="3342075" y="6563825"/>
            <a:ext cx="2459856" cy="33855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1600" b="1">
                <a:solidFill>
                  <a:srgbClr val="FFFFFF"/>
                </a:solidFill>
                <a:latin typeface="Netto offc"/>
                <a:ea typeface="Netto offc"/>
                <a:cs typeface="Netto offc"/>
                <a:sym typeface="Netto offc"/>
              </a:defRPr>
            </a:lvl1pPr>
          </a:lstStyle>
          <a:p>
            <a:r>
              <a:rPr lang="x-none" dirty="0"/>
              <a:t>VIVE EN CANADÁ </a:t>
            </a:r>
          </a:p>
        </p:txBody>
      </p:sp>
      <p:pic>
        <p:nvPicPr>
          <p:cNvPr id="24" name="image1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1560" y="389620"/>
            <a:ext cx="1052985" cy="1056899"/>
          </a:xfrm>
          <a:prstGeom prst="rect">
            <a:avLst/>
          </a:prstGeom>
          <a:ln w="12700">
            <a:miter lim="400000"/>
          </a:ln>
        </p:spPr>
      </p:pic>
      <p:sp>
        <p:nvSpPr>
          <p:cNvPr id="34" name="Shape 369"/>
          <p:cNvSpPr/>
          <p:nvPr/>
        </p:nvSpPr>
        <p:spPr>
          <a:xfrm>
            <a:off x="393698" y="560846"/>
            <a:ext cx="8229604" cy="64632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3600" b="1">
                <a:solidFill>
                  <a:srgbClr val="FF0000"/>
                </a:solidFill>
                <a:latin typeface="Netto offc"/>
                <a:ea typeface="Netto offc"/>
                <a:cs typeface="Netto offc"/>
                <a:sym typeface="Netto offc"/>
              </a:defRPr>
            </a:lvl1pPr>
          </a:lstStyle>
          <a:p>
            <a:r>
              <a:rPr lang="x-none" dirty="0"/>
              <a:t>Canadá es innovador </a:t>
            </a:r>
          </a:p>
        </p:txBody>
      </p:sp>
    </p:spTree>
    <p:extLst>
      <p:ext uri="{BB962C8B-B14F-4D97-AF65-F5344CB8AC3E}">
        <p14:creationId xmlns:p14="http://schemas.microsoft.com/office/powerpoint/2010/main" val="2962760408"/>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 name="image26.jpeg"/>
          <p:cNvPicPr>
            <a:picLocks noChangeAspect="1"/>
          </p:cNvPicPr>
          <p:nvPr/>
        </p:nvPicPr>
        <p:blipFill>
          <a:blip r:embed="rId3" cstate="print">
            <a:extLst/>
          </a:blip>
          <a:stretch>
            <a:fillRect/>
          </a:stretch>
        </p:blipFill>
        <p:spPr>
          <a:xfrm>
            <a:off x="6" y="260389"/>
            <a:ext cx="8460431" cy="6351931"/>
          </a:xfrm>
          <a:prstGeom prst="rect">
            <a:avLst/>
          </a:prstGeom>
          <a:ln w="12700">
            <a:miter lim="400000"/>
          </a:ln>
        </p:spPr>
      </p:pic>
      <p:sp>
        <p:nvSpPr>
          <p:cNvPr id="399" name="Shape 399"/>
          <p:cNvSpPr/>
          <p:nvPr/>
        </p:nvSpPr>
        <p:spPr>
          <a:xfrm>
            <a:off x="2900188" y="2342308"/>
            <a:ext cx="1440166" cy="83099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600" b="1">
                <a:solidFill>
                  <a:srgbClr val="414141"/>
                </a:solidFill>
                <a:latin typeface="Netto offc"/>
                <a:ea typeface="Netto offc"/>
                <a:cs typeface="Netto offc"/>
                <a:sym typeface="Netto offc"/>
              </a:defRPr>
            </a:lvl1pPr>
          </a:lstStyle>
          <a:p>
            <a:r>
              <a:rPr dirty="0"/>
              <a:t>Chris Hadfield </a:t>
            </a:r>
            <a:r>
              <a:rPr lang="es-MX" dirty="0"/>
              <a:t>Astronauta</a:t>
            </a:r>
            <a:endParaRPr dirty="0"/>
          </a:p>
        </p:txBody>
      </p:sp>
      <p:sp>
        <p:nvSpPr>
          <p:cNvPr id="400" name="Shape 400"/>
          <p:cNvSpPr/>
          <p:nvPr/>
        </p:nvSpPr>
        <p:spPr>
          <a:xfrm>
            <a:off x="5675739" y="4175466"/>
            <a:ext cx="2145439" cy="5847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600" b="1">
                <a:solidFill>
                  <a:srgbClr val="414141"/>
                </a:solidFill>
                <a:latin typeface="Netto offc"/>
                <a:ea typeface="Netto offc"/>
                <a:cs typeface="Netto offc"/>
                <a:sym typeface="Netto offc"/>
              </a:defRPr>
            </a:lvl1pPr>
          </a:lstStyle>
          <a:p>
            <a:r>
              <a:rPr dirty="0"/>
              <a:t>David Suzuki </a:t>
            </a:r>
            <a:r>
              <a:rPr lang="es-MX" dirty="0"/>
              <a:t>Ambientalista</a:t>
            </a:r>
            <a:endParaRPr dirty="0"/>
          </a:p>
        </p:txBody>
      </p:sp>
      <p:sp>
        <p:nvSpPr>
          <p:cNvPr id="401" name="Shape 401"/>
          <p:cNvSpPr/>
          <p:nvPr/>
        </p:nvSpPr>
        <p:spPr>
          <a:xfrm>
            <a:off x="0" y="-37046"/>
            <a:ext cx="9144000" cy="1842112"/>
          </a:xfrm>
          <a:prstGeom prst="rect">
            <a:avLst/>
          </a:prstGeom>
          <a:solidFill>
            <a:srgbClr val="FAF5EC"/>
          </a:solidFill>
          <a:ln w="12700">
            <a:miter lim="400000"/>
          </a:ln>
        </p:spPr>
        <p:txBody>
          <a:bodyPr lIns="45718" tIns="45718" rIns="45718" bIns="45718"/>
          <a:lstStyle/>
          <a:p>
            <a:pPr>
              <a:defRPr>
                <a:solidFill>
                  <a:srgbClr val="000000"/>
                </a:solidFill>
              </a:defRPr>
            </a:pPr>
            <a:endParaRPr dirty="0"/>
          </a:p>
        </p:txBody>
      </p:sp>
      <p:sp>
        <p:nvSpPr>
          <p:cNvPr id="403" name="Shape 403"/>
          <p:cNvSpPr/>
          <p:nvPr/>
        </p:nvSpPr>
        <p:spPr>
          <a:xfrm>
            <a:off x="0" y="6577068"/>
            <a:ext cx="9144000" cy="324361"/>
          </a:xfrm>
          <a:prstGeom prst="rect">
            <a:avLst/>
          </a:prstGeom>
          <a:solidFill>
            <a:srgbClr val="B58F7F"/>
          </a:solidFill>
          <a:ln w="12700">
            <a:miter lim="400000"/>
          </a:ln>
        </p:spPr>
        <p:txBody>
          <a:bodyPr lIns="45718" tIns="45718" rIns="45718" bIns="45718"/>
          <a:lstStyle/>
          <a:p>
            <a:pPr>
              <a:defRPr>
                <a:solidFill>
                  <a:srgbClr val="000000"/>
                </a:solidFill>
              </a:defRPr>
            </a:pPr>
            <a:endParaRPr dirty="0"/>
          </a:p>
        </p:txBody>
      </p:sp>
      <p:sp>
        <p:nvSpPr>
          <p:cNvPr id="404" name="Shape 404"/>
          <p:cNvSpPr/>
          <p:nvPr/>
        </p:nvSpPr>
        <p:spPr>
          <a:xfrm>
            <a:off x="3342075" y="6563825"/>
            <a:ext cx="2459856" cy="33855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600" b="1">
                <a:solidFill>
                  <a:srgbClr val="FFFFFF"/>
                </a:solidFill>
                <a:latin typeface="Netto offc"/>
                <a:ea typeface="Netto offc"/>
                <a:cs typeface="Netto offc"/>
                <a:sym typeface="Netto offc"/>
              </a:defRPr>
            </a:lvl1pPr>
          </a:lstStyle>
          <a:p>
            <a:r>
              <a:rPr lang="es-MX" dirty="0"/>
              <a:t>VIVE EN CANADÁ</a:t>
            </a:r>
            <a:r>
              <a:rPr dirty="0"/>
              <a:t> </a:t>
            </a:r>
          </a:p>
        </p:txBody>
      </p:sp>
      <p:sp>
        <p:nvSpPr>
          <p:cNvPr id="405" name="Shape 405"/>
          <p:cNvSpPr/>
          <p:nvPr/>
        </p:nvSpPr>
        <p:spPr>
          <a:xfrm>
            <a:off x="899592" y="5928377"/>
            <a:ext cx="2145436" cy="5847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p>
            <a:pPr>
              <a:defRPr sz="1600" b="1">
                <a:solidFill>
                  <a:srgbClr val="414141"/>
                </a:solidFill>
                <a:latin typeface="Netto offc"/>
                <a:ea typeface="Netto offc"/>
                <a:cs typeface="Netto offc"/>
                <a:sym typeface="Netto offc"/>
              </a:defRPr>
            </a:pPr>
            <a:r>
              <a:rPr dirty="0"/>
              <a:t>Justin Trudeau</a:t>
            </a:r>
            <a:r>
              <a:rPr lang="es-MX" dirty="0"/>
              <a:t> Primer Ministro</a:t>
            </a:r>
            <a:r>
              <a:rPr dirty="0"/>
              <a:t> </a:t>
            </a:r>
          </a:p>
        </p:txBody>
      </p:sp>
      <p:sp>
        <p:nvSpPr>
          <p:cNvPr id="10" name="Shape 427"/>
          <p:cNvSpPr/>
          <p:nvPr/>
        </p:nvSpPr>
        <p:spPr>
          <a:xfrm>
            <a:off x="393698" y="560846"/>
            <a:ext cx="8229604" cy="64632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3600" b="1">
                <a:solidFill>
                  <a:srgbClr val="FF0000"/>
                </a:solidFill>
                <a:latin typeface="Netto offc"/>
                <a:ea typeface="Netto offc"/>
                <a:cs typeface="Netto offc"/>
                <a:sym typeface="Netto offc"/>
              </a:defRPr>
            </a:lvl1pPr>
          </a:lstStyle>
          <a:p>
            <a:r>
              <a:rPr lang="es-MX" dirty="0"/>
              <a:t>Canadienses que tal vez conozcas</a:t>
            </a:r>
            <a:endParaRPr dirty="0"/>
          </a:p>
        </p:txBody>
      </p:sp>
      <p:pic>
        <p:nvPicPr>
          <p:cNvPr id="12" name="image1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1560" y="389620"/>
            <a:ext cx="1052985" cy="1056899"/>
          </a:xfrm>
          <a:prstGeom prst="rect">
            <a:avLst/>
          </a:prstGeom>
          <a:ln w="12700">
            <a:miter lim="400000"/>
          </a:ln>
        </p:spPr>
      </p:pic>
    </p:spTree>
    <p:extLst>
      <p:ext uri="{BB962C8B-B14F-4D97-AF65-F5344CB8AC3E}">
        <p14:creationId xmlns:p14="http://schemas.microsoft.com/office/powerpoint/2010/main" val="79283061"/>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Shape 409"/>
          <p:cNvSpPr/>
          <p:nvPr/>
        </p:nvSpPr>
        <p:spPr>
          <a:xfrm>
            <a:off x="0" y="-27731"/>
            <a:ext cx="9144000" cy="1842112"/>
          </a:xfrm>
          <a:prstGeom prst="rect">
            <a:avLst/>
          </a:prstGeom>
          <a:solidFill>
            <a:srgbClr val="FAF5EC"/>
          </a:solidFill>
          <a:ln w="12700">
            <a:miter lim="400000"/>
          </a:ln>
        </p:spPr>
        <p:txBody>
          <a:bodyPr lIns="45718" tIns="45718" rIns="45718" bIns="45718"/>
          <a:lstStyle/>
          <a:p>
            <a:pPr>
              <a:defRPr>
                <a:solidFill>
                  <a:srgbClr val="000000"/>
                </a:solidFill>
              </a:defRPr>
            </a:pPr>
            <a:endParaRPr dirty="0"/>
          </a:p>
        </p:txBody>
      </p:sp>
      <p:sp>
        <p:nvSpPr>
          <p:cNvPr id="410" name="Shape 410"/>
          <p:cNvSpPr/>
          <p:nvPr/>
        </p:nvSpPr>
        <p:spPr>
          <a:xfrm>
            <a:off x="0" y="6577068"/>
            <a:ext cx="9144000" cy="324361"/>
          </a:xfrm>
          <a:prstGeom prst="rect">
            <a:avLst/>
          </a:prstGeom>
          <a:solidFill>
            <a:srgbClr val="B58F7F"/>
          </a:solidFill>
          <a:ln w="12700">
            <a:miter lim="400000"/>
          </a:ln>
        </p:spPr>
        <p:txBody>
          <a:bodyPr lIns="45718" tIns="45718" rIns="45718" bIns="45718"/>
          <a:lstStyle/>
          <a:p>
            <a:pPr>
              <a:defRPr>
                <a:solidFill>
                  <a:srgbClr val="000000"/>
                </a:solidFill>
              </a:defRPr>
            </a:pPr>
            <a:endParaRPr dirty="0"/>
          </a:p>
        </p:txBody>
      </p:sp>
      <p:pic>
        <p:nvPicPr>
          <p:cNvPr id="411" name="image27.jpeg"/>
          <p:cNvPicPr>
            <a:picLocks noChangeAspect="1"/>
          </p:cNvPicPr>
          <p:nvPr/>
        </p:nvPicPr>
        <p:blipFill>
          <a:blip r:embed="rId3" cstate="print">
            <a:extLst/>
          </a:blip>
          <a:srcRect t="15312" b="15312"/>
          <a:stretch>
            <a:fillRect/>
          </a:stretch>
        </p:blipFill>
        <p:spPr>
          <a:xfrm>
            <a:off x="-3" y="1814378"/>
            <a:ext cx="9144005" cy="4762690"/>
          </a:xfrm>
          <a:prstGeom prst="rect">
            <a:avLst/>
          </a:prstGeom>
          <a:ln w="12700">
            <a:miter lim="400000"/>
          </a:ln>
        </p:spPr>
      </p:pic>
      <p:sp>
        <p:nvSpPr>
          <p:cNvPr id="412" name="Shape 412"/>
          <p:cNvSpPr/>
          <p:nvPr/>
        </p:nvSpPr>
        <p:spPr>
          <a:xfrm>
            <a:off x="6808766" y="2273421"/>
            <a:ext cx="2335239" cy="83099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p>
            <a:pPr>
              <a:defRPr sz="1600" b="1">
                <a:solidFill>
                  <a:srgbClr val="414141"/>
                </a:solidFill>
                <a:latin typeface="Netto offc"/>
                <a:ea typeface="Netto offc"/>
                <a:cs typeface="Netto offc"/>
                <a:sym typeface="Netto offc"/>
              </a:defRPr>
            </a:pPr>
            <a:r>
              <a:rPr dirty="0"/>
              <a:t>Guy </a:t>
            </a:r>
            <a:r>
              <a:rPr dirty="0" err="1"/>
              <a:t>Laliberté</a:t>
            </a:r>
            <a:r>
              <a:rPr dirty="0"/>
              <a:t> </a:t>
            </a:r>
          </a:p>
          <a:p>
            <a:pPr>
              <a:defRPr sz="1600" b="1">
                <a:solidFill>
                  <a:srgbClr val="414141"/>
                </a:solidFill>
                <a:latin typeface="Netto offc"/>
                <a:ea typeface="Netto offc"/>
                <a:cs typeface="Netto offc"/>
                <a:sym typeface="Netto offc"/>
              </a:defRPr>
            </a:pPr>
            <a:r>
              <a:rPr lang="es-MX" dirty="0"/>
              <a:t>Fundador del </a:t>
            </a:r>
          </a:p>
          <a:p>
            <a:pPr>
              <a:defRPr sz="1600" b="1">
                <a:solidFill>
                  <a:srgbClr val="414141"/>
                </a:solidFill>
                <a:latin typeface="Netto offc"/>
                <a:ea typeface="Netto offc"/>
                <a:cs typeface="Netto offc"/>
                <a:sym typeface="Netto offc"/>
              </a:defRPr>
            </a:pPr>
            <a:r>
              <a:rPr lang="es-MX" dirty="0"/>
              <a:t>Cirque du Soleil</a:t>
            </a:r>
            <a:endParaRPr dirty="0"/>
          </a:p>
        </p:txBody>
      </p:sp>
      <p:sp>
        <p:nvSpPr>
          <p:cNvPr id="413" name="Shape 413"/>
          <p:cNvSpPr/>
          <p:nvPr/>
        </p:nvSpPr>
        <p:spPr>
          <a:xfrm>
            <a:off x="3857042" y="5858342"/>
            <a:ext cx="2145436" cy="5847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p>
            <a:pPr>
              <a:defRPr sz="1600" b="1">
                <a:solidFill>
                  <a:srgbClr val="414141"/>
                </a:solidFill>
                <a:latin typeface="Netto offc"/>
                <a:ea typeface="Netto offc"/>
                <a:cs typeface="Netto offc"/>
                <a:sym typeface="Netto offc"/>
              </a:defRPr>
            </a:pPr>
            <a:r>
              <a:rPr dirty="0"/>
              <a:t>Frank Gehry  </a:t>
            </a:r>
            <a:br>
              <a:rPr dirty="0"/>
            </a:br>
            <a:r>
              <a:rPr lang="es-MX" dirty="0"/>
              <a:t>Arquitecto</a:t>
            </a:r>
            <a:endParaRPr dirty="0"/>
          </a:p>
        </p:txBody>
      </p:sp>
      <p:sp>
        <p:nvSpPr>
          <p:cNvPr id="414" name="Shape 414"/>
          <p:cNvSpPr/>
          <p:nvPr/>
        </p:nvSpPr>
        <p:spPr>
          <a:xfrm>
            <a:off x="6159143" y="5858342"/>
            <a:ext cx="2087892" cy="5847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r">
              <a:defRPr sz="1600" b="1">
                <a:solidFill>
                  <a:srgbClr val="414141"/>
                </a:solidFill>
                <a:latin typeface="Netto offc"/>
                <a:ea typeface="Netto offc"/>
                <a:cs typeface="Netto offc"/>
                <a:sym typeface="Netto offc"/>
              </a:defRPr>
            </a:lvl1pPr>
          </a:lstStyle>
          <a:p>
            <a:r>
              <a:rPr dirty="0"/>
              <a:t>Margaret Atwood  </a:t>
            </a:r>
            <a:r>
              <a:rPr lang="es-MX" dirty="0"/>
              <a:t>Escritora</a:t>
            </a:r>
            <a:endParaRPr dirty="0"/>
          </a:p>
        </p:txBody>
      </p:sp>
      <p:sp>
        <p:nvSpPr>
          <p:cNvPr id="415" name="Shape 415"/>
          <p:cNvSpPr/>
          <p:nvPr/>
        </p:nvSpPr>
        <p:spPr>
          <a:xfrm>
            <a:off x="3342075" y="6563825"/>
            <a:ext cx="2459856" cy="33855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600" b="1">
                <a:solidFill>
                  <a:srgbClr val="FFFFFF"/>
                </a:solidFill>
                <a:latin typeface="Netto offc"/>
                <a:ea typeface="Netto offc"/>
                <a:cs typeface="Netto offc"/>
                <a:sym typeface="Netto offc"/>
              </a:defRPr>
            </a:lvl1pPr>
          </a:lstStyle>
          <a:p>
            <a:r>
              <a:rPr lang="es-MX" dirty="0"/>
              <a:t>VIVE EN CANADÁ</a:t>
            </a:r>
            <a:r>
              <a:rPr dirty="0"/>
              <a:t> </a:t>
            </a:r>
          </a:p>
        </p:txBody>
      </p:sp>
      <p:pic>
        <p:nvPicPr>
          <p:cNvPr id="10" name="image1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1560" y="389620"/>
            <a:ext cx="1052985" cy="1056899"/>
          </a:xfrm>
          <a:prstGeom prst="rect">
            <a:avLst/>
          </a:prstGeom>
          <a:ln w="12700">
            <a:miter lim="400000"/>
          </a:ln>
        </p:spPr>
      </p:pic>
      <p:sp>
        <p:nvSpPr>
          <p:cNvPr id="11" name="Shape 427"/>
          <p:cNvSpPr/>
          <p:nvPr/>
        </p:nvSpPr>
        <p:spPr>
          <a:xfrm>
            <a:off x="393698" y="594905"/>
            <a:ext cx="8229604" cy="64632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3600" b="1">
                <a:solidFill>
                  <a:srgbClr val="FF0000"/>
                </a:solidFill>
                <a:latin typeface="Netto offc"/>
                <a:ea typeface="Netto offc"/>
                <a:cs typeface="Netto offc"/>
                <a:sym typeface="Netto offc"/>
              </a:defRPr>
            </a:lvl1pPr>
          </a:lstStyle>
          <a:p>
            <a:r>
              <a:rPr lang="es-MX" dirty="0"/>
              <a:t>Canadienses que tal vez conozcas</a:t>
            </a:r>
            <a:endParaRPr dirty="0"/>
          </a:p>
        </p:txBody>
      </p:sp>
    </p:spTree>
    <p:extLst>
      <p:ext uri="{BB962C8B-B14F-4D97-AF65-F5344CB8AC3E}">
        <p14:creationId xmlns:p14="http://schemas.microsoft.com/office/powerpoint/2010/main" val="3711635840"/>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Shape 420"/>
          <p:cNvSpPr/>
          <p:nvPr/>
        </p:nvSpPr>
        <p:spPr>
          <a:xfrm>
            <a:off x="0" y="-37046"/>
            <a:ext cx="9144000" cy="1842112"/>
          </a:xfrm>
          <a:prstGeom prst="rect">
            <a:avLst/>
          </a:prstGeom>
          <a:solidFill>
            <a:srgbClr val="FAF5EC"/>
          </a:solidFill>
          <a:ln w="12700">
            <a:miter lim="400000"/>
          </a:ln>
        </p:spPr>
        <p:txBody>
          <a:bodyPr lIns="45718" tIns="45718" rIns="45718" bIns="45718"/>
          <a:lstStyle/>
          <a:p>
            <a:pPr>
              <a:defRPr>
                <a:solidFill>
                  <a:srgbClr val="000000"/>
                </a:solidFill>
              </a:defRPr>
            </a:pPr>
            <a:endParaRPr dirty="0"/>
          </a:p>
        </p:txBody>
      </p:sp>
      <p:sp>
        <p:nvSpPr>
          <p:cNvPr id="421" name="Shape 421"/>
          <p:cNvSpPr/>
          <p:nvPr/>
        </p:nvSpPr>
        <p:spPr>
          <a:xfrm>
            <a:off x="0" y="6577068"/>
            <a:ext cx="9144000" cy="324361"/>
          </a:xfrm>
          <a:prstGeom prst="rect">
            <a:avLst/>
          </a:prstGeom>
          <a:solidFill>
            <a:srgbClr val="B58F7F"/>
          </a:solidFill>
          <a:ln w="12700">
            <a:miter lim="400000"/>
          </a:ln>
        </p:spPr>
        <p:txBody>
          <a:bodyPr lIns="45718" tIns="45718" rIns="45718" bIns="45718"/>
          <a:lstStyle/>
          <a:p>
            <a:pPr>
              <a:defRPr>
                <a:solidFill>
                  <a:srgbClr val="000000"/>
                </a:solidFill>
              </a:defRPr>
            </a:pPr>
            <a:endParaRPr dirty="0"/>
          </a:p>
        </p:txBody>
      </p:sp>
      <p:sp>
        <p:nvSpPr>
          <p:cNvPr id="422" name="Shape 422"/>
          <p:cNvSpPr/>
          <p:nvPr/>
        </p:nvSpPr>
        <p:spPr>
          <a:xfrm>
            <a:off x="3342075" y="6563825"/>
            <a:ext cx="2459856" cy="33855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600" b="1">
                <a:solidFill>
                  <a:srgbClr val="FFFFFF"/>
                </a:solidFill>
                <a:latin typeface="Netto offc"/>
                <a:ea typeface="Netto offc"/>
                <a:cs typeface="Netto offc"/>
                <a:sym typeface="Netto offc"/>
              </a:defRPr>
            </a:lvl1pPr>
          </a:lstStyle>
          <a:p>
            <a:r>
              <a:rPr lang="es-MX" dirty="0"/>
              <a:t>VIVE EN CANADÁ</a:t>
            </a:r>
            <a:r>
              <a:rPr dirty="0"/>
              <a:t> </a:t>
            </a:r>
          </a:p>
        </p:txBody>
      </p:sp>
      <p:pic>
        <p:nvPicPr>
          <p:cNvPr id="423" name="image28.jpeg"/>
          <p:cNvPicPr>
            <a:picLocks noGrp="1" noChangeAspect="1"/>
          </p:cNvPicPr>
          <p:nvPr>
            <p:ph type="pic" idx="13"/>
          </p:nvPr>
        </p:nvPicPr>
        <p:blipFill>
          <a:blip r:embed="rId3" cstate="print">
            <a:extLst/>
          </a:blip>
          <a:srcRect t="15436" b="15052"/>
          <a:stretch>
            <a:fillRect/>
          </a:stretch>
        </p:blipFill>
        <p:spPr>
          <a:xfrm>
            <a:off x="-3" y="1805066"/>
            <a:ext cx="9144005" cy="4772003"/>
          </a:xfrm>
          <a:prstGeom prst="rect">
            <a:avLst/>
          </a:prstGeom>
        </p:spPr>
      </p:pic>
      <p:sp>
        <p:nvSpPr>
          <p:cNvPr id="424" name="Shape 424"/>
          <p:cNvSpPr/>
          <p:nvPr/>
        </p:nvSpPr>
        <p:spPr>
          <a:xfrm>
            <a:off x="6964504" y="5302743"/>
            <a:ext cx="1065320" cy="33855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600" b="1">
                <a:solidFill>
                  <a:srgbClr val="414141"/>
                </a:solidFill>
                <a:latin typeface="Netto offc"/>
                <a:ea typeface="Netto offc"/>
                <a:cs typeface="Netto offc"/>
                <a:sym typeface="Netto offc"/>
              </a:defRPr>
            </a:lvl1pPr>
          </a:lstStyle>
          <a:p>
            <a:r>
              <a:rPr dirty="0"/>
              <a:t>Drake </a:t>
            </a:r>
          </a:p>
        </p:txBody>
      </p:sp>
      <p:sp>
        <p:nvSpPr>
          <p:cNvPr id="425" name="Shape 425"/>
          <p:cNvSpPr/>
          <p:nvPr/>
        </p:nvSpPr>
        <p:spPr>
          <a:xfrm>
            <a:off x="4553146" y="5740552"/>
            <a:ext cx="2145436" cy="33855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600" b="1">
                <a:solidFill>
                  <a:srgbClr val="414141"/>
                </a:solidFill>
                <a:latin typeface="Netto offc"/>
                <a:ea typeface="Netto offc"/>
                <a:cs typeface="Netto offc"/>
                <a:sym typeface="Netto offc"/>
              </a:defRPr>
            </a:lvl1pPr>
          </a:lstStyle>
          <a:p>
            <a:r>
              <a:rPr dirty="0"/>
              <a:t>Céline Dion  </a:t>
            </a:r>
          </a:p>
        </p:txBody>
      </p:sp>
      <p:sp>
        <p:nvSpPr>
          <p:cNvPr id="426" name="Shape 426"/>
          <p:cNvSpPr/>
          <p:nvPr/>
        </p:nvSpPr>
        <p:spPr>
          <a:xfrm>
            <a:off x="7120092" y="5873069"/>
            <a:ext cx="1296911" cy="5847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p>
            <a:pPr algn="r">
              <a:defRPr sz="1600" b="1">
                <a:solidFill>
                  <a:srgbClr val="414141"/>
                </a:solidFill>
                <a:latin typeface="Netto offc"/>
                <a:ea typeface="Netto offc"/>
                <a:cs typeface="Netto offc"/>
                <a:sym typeface="Netto offc"/>
              </a:defRPr>
            </a:pPr>
            <a:r>
              <a:rPr dirty="0"/>
              <a:t>The </a:t>
            </a:r>
            <a:br>
              <a:rPr dirty="0"/>
            </a:br>
            <a:r>
              <a:rPr dirty="0" err="1"/>
              <a:t>Weeknd</a:t>
            </a:r>
            <a:endParaRPr dirty="0"/>
          </a:p>
        </p:txBody>
      </p:sp>
      <p:pic>
        <p:nvPicPr>
          <p:cNvPr id="10" name="image1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1560" y="389620"/>
            <a:ext cx="1052985" cy="1056899"/>
          </a:xfrm>
          <a:prstGeom prst="rect">
            <a:avLst/>
          </a:prstGeom>
          <a:ln w="12700">
            <a:miter lim="400000"/>
          </a:ln>
        </p:spPr>
      </p:pic>
      <p:sp>
        <p:nvSpPr>
          <p:cNvPr id="11" name="Shape 427"/>
          <p:cNvSpPr/>
          <p:nvPr/>
        </p:nvSpPr>
        <p:spPr>
          <a:xfrm>
            <a:off x="251520" y="560845"/>
            <a:ext cx="8229604" cy="64632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3600" b="1">
                <a:solidFill>
                  <a:srgbClr val="FF0000"/>
                </a:solidFill>
                <a:latin typeface="Netto offc"/>
                <a:ea typeface="Netto offc"/>
                <a:cs typeface="Netto offc"/>
                <a:sym typeface="Netto offc"/>
              </a:defRPr>
            </a:lvl1pPr>
          </a:lstStyle>
          <a:p>
            <a:r>
              <a:rPr lang="es-MX" dirty="0"/>
              <a:t>Canadienses que tal vez conozcas</a:t>
            </a:r>
            <a:endParaRPr dirty="0"/>
          </a:p>
        </p:txBody>
      </p:sp>
    </p:spTree>
    <p:extLst>
      <p:ext uri="{BB962C8B-B14F-4D97-AF65-F5344CB8AC3E}">
        <p14:creationId xmlns:p14="http://schemas.microsoft.com/office/powerpoint/2010/main" val="1413569480"/>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 name="image28.jpeg"/>
          <p:cNvPicPr>
            <a:picLocks noGrp="1" noChangeAspect="1"/>
          </p:cNvPicPr>
          <p:nvPr>
            <p:ph type="pic" idx="13"/>
          </p:nvPr>
        </p:nvPicPr>
        <p:blipFill>
          <a:blip r:embed="rId3">
            <a:extLst>
              <a:ext uri="{28A0092B-C50C-407E-A947-70E740481C1C}">
                <a14:useLocalDpi xmlns:a14="http://schemas.microsoft.com/office/drawing/2010/main" val="0"/>
              </a:ext>
            </a:extLst>
          </a:blip>
          <a:stretch>
            <a:fillRect/>
          </a:stretch>
        </p:blipFill>
        <p:spPr>
          <a:xfrm>
            <a:off x="-11838" y="1789929"/>
            <a:ext cx="9155839" cy="5068071"/>
          </a:xfrm>
          <a:prstGeom prst="rect">
            <a:avLst/>
          </a:prstGeom>
        </p:spPr>
      </p:pic>
      <p:sp>
        <p:nvSpPr>
          <p:cNvPr id="420" name="Shape 420"/>
          <p:cNvSpPr/>
          <p:nvPr/>
        </p:nvSpPr>
        <p:spPr>
          <a:xfrm>
            <a:off x="0" y="-37046"/>
            <a:ext cx="9144000" cy="1842112"/>
          </a:xfrm>
          <a:prstGeom prst="rect">
            <a:avLst/>
          </a:prstGeom>
          <a:solidFill>
            <a:srgbClr val="FAF5EC"/>
          </a:solidFill>
          <a:ln w="12700">
            <a:miter lim="400000"/>
          </a:ln>
        </p:spPr>
        <p:txBody>
          <a:bodyPr lIns="45718" tIns="45718" rIns="45718" bIns="45718"/>
          <a:lstStyle/>
          <a:p>
            <a:pPr hangingPunct="0">
              <a:defRPr>
                <a:solidFill>
                  <a:srgbClr val="000000"/>
                </a:solidFill>
              </a:defRPr>
            </a:pPr>
            <a:endParaRPr kern="0" dirty="0">
              <a:solidFill>
                <a:srgbClr val="000000"/>
              </a:solidFill>
              <a:sym typeface="Helvetica Courant"/>
            </a:endParaRPr>
          </a:p>
        </p:txBody>
      </p:sp>
      <p:sp>
        <p:nvSpPr>
          <p:cNvPr id="421" name="Shape 421"/>
          <p:cNvSpPr/>
          <p:nvPr/>
        </p:nvSpPr>
        <p:spPr>
          <a:xfrm>
            <a:off x="0" y="6577068"/>
            <a:ext cx="9144000" cy="324361"/>
          </a:xfrm>
          <a:prstGeom prst="rect">
            <a:avLst/>
          </a:prstGeom>
          <a:solidFill>
            <a:srgbClr val="B58F7F"/>
          </a:solidFill>
          <a:ln w="12700">
            <a:miter lim="400000"/>
          </a:ln>
        </p:spPr>
        <p:txBody>
          <a:bodyPr lIns="45718" tIns="45718" rIns="45718" bIns="45718"/>
          <a:lstStyle/>
          <a:p>
            <a:pPr hangingPunct="0">
              <a:defRPr>
                <a:solidFill>
                  <a:srgbClr val="000000"/>
                </a:solidFill>
              </a:defRPr>
            </a:pPr>
            <a:endParaRPr kern="0" dirty="0">
              <a:solidFill>
                <a:srgbClr val="000000"/>
              </a:solidFill>
              <a:sym typeface="Helvetica Courant"/>
            </a:endParaRPr>
          </a:p>
        </p:txBody>
      </p:sp>
      <p:sp>
        <p:nvSpPr>
          <p:cNvPr id="422" name="Shape 422"/>
          <p:cNvSpPr/>
          <p:nvPr/>
        </p:nvSpPr>
        <p:spPr>
          <a:xfrm>
            <a:off x="3342075" y="6563825"/>
            <a:ext cx="2459856" cy="33855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600" b="1">
                <a:solidFill>
                  <a:srgbClr val="FFFFFF"/>
                </a:solidFill>
                <a:latin typeface="Netto offc"/>
                <a:ea typeface="Netto offc"/>
                <a:cs typeface="Netto offc"/>
                <a:sym typeface="Netto offc"/>
              </a:defRPr>
            </a:lvl1pPr>
          </a:lstStyle>
          <a:p>
            <a:pPr hangingPunct="0"/>
            <a:r>
              <a:rPr lang="en-CA" kern="0" dirty="0"/>
              <a:t>VIVE EN CANADÁ</a:t>
            </a:r>
            <a:r>
              <a:rPr kern="0" dirty="0"/>
              <a:t> </a:t>
            </a:r>
          </a:p>
        </p:txBody>
      </p:sp>
      <p:sp>
        <p:nvSpPr>
          <p:cNvPr id="424" name="Shape 424"/>
          <p:cNvSpPr/>
          <p:nvPr/>
        </p:nvSpPr>
        <p:spPr>
          <a:xfrm>
            <a:off x="6893068" y="2856276"/>
            <a:ext cx="2022337" cy="339809"/>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nchor="ctr">
            <a:spAutoFit/>
          </a:bodyPr>
          <a:lstStyle>
            <a:lvl1pPr>
              <a:defRPr sz="1600" b="1">
                <a:solidFill>
                  <a:srgbClr val="414141"/>
                </a:solidFill>
                <a:latin typeface="Netto offc"/>
                <a:ea typeface="Netto offc"/>
                <a:cs typeface="Netto offc"/>
                <a:sym typeface="Netto offc"/>
              </a:defRPr>
            </a:lvl1pPr>
          </a:lstStyle>
          <a:p>
            <a:pPr hangingPunct="0"/>
            <a:r>
              <a:rPr lang="en-CA" kern="0" dirty="0"/>
              <a:t>Alessia</a:t>
            </a:r>
            <a:r>
              <a:rPr lang="en-CA" dirty="0"/>
              <a:t> </a:t>
            </a:r>
            <a:r>
              <a:rPr lang="en-CA" kern="0" dirty="0"/>
              <a:t>Cara</a:t>
            </a:r>
            <a:endParaRPr kern="0" dirty="0"/>
          </a:p>
        </p:txBody>
      </p:sp>
      <p:sp>
        <p:nvSpPr>
          <p:cNvPr id="425" name="Shape 425"/>
          <p:cNvSpPr/>
          <p:nvPr/>
        </p:nvSpPr>
        <p:spPr>
          <a:xfrm>
            <a:off x="4553146" y="5740552"/>
            <a:ext cx="2145436" cy="33855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600" b="1">
                <a:solidFill>
                  <a:srgbClr val="414141"/>
                </a:solidFill>
                <a:latin typeface="Netto offc"/>
                <a:ea typeface="Netto offc"/>
                <a:cs typeface="Netto offc"/>
                <a:sym typeface="Netto offc"/>
              </a:defRPr>
            </a:lvl1pPr>
          </a:lstStyle>
          <a:p>
            <a:pPr hangingPunct="0"/>
            <a:r>
              <a:rPr lang="en-CA" kern="0" dirty="0"/>
              <a:t>Shawn Mendes</a:t>
            </a:r>
            <a:endParaRPr kern="0" dirty="0"/>
          </a:p>
        </p:txBody>
      </p:sp>
      <p:sp>
        <p:nvSpPr>
          <p:cNvPr id="426" name="Shape 426"/>
          <p:cNvSpPr/>
          <p:nvPr/>
        </p:nvSpPr>
        <p:spPr>
          <a:xfrm>
            <a:off x="7120092" y="5873069"/>
            <a:ext cx="1296911" cy="5847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p>
            <a:pPr algn="r" hangingPunct="0">
              <a:defRPr sz="1600" b="1">
                <a:solidFill>
                  <a:srgbClr val="414141"/>
                </a:solidFill>
                <a:latin typeface="Netto offc"/>
                <a:ea typeface="Netto offc"/>
                <a:cs typeface="Netto offc"/>
                <a:sym typeface="Netto offc"/>
              </a:defRPr>
            </a:pPr>
            <a:r>
              <a:rPr lang="en-CA" sz="1600" b="1" kern="0" dirty="0">
                <a:solidFill>
                  <a:srgbClr val="414141"/>
                </a:solidFill>
                <a:latin typeface="Netto offc"/>
                <a:ea typeface="Netto offc"/>
                <a:cs typeface="Netto offc"/>
                <a:sym typeface="Netto offc"/>
              </a:rPr>
              <a:t>Ryan Gosling</a:t>
            </a:r>
            <a:endParaRPr sz="1600" b="1" kern="0" dirty="0">
              <a:solidFill>
                <a:srgbClr val="414141"/>
              </a:solidFill>
              <a:latin typeface="Netto offc"/>
              <a:ea typeface="Netto offc"/>
              <a:cs typeface="Netto offc"/>
              <a:sym typeface="Netto offc"/>
            </a:endParaRPr>
          </a:p>
        </p:txBody>
      </p:sp>
      <p:pic>
        <p:nvPicPr>
          <p:cNvPr id="10" name="image1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3947" y="389620"/>
            <a:ext cx="1052985" cy="1056899"/>
          </a:xfrm>
          <a:prstGeom prst="rect">
            <a:avLst/>
          </a:prstGeom>
          <a:ln w="12700">
            <a:miter lim="400000"/>
          </a:ln>
        </p:spPr>
      </p:pic>
      <p:sp>
        <p:nvSpPr>
          <p:cNvPr id="11" name="Shape 427"/>
          <p:cNvSpPr/>
          <p:nvPr/>
        </p:nvSpPr>
        <p:spPr>
          <a:xfrm>
            <a:off x="393698" y="548095"/>
            <a:ext cx="8229604" cy="64632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3600" b="1">
                <a:solidFill>
                  <a:srgbClr val="FF0000"/>
                </a:solidFill>
                <a:latin typeface="Netto offc"/>
                <a:ea typeface="Netto offc"/>
                <a:cs typeface="Netto offc"/>
                <a:sym typeface="Netto offc"/>
              </a:defRPr>
            </a:lvl1pPr>
          </a:lstStyle>
          <a:p>
            <a:r>
              <a:rPr lang="es-ES" dirty="0"/>
              <a:t>Canadienses que tal vez conozcas</a:t>
            </a:r>
          </a:p>
        </p:txBody>
      </p:sp>
    </p:spTree>
    <p:extLst>
      <p:ext uri="{BB962C8B-B14F-4D97-AF65-F5344CB8AC3E}">
        <p14:creationId xmlns:p14="http://schemas.microsoft.com/office/powerpoint/2010/main" val="2029543946"/>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hape 431"/>
          <p:cNvSpPr/>
          <p:nvPr/>
        </p:nvSpPr>
        <p:spPr>
          <a:xfrm>
            <a:off x="-17254" y="-2412"/>
            <a:ext cx="9144001" cy="1842112"/>
          </a:xfrm>
          <a:prstGeom prst="rect">
            <a:avLst/>
          </a:prstGeom>
          <a:solidFill>
            <a:srgbClr val="FAF5EC"/>
          </a:solidFill>
          <a:ln w="12700">
            <a:miter lim="400000"/>
          </a:ln>
        </p:spPr>
        <p:txBody>
          <a:bodyPr lIns="45718" tIns="45718" rIns="45718" bIns="45718"/>
          <a:lstStyle/>
          <a:p>
            <a:pPr>
              <a:defRPr>
                <a:solidFill>
                  <a:srgbClr val="000000"/>
                </a:solidFill>
                <a:latin typeface="Calibri Light"/>
                <a:ea typeface="Calibri Light"/>
                <a:cs typeface="Calibri Light"/>
                <a:sym typeface="Calibri Light"/>
              </a:defRPr>
            </a:pPr>
            <a:endParaRPr dirty="0"/>
          </a:p>
        </p:txBody>
      </p:sp>
      <p:sp>
        <p:nvSpPr>
          <p:cNvPr id="432" name="Shape 432"/>
          <p:cNvSpPr/>
          <p:nvPr/>
        </p:nvSpPr>
        <p:spPr>
          <a:xfrm>
            <a:off x="0" y="6577069"/>
            <a:ext cx="9144000" cy="324359"/>
          </a:xfrm>
          <a:prstGeom prst="rect">
            <a:avLst/>
          </a:prstGeom>
          <a:solidFill>
            <a:srgbClr val="B58F7F"/>
          </a:solidFill>
          <a:ln w="12700">
            <a:miter lim="400000"/>
          </a:ln>
        </p:spPr>
        <p:txBody>
          <a:bodyPr lIns="45718" tIns="45718" rIns="45718" bIns="45718"/>
          <a:lstStyle/>
          <a:p>
            <a:pPr>
              <a:defRPr>
                <a:solidFill>
                  <a:srgbClr val="000000"/>
                </a:solidFill>
                <a:latin typeface="Calibri Light"/>
                <a:ea typeface="Calibri Light"/>
                <a:cs typeface="Calibri Light"/>
                <a:sym typeface="Calibri Light"/>
              </a:defRPr>
            </a:pPr>
            <a:endParaRPr dirty="0"/>
          </a:p>
        </p:txBody>
      </p:sp>
      <p:sp>
        <p:nvSpPr>
          <p:cNvPr id="433" name="Shape 433"/>
          <p:cNvSpPr/>
          <p:nvPr/>
        </p:nvSpPr>
        <p:spPr>
          <a:xfrm>
            <a:off x="3342080" y="6563825"/>
            <a:ext cx="2459855" cy="33855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1600" b="1">
                <a:solidFill>
                  <a:srgbClr val="FFFFFF"/>
                </a:solidFill>
                <a:latin typeface="Netto offc"/>
                <a:ea typeface="Netto offc"/>
                <a:cs typeface="Netto offc"/>
                <a:sym typeface="Netto offc"/>
              </a:defRPr>
            </a:lvl1pPr>
          </a:lstStyle>
          <a:p>
            <a:r>
              <a:rPr lang="es-MX" dirty="0"/>
              <a:t>VIVE EN CANADÁ</a:t>
            </a:r>
            <a:r>
              <a:rPr dirty="0"/>
              <a:t> </a:t>
            </a:r>
          </a:p>
        </p:txBody>
      </p:sp>
      <p:sp>
        <p:nvSpPr>
          <p:cNvPr id="435" name="Shape 435"/>
          <p:cNvSpPr>
            <a:spLocks noGrp="1"/>
          </p:cNvSpPr>
          <p:nvPr>
            <p:ph type="body" sz="quarter" idx="1"/>
          </p:nvPr>
        </p:nvSpPr>
        <p:spPr>
          <a:prstGeom prst="rect">
            <a:avLst/>
          </a:prstGeom>
        </p:spPr>
        <p:txBody>
          <a:bodyPr/>
          <a:lstStyle/>
          <a:p>
            <a:pPr>
              <a:lnSpc>
                <a:spcPct val="100000"/>
              </a:lnSpc>
              <a:defRPr sz="1400" b="1">
                <a:solidFill>
                  <a:srgbClr val="FF0000"/>
                </a:solidFill>
              </a:defRPr>
            </a:pPr>
            <a:r>
              <a:rPr dirty="0">
                <a:latin typeface="Helvetica" panose="020B0604020202020204" pitchFamily="34" charset="0"/>
                <a:cs typeface="Helvetica" panose="020B0604020202020204" pitchFamily="34" charset="0"/>
              </a:rPr>
              <a:t>Alice Munro</a:t>
            </a:r>
            <a:r>
              <a:rPr b="0" dirty="0">
                <a:solidFill>
                  <a:srgbClr val="414141"/>
                </a:solidFill>
                <a:latin typeface="Helvetica" panose="020B0604020202020204" pitchFamily="34" charset="0"/>
                <a:cs typeface="Helvetica" panose="020B0604020202020204" pitchFamily="34" charset="0"/>
              </a:rPr>
              <a:t>  </a:t>
            </a:r>
            <a:br>
              <a:rPr b="0" dirty="0">
                <a:solidFill>
                  <a:srgbClr val="414141"/>
                </a:solidFill>
                <a:latin typeface="Helvetica" panose="020B0604020202020204" pitchFamily="34" charset="0"/>
                <a:cs typeface="Helvetica" panose="020B0604020202020204" pitchFamily="34" charset="0"/>
              </a:rPr>
            </a:br>
            <a:r>
              <a:rPr lang="es-MX" b="0" dirty="0">
                <a:solidFill>
                  <a:srgbClr val="414141"/>
                </a:solidFill>
                <a:latin typeface="Helvetica" panose="020B0604020202020204" pitchFamily="34" charset="0"/>
                <a:cs typeface="Helvetica" panose="020B0604020202020204" pitchFamily="34" charset="0"/>
              </a:rPr>
              <a:t> Premio Nobel de Literatura </a:t>
            </a:r>
            <a:r>
              <a:rPr b="0" dirty="0">
                <a:solidFill>
                  <a:srgbClr val="414141"/>
                </a:solidFill>
                <a:latin typeface="Helvetica" panose="020B0604020202020204" pitchFamily="34" charset="0"/>
                <a:cs typeface="Helvetica" panose="020B0604020202020204" pitchFamily="34" charset="0"/>
              </a:rPr>
              <a:t>(2013)</a:t>
            </a:r>
          </a:p>
        </p:txBody>
      </p:sp>
      <p:sp>
        <p:nvSpPr>
          <p:cNvPr id="436" name="Shape 436"/>
          <p:cNvSpPr/>
          <p:nvPr/>
        </p:nvSpPr>
        <p:spPr>
          <a:xfrm>
            <a:off x="4555528" y="3641623"/>
            <a:ext cx="4588479" cy="52518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pPr algn="ctr">
              <a:spcBef>
                <a:spcPts val="700"/>
              </a:spcBef>
              <a:defRPr sz="1400" b="1">
                <a:solidFill>
                  <a:srgbClr val="FF0000"/>
                </a:solidFill>
              </a:defRPr>
            </a:pPr>
            <a:r>
              <a:rPr dirty="0">
                <a:latin typeface="Helvetica" panose="020B0604020202020204" pitchFamily="34" charset="0"/>
                <a:cs typeface="Helvetica" panose="020B0604020202020204" pitchFamily="34" charset="0"/>
              </a:rPr>
              <a:t>Jack William Szostak</a:t>
            </a:r>
            <a:r>
              <a:rPr b="0" dirty="0">
                <a:solidFill>
                  <a:srgbClr val="414141"/>
                </a:solidFill>
                <a:latin typeface="Helvetica" panose="020B0604020202020204" pitchFamily="34" charset="0"/>
                <a:cs typeface="Helvetica" panose="020B0604020202020204" pitchFamily="34" charset="0"/>
              </a:rPr>
              <a:t> </a:t>
            </a:r>
            <a:br>
              <a:rPr b="0" dirty="0">
                <a:solidFill>
                  <a:srgbClr val="414141"/>
                </a:solidFill>
                <a:latin typeface="Helvetica" panose="020B0604020202020204" pitchFamily="34" charset="0"/>
                <a:cs typeface="Helvetica" panose="020B0604020202020204" pitchFamily="34" charset="0"/>
              </a:rPr>
            </a:br>
            <a:r>
              <a:rPr lang="es-MX" b="0" dirty="0">
                <a:solidFill>
                  <a:srgbClr val="414141"/>
                </a:solidFill>
                <a:latin typeface="Helvetica" panose="020B0604020202020204" pitchFamily="34" charset="0"/>
                <a:cs typeface="Helvetica" panose="020B0604020202020204" pitchFamily="34" charset="0"/>
              </a:rPr>
              <a:t> Premio Nobel de Fisiología o Medicina </a:t>
            </a:r>
            <a:r>
              <a:rPr b="0" dirty="0">
                <a:solidFill>
                  <a:srgbClr val="414141"/>
                </a:solidFill>
                <a:latin typeface="Helvetica" panose="020B0604020202020204" pitchFamily="34" charset="0"/>
                <a:cs typeface="Helvetica" panose="020B0604020202020204" pitchFamily="34" charset="0"/>
              </a:rPr>
              <a:t>(2009)</a:t>
            </a:r>
          </a:p>
        </p:txBody>
      </p:sp>
      <p:sp>
        <p:nvSpPr>
          <p:cNvPr id="437" name="Shape 437"/>
          <p:cNvSpPr/>
          <p:nvPr/>
        </p:nvSpPr>
        <p:spPr>
          <a:xfrm>
            <a:off x="2771800" y="6011179"/>
            <a:ext cx="4392487" cy="52518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pPr algn="ctr">
              <a:spcBef>
                <a:spcPts val="700"/>
              </a:spcBef>
              <a:defRPr sz="1400" b="1">
                <a:solidFill>
                  <a:srgbClr val="FF0000"/>
                </a:solidFill>
              </a:defRPr>
            </a:pPr>
            <a:r>
              <a:rPr dirty="0">
                <a:latin typeface="Helvetica" panose="020B0604020202020204" pitchFamily="34" charset="0"/>
                <a:cs typeface="Helvetica" panose="020B0604020202020204" pitchFamily="34" charset="0"/>
              </a:rPr>
              <a:t>Bertram Neville Brockhouse  </a:t>
            </a:r>
            <a:r>
              <a:rPr b="0" dirty="0">
                <a:solidFill>
                  <a:srgbClr val="414141"/>
                </a:solidFill>
                <a:latin typeface="Helvetica" panose="020B0604020202020204" pitchFamily="34" charset="0"/>
                <a:cs typeface="Helvetica" panose="020B0604020202020204" pitchFamily="34" charset="0"/>
              </a:rPr>
              <a:t>l  1918  – 2003</a:t>
            </a:r>
            <a:br>
              <a:rPr b="0" dirty="0">
                <a:solidFill>
                  <a:srgbClr val="414141"/>
                </a:solidFill>
                <a:latin typeface="Helvetica" panose="020B0604020202020204" pitchFamily="34" charset="0"/>
                <a:cs typeface="Helvetica" panose="020B0604020202020204" pitchFamily="34" charset="0"/>
              </a:rPr>
            </a:br>
            <a:r>
              <a:rPr lang="es-MX" b="0" dirty="0">
                <a:solidFill>
                  <a:srgbClr val="414141"/>
                </a:solidFill>
                <a:latin typeface="Helvetica" panose="020B0604020202020204" pitchFamily="34" charset="0"/>
                <a:cs typeface="Helvetica" panose="020B0604020202020204" pitchFamily="34" charset="0"/>
              </a:rPr>
              <a:t>Premio Nobel de Física </a:t>
            </a:r>
            <a:r>
              <a:rPr b="0" dirty="0">
                <a:solidFill>
                  <a:srgbClr val="414141"/>
                </a:solidFill>
                <a:latin typeface="Helvetica" panose="020B0604020202020204" pitchFamily="34" charset="0"/>
                <a:cs typeface="Helvetica" panose="020B0604020202020204" pitchFamily="34" charset="0"/>
              </a:rPr>
              <a:t>(1994)</a:t>
            </a:r>
          </a:p>
        </p:txBody>
      </p:sp>
      <p:pic>
        <p:nvPicPr>
          <p:cNvPr id="439" name="image29.jpeg"/>
          <p:cNvPicPr>
            <a:picLocks noGrp="1" noChangeAspect="1"/>
          </p:cNvPicPr>
          <p:nvPr>
            <p:ph type="pic" idx="15"/>
          </p:nvPr>
        </p:nvPicPr>
        <p:blipFill>
          <a:blip r:embed="rId3" cstate="print">
            <a:extLst/>
          </a:blip>
          <a:srcRect t="10836" b="10835"/>
          <a:stretch>
            <a:fillRect/>
          </a:stretch>
        </p:blipFill>
        <p:spPr>
          <a:xfrm>
            <a:off x="1" y="1805328"/>
            <a:ext cx="4555524" cy="1790227"/>
          </a:xfrm>
          <a:prstGeom prst="rect">
            <a:avLst/>
          </a:prstGeom>
        </p:spPr>
      </p:pic>
      <p:pic>
        <p:nvPicPr>
          <p:cNvPr id="440" name="image30.jpeg"/>
          <p:cNvPicPr>
            <a:picLocks noGrp="1" noChangeAspect="1"/>
          </p:cNvPicPr>
          <p:nvPr>
            <p:ph type="pic" idx="13"/>
          </p:nvPr>
        </p:nvPicPr>
        <p:blipFill>
          <a:blip r:embed="rId4" cstate="print">
            <a:extLst/>
          </a:blip>
          <a:srcRect l="33510" t="10308" b="53953"/>
          <a:stretch>
            <a:fillRect/>
          </a:stretch>
        </p:blipFill>
        <p:spPr>
          <a:xfrm>
            <a:off x="4555523" y="1822645"/>
            <a:ext cx="4587908" cy="1790227"/>
          </a:xfrm>
          <a:prstGeom prst="rect">
            <a:avLst/>
          </a:prstGeom>
        </p:spPr>
      </p:pic>
      <p:pic>
        <p:nvPicPr>
          <p:cNvPr id="441" name="image31.jpeg"/>
          <p:cNvPicPr>
            <a:picLocks noGrp="1" noChangeAspect="1"/>
          </p:cNvPicPr>
          <p:nvPr>
            <p:ph type="pic" idx="14"/>
          </p:nvPr>
        </p:nvPicPr>
        <p:blipFill>
          <a:blip r:embed="rId5" cstate="print">
            <a:extLst/>
          </a:blip>
          <a:srcRect t="7544" b="27130"/>
          <a:stretch>
            <a:fillRect/>
          </a:stretch>
        </p:blipFill>
        <p:spPr>
          <a:xfrm>
            <a:off x="2339752" y="4166806"/>
            <a:ext cx="4824535" cy="1822024"/>
          </a:xfrm>
          <a:prstGeom prst="rect">
            <a:avLst/>
          </a:prstGeom>
        </p:spPr>
      </p:pic>
      <p:sp>
        <p:nvSpPr>
          <p:cNvPr id="15" name="Shape 427"/>
          <p:cNvSpPr/>
          <p:nvPr/>
        </p:nvSpPr>
        <p:spPr>
          <a:xfrm>
            <a:off x="393698" y="318481"/>
            <a:ext cx="8229604" cy="1200325"/>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3600" b="1">
                <a:solidFill>
                  <a:srgbClr val="FF0000"/>
                </a:solidFill>
                <a:latin typeface="Netto offc"/>
                <a:ea typeface="Netto offc"/>
                <a:cs typeface="Netto offc"/>
                <a:sym typeface="Netto offc"/>
              </a:defRPr>
            </a:lvl1pPr>
          </a:lstStyle>
          <a:p>
            <a:r>
              <a:rPr lang="en-US" dirty="0"/>
              <a:t>Canadienses que han ganado el Premio Nobel</a:t>
            </a:r>
            <a:endParaRPr dirty="0"/>
          </a:p>
        </p:txBody>
      </p:sp>
    </p:spTree>
    <p:extLst>
      <p:ext uri="{BB962C8B-B14F-4D97-AF65-F5344CB8AC3E}">
        <p14:creationId xmlns:p14="http://schemas.microsoft.com/office/powerpoint/2010/main" val="3810865818"/>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Shape 446"/>
          <p:cNvSpPr/>
          <p:nvPr/>
        </p:nvSpPr>
        <p:spPr>
          <a:xfrm>
            <a:off x="0" y="-24211"/>
            <a:ext cx="9144000" cy="1835289"/>
          </a:xfrm>
          <a:prstGeom prst="rect">
            <a:avLst/>
          </a:prstGeom>
          <a:solidFill>
            <a:srgbClr val="FAF5EC"/>
          </a:solidFill>
          <a:ln w="12700">
            <a:miter lim="400000"/>
          </a:ln>
        </p:spPr>
        <p:txBody>
          <a:bodyPr lIns="45718" tIns="45718" rIns="45718" bIns="45718"/>
          <a:lstStyle/>
          <a:p>
            <a:pPr>
              <a:defRPr>
                <a:solidFill>
                  <a:srgbClr val="000000"/>
                </a:solidFill>
                <a:latin typeface="Calibri Light"/>
                <a:ea typeface="Calibri Light"/>
                <a:cs typeface="Calibri Light"/>
                <a:sym typeface="Calibri Light"/>
              </a:defRPr>
            </a:pPr>
            <a:endParaRPr dirty="0"/>
          </a:p>
        </p:txBody>
      </p:sp>
      <p:sp>
        <p:nvSpPr>
          <p:cNvPr id="447" name="Shape 447"/>
          <p:cNvSpPr/>
          <p:nvPr/>
        </p:nvSpPr>
        <p:spPr>
          <a:xfrm>
            <a:off x="0" y="6565407"/>
            <a:ext cx="9144000" cy="323158"/>
          </a:xfrm>
          <a:prstGeom prst="rect">
            <a:avLst/>
          </a:prstGeom>
          <a:solidFill>
            <a:srgbClr val="B58F7F"/>
          </a:solidFill>
          <a:ln w="12700">
            <a:miter lim="400000"/>
          </a:ln>
        </p:spPr>
        <p:txBody>
          <a:bodyPr lIns="45718" tIns="45718" rIns="45718" bIns="45718"/>
          <a:lstStyle/>
          <a:p>
            <a:pPr>
              <a:defRPr>
                <a:solidFill>
                  <a:srgbClr val="000000"/>
                </a:solidFill>
                <a:latin typeface="Calibri Light"/>
                <a:ea typeface="Calibri Light"/>
                <a:cs typeface="Calibri Light"/>
                <a:sym typeface="Calibri Light"/>
              </a:defRPr>
            </a:pPr>
            <a:endParaRPr dirty="0"/>
          </a:p>
        </p:txBody>
      </p:sp>
      <p:sp>
        <p:nvSpPr>
          <p:cNvPr id="450" name="Shape 450"/>
          <p:cNvSpPr>
            <a:spLocks noGrp="1"/>
          </p:cNvSpPr>
          <p:nvPr>
            <p:ph type="body" sz="quarter" idx="1"/>
          </p:nvPr>
        </p:nvSpPr>
        <p:spPr>
          <a:prstGeom prst="rect">
            <a:avLst/>
          </a:prstGeom>
        </p:spPr>
        <p:txBody>
          <a:bodyPr/>
          <a:lstStyle/>
          <a:p>
            <a:pPr>
              <a:lnSpc>
                <a:spcPct val="100000"/>
              </a:lnSpc>
              <a:defRPr sz="1400" b="1">
                <a:solidFill>
                  <a:srgbClr val="FF0000"/>
                </a:solidFill>
              </a:defRPr>
            </a:pPr>
            <a:r>
              <a:rPr lang="en-CA" dirty="0">
                <a:latin typeface="Arial" panose="020B0604020202020204" pitchFamily="34" charset="0"/>
                <a:cs typeface="Arial" panose="020B0604020202020204" pitchFamily="34" charset="0"/>
              </a:rPr>
              <a:t>Donna Strickland</a:t>
            </a:r>
            <a:r>
              <a:rPr b="0" dirty="0">
                <a:solidFill>
                  <a:srgbClr val="414141"/>
                </a:solidFill>
                <a:latin typeface="Arial" panose="020B0604020202020204" pitchFamily="34" charset="0"/>
                <a:cs typeface="Arial" panose="020B0604020202020204" pitchFamily="34" charset="0"/>
              </a:rPr>
              <a:t/>
            </a:r>
            <a:br>
              <a:rPr b="0" dirty="0">
                <a:solidFill>
                  <a:srgbClr val="414141"/>
                </a:solidFill>
                <a:latin typeface="Arial" panose="020B0604020202020204" pitchFamily="34" charset="0"/>
                <a:cs typeface="Arial" panose="020B0604020202020204" pitchFamily="34" charset="0"/>
              </a:rPr>
            </a:br>
            <a:r>
              <a:rPr lang="en-CA" dirty="0">
                <a:latin typeface="Arial" panose="020B0604020202020204" pitchFamily="34" charset="0"/>
                <a:cs typeface="Arial" panose="020B0604020202020204" pitchFamily="34" charset="0"/>
              </a:rPr>
              <a:t>Premio Nobel de Física </a:t>
            </a:r>
            <a:r>
              <a:rPr b="0" dirty="0">
                <a:solidFill>
                  <a:srgbClr val="414141"/>
                </a:solidFill>
                <a:latin typeface="Arial" panose="020B0604020202020204" pitchFamily="34" charset="0"/>
                <a:cs typeface="Arial" panose="020B0604020202020204" pitchFamily="34" charset="0"/>
              </a:rPr>
              <a:t>(</a:t>
            </a:r>
            <a:r>
              <a:rPr lang="en-CA" b="0" dirty="0">
                <a:solidFill>
                  <a:srgbClr val="414141"/>
                </a:solidFill>
                <a:latin typeface="Arial" panose="020B0604020202020204" pitchFamily="34" charset="0"/>
                <a:cs typeface="Arial" panose="020B0604020202020204" pitchFamily="34" charset="0"/>
              </a:rPr>
              <a:t>2018</a:t>
            </a:r>
            <a:r>
              <a:rPr b="0" dirty="0">
                <a:solidFill>
                  <a:srgbClr val="414141"/>
                </a:solidFill>
                <a:latin typeface="Arial" panose="020B0604020202020204" pitchFamily="34" charset="0"/>
                <a:cs typeface="Arial" panose="020B0604020202020204" pitchFamily="34" charset="0"/>
              </a:rPr>
              <a:t>)</a:t>
            </a:r>
          </a:p>
        </p:txBody>
      </p:sp>
      <p:sp>
        <p:nvSpPr>
          <p:cNvPr id="453" name="Shape 453"/>
          <p:cNvSpPr/>
          <p:nvPr/>
        </p:nvSpPr>
        <p:spPr>
          <a:xfrm>
            <a:off x="2242215" y="6007364"/>
            <a:ext cx="4587874" cy="52323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pPr algn="ctr">
              <a:spcBef>
                <a:spcPts val="700"/>
              </a:spcBef>
              <a:defRPr sz="1400" b="1">
                <a:solidFill>
                  <a:srgbClr val="FF0000"/>
                </a:solidFill>
              </a:defRPr>
            </a:pPr>
            <a:r>
              <a:rPr sz="1400" dirty="0">
                <a:latin typeface="Arial" panose="020B0604020202020204" pitchFamily="34" charset="0"/>
                <a:cs typeface="Arial" panose="020B0604020202020204" pitchFamily="34" charset="0"/>
              </a:rPr>
              <a:t>Lester B. Pearson  </a:t>
            </a:r>
            <a:r>
              <a:rPr sz="1400" dirty="0">
                <a:solidFill>
                  <a:srgbClr val="414141"/>
                </a:solidFill>
                <a:latin typeface="Arial" panose="020B0604020202020204" pitchFamily="34" charset="0"/>
                <a:cs typeface="Arial" panose="020B0604020202020204" pitchFamily="34" charset="0"/>
              </a:rPr>
              <a:t>l  1897 – 1972 </a:t>
            </a:r>
            <a:br>
              <a:rPr sz="1400" dirty="0">
                <a:solidFill>
                  <a:srgbClr val="414141"/>
                </a:solidFill>
                <a:latin typeface="Arial" panose="020B0604020202020204" pitchFamily="34" charset="0"/>
                <a:cs typeface="Arial" panose="020B0604020202020204" pitchFamily="34" charset="0"/>
              </a:rPr>
            </a:br>
            <a:r>
              <a:rPr lang="es-ES" sz="1400" dirty="0">
                <a:solidFill>
                  <a:srgbClr val="414141"/>
                </a:solidFill>
                <a:latin typeface="Arial" panose="020B0604020202020204" pitchFamily="34" charset="0"/>
                <a:cs typeface="Arial" panose="020B0604020202020204" pitchFamily="34" charset="0"/>
              </a:rPr>
              <a:t>Premio Nobel de la Paz </a:t>
            </a:r>
            <a:r>
              <a:rPr sz="1400" dirty="0">
                <a:solidFill>
                  <a:srgbClr val="414141"/>
                </a:solidFill>
                <a:latin typeface="Arial" panose="020B0604020202020204" pitchFamily="34" charset="0"/>
                <a:cs typeface="Arial" panose="020B0604020202020204" pitchFamily="34" charset="0"/>
              </a:rPr>
              <a:t>(1957)</a:t>
            </a:r>
          </a:p>
        </p:txBody>
      </p:sp>
      <p:pic>
        <p:nvPicPr>
          <p:cNvPr id="457" name="image36.jpeg"/>
          <p:cNvPicPr>
            <a:picLocks noGrp="1" noChangeAspect="1"/>
          </p:cNvPicPr>
          <p:nvPr>
            <p:ph type="pic" idx="16"/>
          </p:nvPr>
        </p:nvPicPr>
        <p:blipFill>
          <a:blip r:embed="rId3" cstate="screen">
            <a:extLst>
              <a:ext uri="{28A0092B-C50C-407E-A947-70E740481C1C}">
                <a14:useLocalDpi xmlns:a14="http://schemas.microsoft.com/office/drawing/2010/main"/>
              </a:ext>
            </a:extLst>
          </a:blip>
          <a:srcRect t="23608" r="2114" b="21494"/>
          <a:stretch>
            <a:fillRect/>
          </a:stretch>
        </p:blipFill>
        <p:spPr>
          <a:xfrm>
            <a:off x="2242215" y="4201512"/>
            <a:ext cx="4597568" cy="1783024"/>
          </a:xfrm>
          <a:prstGeom prst="rect">
            <a:avLst/>
          </a:prstGeom>
        </p:spPr>
      </p:pic>
      <p:pic>
        <p:nvPicPr>
          <p:cNvPr id="1028" name="Picture 4" descr="Image result for donna strickland"/>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55562" t="13611" r="19970" b="69611"/>
          <a:stretch/>
        </p:blipFill>
        <p:spPr bwMode="auto">
          <a:xfrm>
            <a:off x="2" y="1777550"/>
            <a:ext cx="4545844" cy="1783023"/>
          </a:xfrm>
          <a:prstGeom prst="rect">
            <a:avLst/>
          </a:prstGeom>
          <a:noFill/>
          <a:extLst>
            <a:ext uri="{909E8E84-426E-40DD-AFC4-6F175D3DCCD1}">
              <a14:hiddenFill xmlns:a14="http://schemas.microsoft.com/office/drawing/2010/main">
                <a:solidFill>
                  <a:srgbClr val="FFFFFF"/>
                </a:solidFill>
              </a14:hiddenFill>
            </a:ext>
          </a:extLst>
        </p:spPr>
      </p:pic>
      <p:sp>
        <p:nvSpPr>
          <p:cNvPr id="19" name="Shape 438"/>
          <p:cNvSpPr/>
          <p:nvPr/>
        </p:nvSpPr>
        <p:spPr>
          <a:xfrm>
            <a:off x="4545846" y="3600653"/>
            <a:ext cx="4587874" cy="52323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pPr algn="ctr">
              <a:spcBef>
                <a:spcPts val="700"/>
              </a:spcBef>
              <a:defRPr sz="1400" b="1">
                <a:solidFill>
                  <a:srgbClr val="FF0000"/>
                </a:solidFill>
              </a:defRPr>
            </a:pPr>
            <a:r>
              <a:rPr sz="1400" dirty="0">
                <a:latin typeface="Arial" panose="020B0604020202020204" pitchFamily="34" charset="0"/>
                <a:cs typeface="Arial" panose="020B0604020202020204" pitchFamily="34" charset="0"/>
              </a:rPr>
              <a:t>Henry Taube  </a:t>
            </a:r>
            <a:r>
              <a:rPr sz="1400" dirty="0">
                <a:solidFill>
                  <a:srgbClr val="414141"/>
                </a:solidFill>
                <a:latin typeface="Arial" panose="020B0604020202020204" pitchFamily="34" charset="0"/>
                <a:cs typeface="Arial" panose="020B0604020202020204" pitchFamily="34" charset="0"/>
              </a:rPr>
              <a:t>l  1915  –  2005 </a:t>
            </a:r>
            <a:br>
              <a:rPr sz="1400" dirty="0">
                <a:solidFill>
                  <a:srgbClr val="414141"/>
                </a:solidFill>
                <a:latin typeface="Arial" panose="020B0604020202020204" pitchFamily="34" charset="0"/>
                <a:cs typeface="Arial" panose="020B0604020202020204" pitchFamily="34" charset="0"/>
              </a:rPr>
            </a:br>
            <a:r>
              <a:rPr lang="en-CA" sz="1400" dirty="0">
                <a:solidFill>
                  <a:srgbClr val="414141"/>
                </a:solidFill>
                <a:latin typeface="Arial" panose="020B0604020202020204" pitchFamily="34" charset="0"/>
                <a:cs typeface="Arial" panose="020B0604020202020204" pitchFamily="34" charset="0"/>
              </a:rPr>
              <a:t> Premio Nobel de Química </a:t>
            </a:r>
            <a:r>
              <a:rPr sz="1400" dirty="0">
                <a:solidFill>
                  <a:srgbClr val="414141"/>
                </a:solidFill>
                <a:latin typeface="Arial" panose="020B0604020202020204" pitchFamily="34" charset="0"/>
                <a:cs typeface="Arial" panose="020B0604020202020204" pitchFamily="34" charset="0"/>
              </a:rPr>
              <a:t>(1983) </a:t>
            </a:r>
          </a:p>
        </p:txBody>
      </p:sp>
      <p:pic>
        <p:nvPicPr>
          <p:cNvPr id="20" name="image32.jpeg"/>
          <p:cNvPicPr>
            <a:picLocks noGrp="1" noChangeAspect="1"/>
          </p:cNvPicPr>
          <p:nvPr>
            <p:ph type="pic" idx="16"/>
          </p:nvPr>
        </p:nvPicPr>
        <p:blipFill>
          <a:blip r:embed="rId5">
            <a:extLst/>
          </a:blip>
          <a:srcRect t="11594" b="35974"/>
          <a:stretch>
            <a:fillRect/>
          </a:stretch>
        </p:blipFill>
        <p:spPr>
          <a:xfrm>
            <a:off x="4545829" y="1777550"/>
            <a:ext cx="4597566" cy="1783023"/>
          </a:xfrm>
          <a:prstGeom prst="rect">
            <a:avLst/>
          </a:prstGeom>
        </p:spPr>
      </p:pic>
      <p:sp>
        <p:nvSpPr>
          <p:cNvPr id="13" name="Shape 315"/>
          <p:cNvSpPr/>
          <p:nvPr/>
        </p:nvSpPr>
        <p:spPr>
          <a:xfrm>
            <a:off x="3547604" y="6549609"/>
            <a:ext cx="2048791" cy="336352"/>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algn="ctr">
              <a:defRPr sz="1600" b="1">
                <a:solidFill>
                  <a:srgbClr val="FFFFFF"/>
                </a:solidFill>
                <a:latin typeface="Netto offc"/>
                <a:ea typeface="Netto offc"/>
                <a:cs typeface="Netto offc"/>
                <a:sym typeface="Netto offc"/>
              </a:defRPr>
            </a:lvl1pPr>
          </a:lstStyle>
          <a:p>
            <a:r>
              <a:rPr lang="en-CA" dirty="0"/>
              <a:t>VIV</a:t>
            </a:r>
            <a:r>
              <a:rPr dirty="0"/>
              <a:t>E </a:t>
            </a:r>
            <a:r>
              <a:rPr lang="en-CA" dirty="0"/>
              <a:t>E</a:t>
            </a:r>
            <a:r>
              <a:rPr dirty="0"/>
              <a:t>N CANAD</a:t>
            </a:r>
            <a:r>
              <a:rPr lang="en-CA" dirty="0"/>
              <a:t>Á</a:t>
            </a:r>
            <a:r>
              <a:rPr dirty="0"/>
              <a:t> </a:t>
            </a:r>
          </a:p>
        </p:txBody>
      </p:sp>
      <p:pic>
        <p:nvPicPr>
          <p:cNvPr id="15" name="image11.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93947" y="400877"/>
            <a:ext cx="1052985" cy="1052985"/>
          </a:xfrm>
          <a:prstGeom prst="rect">
            <a:avLst/>
          </a:prstGeom>
          <a:ln w="12700">
            <a:miter lim="400000"/>
          </a:ln>
        </p:spPr>
      </p:pic>
      <p:sp>
        <p:nvSpPr>
          <p:cNvPr id="18" name="Shape 427"/>
          <p:cNvSpPr/>
          <p:nvPr/>
        </p:nvSpPr>
        <p:spPr>
          <a:xfrm>
            <a:off x="393322" y="293271"/>
            <a:ext cx="8229604" cy="1200325"/>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3600" b="1">
                <a:solidFill>
                  <a:srgbClr val="FF0000"/>
                </a:solidFill>
                <a:latin typeface="Netto offc"/>
                <a:ea typeface="Netto offc"/>
                <a:cs typeface="Netto offc"/>
                <a:sym typeface="Netto offc"/>
              </a:defRPr>
            </a:lvl1pPr>
          </a:lstStyle>
          <a:p>
            <a:r>
              <a:rPr lang="x-none" dirty="0"/>
              <a:t>Canadienses que han ganado el Premio Nobel</a:t>
            </a:r>
          </a:p>
        </p:txBody>
      </p:sp>
    </p:spTree>
    <p:extLst>
      <p:ext uri="{BB962C8B-B14F-4D97-AF65-F5344CB8AC3E}">
        <p14:creationId xmlns:p14="http://schemas.microsoft.com/office/powerpoint/2010/main" val="642257068"/>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Shape 461"/>
          <p:cNvSpPr/>
          <p:nvPr/>
        </p:nvSpPr>
        <p:spPr>
          <a:xfrm>
            <a:off x="8275646" y="6494145"/>
            <a:ext cx="863609" cy="37221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a:solidFill>
                  <a:srgbClr val="FF0000"/>
                </a:solidFill>
              </a:defRPr>
            </a:lvl1pPr>
          </a:lstStyle>
          <a:p>
            <a:pPr hangingPunct="0"/>
            <a:r>
              <a:rPr kern="0" dirty="0">
                <a:sym typeface="Helvetica Courant"/>
              </a:rPr>
              <a:t>LIVE</a:t>
            </a:r>
          </a:p>
        </p:txBody>
      </p:sp>
      <p:sp>
        <p:nvSpPr>
          <p:cNvPr id="462" name="Shape 462"/>
          <p:cNvSpPr/>
          <p:nvPr/>
        </p:nvSpPr>
        <p:spPr>
          <a:xfrm>
            <a:off x="0" y="6577069"/>
            <a:ext cx="9144000" cy="324361"/>
          </a:xfrm>
          <a:prstGeom prst="rect">
            <a:avLst/>
          </a:prstGeom>
          <a:solidFill>
            <a:srgbClr val="B58F7F"/>
          </a:solidFill>
          <a:ln w="12700">
            <a:miter lim="400000"/>
          </a:ln>
        </p:spPr>
        <p:txBody>
          <a:bodyPr lIns="45718" tIns="45718" rIns="45718" bIns="45718"/>
          <a:lstStyle/>
          <a:p>
            <a:pPr hangingPunct="0">
              <a:defRPr>
                <a:solidFill>
                  <a:srgbClr val="000000"/>
                </a:solidFill>
              </a:defRPr>
            </a:pPr>
            <a:endParaRPr kern="0" dirty="0">
              <a:solidFill>
                <a:srgbClr val="000000"/>
              </a:solidFill>
              <a:sym typeface="Helvetica Courant"/>
            </a:endParaRPr>
          </a:p>
        </p:txBody>
      </p:sp>
      <p:sp>
        <p:nvSpPr>
          <p:cNvPr id="463" name="Shape 463"/>
          <p:cNvSpPr/>
          <p:nvPr/>
        </p:nvSpPr>
        <p:spPr>
          <a:xfrm>
            <a:off x="0" y="-37046"/>
            <a:ext cx="9144000" cy="1842112"/>
          </a:xfrm>
          <a:prstGeom prst="rect">
            <a:avLst/>
          </a:prstGeom>
          <a:solidFill>
            <a:srgbClr val="FAF5EC"/>
          </a:solidFill>
          <a:ln w="12700">
            <a:miter lim="400000"/>
          </a:ln>
        </p:spPr>
        <p:txBody>
          <a:bodyPr lIns="45718" tIns="45718" rIns="45718" bIns="45718"/>
          <a:lstStyle/>
          <a:p>
            <a:pPr hangingPunct="0">
              <a:defRPr>
                <a:solidFill>
                  <a:srgbClr val="000000"/>
                </a:solidFill>
              </a:defRPr>
            </a:pPr>
            <a:endParaRPr kern="0" dirty="0">
              <a:solidFill>
                <a:srgbClr val="000000"/>
              </a:solidFill>
              <a:sym typeface="Helvetica Courant"/>
            </a:endParaRPr>
          </a:p>
        </p:txBody>
      </p:sp>
      <p:sp>
        <p:nvSpPr>
          <p:cNvPr id="464" name="Shape 464"/>
          <p:cNvSpPr/>
          <p:nvPr/>
        </p:nvSpPr>
        <p:spPr>
          <a:xfrm>
            <a:off x="3342075" y="6563825"/>
            <a:ext cx="2459856" cy="33855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600" b="1">
                <a:solidFill>
                  <a:srgbClr val="FFFFFF"/>
                </a:solidFill>
                <a:latin typeface="Netto offc"/>
                <a:ea typeface="Netto offc"/>
                <a:cs typeface="Netto offc"/>
                <a:sym typeface="Netto offc"/>
              </a:defRPr>
            </a:lvl1pPr>
          </a:lstStyle>
          <a:p>
            <a:pPr hangingPunct="0"/>
            <a:r>
              <a:rPr lang="es-MX" kern="0" dirty="0"/>
              <a:t>VIVE EN CANADÁ</a:t>
            </a:r>
            <a:r>
              <a:rPr kern="0" dirty="0"/>
              <a:t> </a:t>
            </a:r>
          </a:p>
        </p:txBody>
      </p:sp>
      <p:sp>
        <p:nvSpPr>
          <p:cNvPr id="465" name="Shape 465"/>
          <p:cNvSpPr/>
          <p:nvPr/>
        </p:nvSpPr>
        <p:spPr>
          <a:xfrm>
            <a:off x="453198" y="191515"/>
            <a:ext cx="8229604" cy="138499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p>
            <a:pPr hangingPunct="0">
              <a:defRPr sz="3600" b="1">
                <a:solidFill>
                  <a:srgbClr val="FF0000"/>
                </a:solidFill>
                <a:latin typeface="Netto offc"/>
                <a:ea typeface="Netto offc"/>
                <a:cs typeface="Netto offc"/>
                <a:sym typeface="Netto offc"/>
              </a:defRPr>
            </a:pPr>
            <a:r>
              <a:rPr lang="es-MX" sz="3600" b="1" kern="0" dirty="0">
                <a:solidFill>
                  <a:srgbClr val="FF0000"/>
                </a:solidFill>
                <a:latin typeface="Netto offc"/>
                <a:ea typeface="Netto offc"/>
                <a:cs typeface="Netto offc"/>
                <a:sym typeface="Netto offc"/>
              </a:rPr>
              <a:t>Vive en Canadá</a:t>
            </a:r>
            <a:r>
              <a:rPr sz="3600" b="1" kern="0" dirty="0">
                <a:solidFill>
                  <a:srgbClr val="FF0000"/>
                </a:solidFill>
                <a:latin typeface="Netto offc"/>
                <a:ea typeface="Netto offc"/>
                <a:cs typeface="Netto offc"/>
                <a:sym typeface="Netto offc"/>
              </a:rPr>
              <a:t/>
            </a:r>
            <a:br>
              <a:rPr sz="3600" b="1" kern="0" dirty="0">
                <a:solidFill>
                  <a:srgbClr val="FF0000"/>
                </a:solidFill>
                <a:latin typeface="Netto offc"/>
                <a:ea typeface="Netto offc"/>
                <a:cs typeface="Netto offc"/>
                <a:sym typeface="Netto offc"/>
              </a:rPr>
            </a:br>
            <a:r>
              <a:rPr lang="es-MX" sz="2400" b="1" kern="0" dirty="0">
                <a:solidFill>
                  <a:srgbClr val="FF0000"/>
                </a:solidFill>
                <a:latin typeface="Netto offc"/>
                <a:ea typeface="Netto offc"/>
                <a:cs typeface="Netto offc"/>
                <a:sym typeface="Netto offc"/>
              </a:rPr>
              <a:t>Participa en el arte, la arquitectura, la cocina, el estilo de vida y la cultura.</a:t>
            </a:r>
            <a:endParaRPr sz="2400" b="1" kern="0" dirty="0">
              <a:solidFill>
                <a:srgbClr val="FF0000"/>
              </a:solidFill>
              <a:latin typeface="Netto offc"/>
              <a:ea typeface="Netto offc"/>
              <a:cs typeface="Netto offc"/>
              <a:sym typeface="Netto offc"/>
            </a:endParaRPr>
          </a:p>
        </p:txBody>
      </p:sp>
      <p:pic>
        <p:nvPicPr>
          <p:cNvPr id="466" name="image37.jpeg"/>
          <p:cNvPicPr>
            <a:picLocks noGrp="1" noChangeAspect="1"/>
          </p:cNvPicPr>
          <p:nvPr>
            <p:ph type="pic" idx="13"/>
          </p:nvPr>
        </p:nvPicPr>
        <p:blipFill>
          <a:blip r:embed="rId3" cstate="print">
            <a:extLst/>
          </a:blip>
          <a:srcRect l="52" t="30214" b="677"/>
          <a:stretch>
            <a:fillRect/>
          </a:stretch>
        </p:blipFill>
        <p:spPr>
          <a:xfrm>
            <a:off x="0" y="1778239"/>
            <a:ext cx="9139246" cy="4799326"/>
          </a:xfrm>
          <a:prstGeom prst="rect">
            <a:avLst/>
          </a:prstGeom>
        </p:spPr>
      </p:pic>
    </p:spTree>
    <p:extLst>
      <p:ext uri="{BB962C8B-B14F-4D97-AF65-F5344CB8AC3E}">
        <p14:creationId xmlns:p14="http://schemas.microsoft.com/office/powerpoint/2010/main" val="2934634385"/>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Shape 470"/>
          <p:cNvSpPr/>
          <p:nvPr/>
        </p:nvSpPr>
        <p:spPr>
          <a:xfrm>
            <a:off x="-1" y="0"/>
            <a:ext cx="1547666" cy="6864374"/>
          </a:xfrm>
          <a:prstGeom prst="rect">
            <a:avLst/>
          </a:prstGeom>
          <a:solidFill>
            <a:srgbClr val="869C82"/>
          </a:solidFill>
          <a:ln w="12700">
            <a:miter lim="400000"/>
          </a:ln>
        </p:spPr>
        <p:txBody>
          <a:bodyPr lIns="45718" tIns="45718" rIns="45718" bIns="45718"/>
          <a:lstStyle/>
          <a:p>
            <a:pPr hangingPunct="0">
              <a:defRPr>
                <a:solidFill>
                  <a:srgbClr val="000000"/>
                </a:solidFill>
              </a:defRPr>
            </a:pPr>
            <a:endParaRPr kern="0" dirty="0">
              <a:solidFill>
                <a:srgbClr val="000000"/>
              </a:solidFill>
              <a:sym typeface="Helvetica Courant"/>
            </a:endParaRPr>
          </a:p>
        </p:txBody>
      </p:sp>
      <p:pic>
        <p:nvPicPr>
          <p:cNvPr id="471" name="image38.png" descr="couv_section_learn.png"/>
          <p:cNvPicPr>
            <a:picLocks noChangeAspect="1"/>
          </p:cNvPicPr>
          <p:nvPr/>
        </p:nvPicPr>
        <p:blipFill>
          <a:blip r:embed="rId3" cstate="print">
            <a:extLst/>
          </a:blip>
          <a:srcRect r="404" b="3766"/>
          <a:stretch>
            <a:fillRect/>
          </a:stretch>
        </p:blipFill>
        <p:spPr>
          <a:xfrm>
            <a:off x="228354" y="396607"/>
            <a:ext cx="8915653" cy="6467775"/>
          </a:xfrm>
          <a:prstGeom prst="rect">
            <a:avLst/>
          </a:prstGeom>
          <a:ln w="12700">
            <a:miter lim="400000"/>
          </a:ln>
        </p:spPr>
      </p:pic>
      <p:sp>
        <p:nvSpPr>
          <p:cNvPr id="472" name="Shape 472"/>
          <p:cNvSpPr>
            <a:spLocks noGrp="1"/>
          </p:cNvSpPr>
          <p:nvPr>
            <p:ph type="title"/>
          </p:nvPr>
        </p:nvSpPr>
        <p:spPr>
          <a:xfrm>
            <a:off x="2103039" y="468884"/>
            <a:ext cx="8229604" cy="1373238"/>
          </a:xfrm>
          <a:prstGeom prst="rect">
            <a:avLst/>
          </a:prstGeom>
        </p:spPr>
        <p:txBody>
          <a:bodyPr/>
          <a:lstStyle/>
          <a:p>
            <a:pPr algn="l" defTabSz="749808">
              <a:lnSpc>
                <a:spcPct val="90000"/>
              </a:lnSpc>
              <a:defRPr b="1">
                <a:solidFill>
                  <a:srgbClr val="414141"/>
                </a:solidFill>
                <a:latin typeface="Netto offc"/>
                <a:ea typeface="Netto offc"/>
                <a:cs typeface="Netto offc"/>
                <a:sym typeface="Netto offc"/>
              </a:defRPr>
            </a:pPr>
            <a:r>
              <a:rPr lang="es-MX" dirty="0"/>
              <a:t>Aprende</a:t>
            </a:r>
            <a:r>
              <a:rPr dirty="0">
                <a:solidFill>
                  <a:srgbClr val="4E4C47"/>
                </a:solidFill>
              </a:rPr>
              <a:t> </a:t>
            </a:r>
            <a:br>
              <a:rPr dirty="0">
                <a:solidFill>
                  <a:srgbClr val="4E4C47"/>
                </a:solidFill>
              </a:rPr>
            </a:br>
            <a:r>
              <a:rPr lang="es-MX" dirty="0">
                <a:solidFill>
                  <a:srgbClr val="FF0000"/>
                </a:solidFill>
              </a:rPr>
              <a:t>en Canadá</a:t>
            </a:r>
            <a:endParaRPr dirty="0">
              <a:solidFill>
                <a:srgbClr val="FF0000"/>
              </a:solidFill>
            </a:endParaRPr>
          </a:p>
        </p:txBody>
      </p:sp>
      <p:pic>
        <p:nvPicPr>
          <p:cNvPr id="473" name="image39.png" descr="learn_blanc.png"/>
          <p:cNvPicPr>
            <a:picLocks noChangeAspect="1"/>
          </p:cNvPicPr>
          <p:nvPr/>
        </p:nvPicPr>
        <p:blipFill>
          <a:blip r:embed="rId4" cstate="print">
            <a:extLst/>
          </a:blip>
          <a:stretch>
            <a:fillRect/>
          </a:stretch>
        </p:blipFill>
        <p:spPr>
          <a:xfrm>
            <a:off x="107508" y="396612"/>
            <a:ext cx="1296143" cy="1300961"/>
          </a:xfrm>
          <a:prstGeom prst="rect">
            <a:avLst/>
          </a:prstGeom>
          <a:ln w="12700">
            <a:miter lim="400000"/>
          </a:ln>
        </p:spPr>
      </p:pic>
    </p:spTree>
    <p:extLst>
      <p:ext uri="{BB962C8B-B14F-4D97-AF65-F5344CB8AC3E}">
        <p14:creationId xmlns:p14="http://schemas.microsoft.com/office/powerpoint/2010/main" val="1925031757"/>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 name="image5.png" descr="/Volumes/En Cours/8716_MAECD__banque-d-heures/8716_5_Fichiers_de_travail/5.1_Photos_images/5.1.3_Images_logos/live_rose.png"/>
          <p:cNvPicPr>
            <a:picLocks noChangeAspect="1"/>
          </p:cNvPicPr>
          <p:nvPr/>
        </p:nvPicPr>
        <p:blipFill>
          <a:blip r:embed="rId3" cstate="print">
            <a:extLst/>
          </a:blip>
          <a:stretch>
            <a:fillRect/>
          </a:stretch>
        </p:blipFill>
        <p:spPr>
          <a:xfrm>
            <a:off x="971599" y="2218327"/>
            <a:ext cx="1296150" cy="1297357"/>
          </a:xfrm>
          <a:prstGeom prst="rect">
            <a:avLst/>
          </a:prstGeom>
          <a:ln w="12700">
            <a:miter lim="400000"/>
          </a:ln>
        </p:spPr>
      </p:pic>
      <p:pic>
        <p:nvPicPr>
          <p:cNvPr id="282" name="image6.png" descr="success.png"/>
          <p:cNvPicPr>
            <a:picLocks noChangeAspect="1"/>
          </p:cNvPicPr>
          <p:nvPr/>
        </p:nvPicPr>
        <p:blipFill>
          <a:blip r:embed="rId4" cstate="print">
            <a:extLst/>
          </a:blip>
          <a:stretch>
            <a:fillRect/>
          </a:stretch>
        </p:blipFill>
        <p:spPr>
          <a:xfrm>
            <a:off x="6516216" y="2155786"/>
            <a:ext cx="1512176" cy="1513582"/>
          </a:xfrm>
          <a:prstGeom prst="rect">
            <a:avLst/>
          </a:prstGeom>
          <a:ln w="12700">
            <a:miter lim="400000"/>
          </a:ln>
        </p:spPr>
      </p:pic>
      <p:pic>
        <p:nvPicPr>
          <p:cNvPr id="283" name="image7.png" descr="learn.png"/>
          <p:cNvPicPr>
            <a:picLocks noChangeAspect="1"/>
          </p:cNvPicPr>
          <p:nvPr/>
        </p:nvPicPr>
        <p:blipFill>
          <a:blip r:embed="rId5" cstate="print">
            <a:extLst/>
          </a:blip>
          <a:stretch>
            <a:fillRect/>
          </a:stretch>
        </p:blipFill>
        <p:spPr>
          <a:xfrm>
            <a:off x="3707903" y="2155789"/>
            <a:ext cx="1485040" cy="1486413"/>
          </a:xfrm>
          <a:prstGeom prst="rect">
            <a:avLst/>
          </a:prstGeom>
          <a:ln w="12700">
            <a:miter lim="400000"/>
          </a:ln>
        </p:spPr>
      </p:pic>
      <p:sp>
        <p:nvSpPr>
          <p:cNvPr id="284" name="Shape 284"/>
          <p:cNvSpPr/>
          <p:nvPr/>
        </p:nvSpPr>
        <p:spPr>
          <a:xfrm>
            <a:off x="0" y="-37047"/>
            <a:ext cx="9144000" cy="1842124"/>
          </a:xfrm>
          <a:prstGeom prst="rect">
            <a:avLst/>
          </a:prstGeom>
          <a:solidFill>
            <a:srgbClr val="FF0000"/>
          </a:solidFill>
          <a:ln w="12700">
            <a:miter lim="400000"/>
          </a:ln>
        </p:spPr>
        <p:txBody>
          <a:bodyPr lIns="45718" tIns="45718" rIns="45718" bIns="45718"/>
          <a:lstStyle/>
          <a:p>
            <a:pPr>
              <a:defRPr>
                <a:solidFill>
                  <a:srgbClr val="000000"/>
                </a:solidFill>
              </a:defRPr>
            </a:pPr>
            <a:endParaRPr dirty="0"/>
          </a:p>
        </p:txBody>
      </p:sp>
      <p:sp>
        <p:nvSpPr>
          <p:cNvPr id="285" name="Shape 285"/>
          <p:cNvSpPr>
            <a:spLocks noGrp="1"/>
          </p:cNvSpPr>
          <p:nvPr>
            <p:ph type="title"/>
          </p:nvPr>
        </p:nvSpPr>
        <p:spPr>
          <a:xfrm>
            <a:off x="1094265" y="646264"/>
            <a:ext cx="6336714" cy="509902"/>
          </a:xfrm>
          <a:prstGeom prst="rect">
            <a:avLst/>
          </a:prstGeom>
        </p:spPr>
        <p:txBody>
          <a:bodyPr/>
          <a:lstStyle>
            <a:lvl1pPr algn="l" defTabSz="252374">
              <a:defRPr sz="1200" b="1">
                <a:solidFill>
                  <a:srgbClr val="FFFFFF"/>
                </a:solidFill>
                <a:latin typeface="Netto offc"/>
                <a:ea typeface="Netto offc"/>
                <a:cs typeface="Netto offc"/>
                <a:sym typeface="Netto offc"/>
              </a:defRPr>
            </a:lvl1pPr>
          </a:lstStyle>
          <a:p>
            <a:r>
              <a:rPr dirty="0"/>
              <a:t/>
            </a:r>
            <a:br>
              <a:rPr dirty="0"/>
            </a:br>
            <a:endParaRPr dirty="0"/>
          </a:p>
        </p:txBody>
      </p:sp>
      <p:sp>
        <p:nvSpPr>
          <p:cNvPr id="286" name="Shape 286"/>
          <p:cNvSpPr/>
          <p:nvPr/>
        </p:nvSpPr>
        <p:spPr>
          <a:xfrm>
            <a:off x="632720" y="3515679"/>
            <a:ext cx="2283107" cy="25648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spcBef>
                <a:spcPts val="500"/>
              </a:spcBef>
              <a:defRPr sz="2000" b="1">
                <a:solidFill>
                  <a:srgbClr val="B58F7F"/>
                </a:solidFill>
                <a:latin typeface="Netto offc"/>
                <a:ea typeface="Netto offc"/>
                <a:cs typeface="Netto offc"/>
                <a:sym typeface="Netto offc"/>
              </a:defRPr>
            </a:pPr>
            <a:r>
              <a:rPr lang="es-MX" dirty="0">
                <a:latin typeface="Helvetica" panose="020B0604020202020204" pitchFamily="34" charset="0"/>
                <a:cs typeface="Helvetica" panose="020B0604020202020204" pitchFamily="34" charset="0"/>
              </a:rPr>
              <a:t>Vive</a:t>
            </a:r>
            <a:endParaRPr dirty="0">
              <a:latin typeface="Helvetica" panose="020B0604020202020204" pitchFamily="34" charset="0"/>
              <a:cs typeface="Helvetica" panose="020B0604020202020204" pitchFamily="34" charset="0"/>
            </a:endParaRPr>
          </a:p>
          <a:p>
            <a:pPr>
              <a:spcBef>
                <a:spcPts val="500"/>
              </a:spcBef>
              <a:defRPr sz="2000" b="1">
                <a:solidFill>
                  <a:srgbClr val="B58F7F"/>
                </a:solidFill>
                <a:latin typeface="Netto offc"/>
                <a:ea typeface="Netto offc"/>
                <a:cs typeface="Netto offc"/>
                <a:sym typeface="Netto offc"/>
              </a:defRPr>
            </a:pPr>
            <a:endParaRPr dirty="0">
              <a:latin typeface="Helvetica" panose="020B0604020202020204" pitchFamily="34" charset="0"/>
              <a:cs typeface="Helvetica" panose="020B0604020202020204" pitchFamily="34" charset="0"/>
            </a:endParaRPr>
          </a:p>
          <a:p>
            <a:pPr>
              <a:spcBef>
                <a:spcPts val="500"/>
              </a:spcBef>
              <a:defRPr sz="1600" b="1">
                <a:solidFill>
                  <a:srgbClr val="414141"/>
                </a:solidFill>
                <a:latin typeface="+mj-lt"/>
                <a:ea typeface="+mj-ea"/>
                <a:cs typeface="+mj-cs"/>
                <a:sym typeface="Helvetica"/>
              </a:defRPr>
            </a:pPr>
            <a:r>
              <a:rPr lang="es-MX" dirty="0">
                <a:latin typeface="Helvetica" panose="020B0604020202020204" pitchFamily="34" charset="0"/>
                <a:cs typeface="Helvetica" panose="020B0604020202020204" pitchFamily="34" charset="0"/>
              </a:rPr>
              <a:t>“Canadá es el primer país del mundo </a:t>
            </a:r>
            <a:r>
              <a:rPr lang="es-MX" dirty="0" smtClean="0">
                <a:latin typeface="Helvetica" panose="020B0604020202020204" pitchFamily="34" charset="0"/>
                <a:cs typeface="Helvetica" panose="020B0604020202020204" pitchFamily="34" charset="0"/>
              </a:rPr>
              <a:t>en calidad </a:t>
            </a:r>
            <a:r>
              <a:rPr lang="es-MX" dirty="0">
                <a:latin typeface="Helvetica" panose="020B0604020202020204" pitchFamily="34" charset="0"/>
                <a:cs typeface="Helvetica" panose="020B0604020202020204" pitchFamily="34" charset="0"/>
              </a:rPr>
              <a:t>general de vida”.</a:t>
            </a:r>
            <a:endParaRPr dirty="0">
              <a:solidFill>
                <a:srgbClr val="4E4C47"/>
              </a:solidFill>
              <a:latin typeface="Helvetica" panose="020B0604020202020204" pitchFamily="34" charset="0"/>
              <a:cs typeface="Helvetica" panose="020B0604020202020204" pitchFamily="34" charset="0"/>
            </a:endParaRPr>
          </a:p>
          <a:p>
            <a:pPr>
              <a:spcBef>
                <a:spcPts val="500"/>
              </a:spcBef>
              <a:defRPr sz="1600" b="1">
                <a:solidFill>
                  <a:srgbClr val="4E4C47"/>
                </a:solidFill>
                <a:latin typeface="+mj-lt"/>
                <a:ea typeface="+mj-ea"/>
                <a:cs typeface="+mj-cs"/>
                <a:sym typeface="Helvetica"/>
              </a:defRPr>
            </a:pPr>
            <a:endParaRPr dirty="0">
              <a:solidFill>
                <a:srgbClr val="4E4C47"/>
              </a:solidFill>
              <a:latin typeface="Helvetica" panose="020B0604020202020204" pitchFamily="34" charset="0"/>
              <a:cs typeface="Helvetica" panose="020B0604020202020204" pitchFamily="34" charset="0"/>
            </a:endParaRPr>
          </a:p>
          <a:p>
            <a:pPr>
              <a:spcBef>
                <a:spcPts val="500"/>
              </a:spcBef>
              <a:defRPr sz="1200" b="1">
                <a:solidFill>
                  <a:srgbClr val="414141"/>
                </a:solidFill>
                <a:latin typeface="+mj-lt"/>
                <a:ea typeface="+mj-ea"/>
                <a:cs typeface="+mj-cs"/>
                <a:sym typeface="Helvetica"/>
              </a:defRPr>
            </a:pPr>
            <a:r>
              <a:rPr lang="en-CA" sz="1200" b="1" dirty="0">
                <a:solidFill>
                  <a:srgbClr val="414141"/>
                </a:solidFill>
                <a:latin typeface="Arial" panose="020B0604020202020204" pitchFamily="34" charset="0"/>
                <a:cs typeface="Arial" panose="020B0604020202020204" pitchFamily="34" charset="0"/>
                <a:sym typeface="Helvetica"/>
              </a:rPr>
              <a:t>- U.S. News Best Countries Ranking (</a:t>
            </a:r>
            <a:r>
              <a:rPr lang="en-CA" sz="1200" b="1" dirty="0" smtClean="0">
                <a:solidFill>
                  <a:srgbClr val="414141"/>
                </a:solidFill>
                <a:latin typeface="Arial" panose="020B0604020202020204" pitchFamily="34" charset="0"/>
                <a:cs typeface="Arial" panose="020B0604020202020204" pitchFamily="34" charset="0"/>
                <a:sym typeface="Helvetica"/>
              </a:rPr>
              <a:t>2019)</a:t>
            </a:r>
            <a:endParaRPr lang="en-CA" sz="1200" b="1" dirty="0">
              <a:solidFill>
                <a:srgbClr val="414141"/>
              </a:solidFill>
              <a:latin typeface="Arial" panose="020B0604020202020204" pitchFamily="34" charset="0"/>
              <a:cs typeface="Arial" panose="020B0604020202020204" pitchFamily="34" charset="0"/>
              <a:sym typeface="Helvetica"/>
            </a:endParaRPr>
          </a:p>
        </p:txBody>
      </p:sp>
      <p:sp>
        <p:nvSpPr>
          <p:cNvPr id="287" name="Shape 287"/>
          <p:cNvSpPr/>
          <p:nvPr/>
        </p:nvSpPr>
        <p:spPr>
          <a:xfrm>
            <a:off x="6372204" y="3527151"/>
            <a:ext cx="2376269" cy="278024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spcBef>
                <a:spcPts val="500"/>
              </a:spcBef>
              <a:defRPr sz="2000" b="1">
                <a:solidFill>
                  <a:srgbClr val="9EB0B2"/>
                </a:solidFill>
                <a:latin typeface="Netto offc"/>
                <a:ea typeface="Netto offc"/>
                <a:cs typeface="Netto offc"/>
                <a:sym typeface="Netto offc"/>
              </a:defRPr>
            </a:pPr>
            <a:r>
              <a:rPr lang="es-MX" dirty="0">
                <a:latin typeface="Helvetica" panose="020B0604020202020204" pitchFamily="34" charset="0"/>
                <a:cs typeface="Helvetica" panose="020B0604020202020204" pitchFamily="34" charset="0"/>
              </a:rPr>
              <a:t>Ten éxito</a:t>
            </a:r>
            <a:endParaRPr dirty="0">
              <a:latin typeface="Helvetica" panose="020B0604020202020204" pitchFamily="34" charset="0"/>
              <a:cs typeface="Helvetica" panose="020B0604020202020204" pitchFamily="34" charset="0"/>
            </a:endParaRPr>
          </a:p>
          <a:p>
            <a:pPr>
              <a:spcBef>
                <a:spcPts val="500"/>
              </a:spcBef>
              <a:defRPr sz="2000" b="1">
                <a:solidFill>
                  <a:srgbClr val="9EB0B2"/>
                </a:solidFill>
                <a:latin typeface="Netto offc"/>
                <a:ea typeface="Netto offc"/>
                <a:cs typeface="Netto offc"/>
                <a:sym typeface="Netto offc"/>
              </a:defRPr>
            </a:pPr>
            <a:endParaRPr dirty="0">
              <a:latin typeface="Helvetica" panose="020B0604020202020204" pitchFamily="34" charset="0"/>
              <a:cs typeface="Helvetica" panose="020B0604020202020204" pitchFamily="34" charset="0"/>
            </a:endParaRPr>
          </a:p>
          <a:p>
            <a:pPr>
              <a:spcBef>
                <a:spcPts val="500"/>
              </a:spcBef>
              <a:defRPr sz="1600" b="1">
                <a:solidFill>
                  <a:srgbClr val="414141"/>
                </a:solidFill>
                <a:latin typeface="+mj-lt"/>
                <a:ea typeface="+mj-ea"/>
                <a:cs typeface="+mj-cs"/>
                <a:sym typeface="Helvetica"/>
              </a:defRPr>
            </a:pPr>
            <a:r>
              <a:rPr lang="es-MX" dirty="0">
                <a:latin typeface="Helvetica" panose="020B0604020202020204" pitchFamily="34" charset="0"/>
                <a:cs typeface="Helvetica" panose="020B0604020202020204" pitchFamily="34" charset="0"/>
              </a:rPr>
              <a:t>“5 universidades canadienses se sitúan entre las 100 primeras en cuanto a empleabilidad”</a:t>
            </a:r>
            <a:r>
              <a:rPr lang="en-CA" dirty="0">
                <a:latin typeface="Helvetica" panose="020B0604020202020204" pitchFamily="34" charset="0"/>
                <a:cs typeface="Helvetica" panose="020B0604020202020204" pitchFamily="34" charset="0"/>
              </a:rPr>
              <a:t>.</a:t>
            </a:r>
            <a:endParaRPr dirty="0">
              <a:latin typeface="Helvetica" panose="020B0604020202020204" pitchFamily="34" charset="0"/>
              <a:ea typeface="Netto offic"/>
              <a:cs typeface="Helvetica" panose="020B0604020202020204" pitchFamily="34" charset="0"/>
              <a:sym typeface="Netto offic"/>
            </a:endParaRPr>
          </a:p>
          <a:p>
            <a:pPr>
              <a:spcBef>
                <a:spcPts val="500"/>
              </a:spcBef>
              <a:defRPr sz="1400" b="1">
                <a:solidFill>
                  <a:srgbClr val="414141"/>
                </a:solidFill>
                <a:latin typeface="Netto offic"/>
                <a:ea typeface="Netto offic"/>
                <a:cs typeface="Netto offic"/>
                <a:sym typeface="Netto offic"/>
              </a:defRPr>
            </a:pPr>
            <a:endParaRPr dirty="0">
              <a:latin typeface="Helvetica" panose="020B0604020202020204" pitchFamily="34" charset="0"/>
              <a:ea typeface="Netto offic"/>
              <a:cs typeface="Helvetica" panose="020B0604020202020204" pitchFamily="34" charset="0"/>
              <a:sym typeface="Netto offic"/>
            </a:endParaRPr>
          </a:p>
          <a:p>
            <a:pPr>
              <a:spcBef>
                <a:spcPts val="500"/>
              </a:spcBef>
              <a:defRPr sz="1200" b="1">
                <a:solidFill>
                  <a:srgbClr val="414141"/>
                </a:solidFill>
                <a:latin typeface="+mj-lt"/>
                <a:ea typeface="+mj-ea"/>
                <a:cs typeface="+mj-cs"/>
                <a:sym typeface="Helvetica"/>
              </a:defRPr>
            </a:pPr>
            <a:r>
              <a:rPr sz="1200" dirty="0">
                <a:latin typeface="Helvetica" panose="020B0604020202020204" pitchFamily="34" charset="0"/>
                <a:cs typeface="Helvetica" panose="020B0604020202020204" pitchFamily="34" charset="0"/>
              </a:rPr>
              <a:t>- </a:t>
            </a:r>
            <a:r>
              <a:rPr lang="en-CA" sz="1200" dirty="0">
                <a:latin typeface="Helvetica" panose="020B0604020202020204" pitchFamily="34" charset="0"/>
                <a:cs typeface="Helvetica" panose="020B0604020202020204" pitchFamily="34" charset="0"/>
              </a:rPr>
              <a:t>QS Graduate Employability Rankings (2019)</a:t>
            </a:r>
            <a:endParaRPr sz="1200" dirty="0">
              <a:latin typeface="Helvetica" panose="020B0604020202020204" pitchFamily="34" charset="0"/>
              <a:cs typeface="Helvetica" panose="020B0604020202020204" pitchFamily="34" charset="0"/>
            </a:endParaRPr>
          </a:p>
        </p:txBody>
      </p:sp>
      <p:sp>
        <p:nvSpPr>
          <p:cNvPr id="288" name="Shape 288"/>
          <p:cNvSpPr/>
          <p:nvPr/>
        </p:nvSpPr>
        <p:spPr>
          <a:xfrm>
            <a:off x="3491879" y="3527156"/>
            <a:ext cx="2376272" cy="318035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spcBef>
                <a:spcPts val="500"/>
              </a:spcBef>
              <a:defRPr sz="2000" b="1">
                <a:solidFill>
                  <a:srgbClr val="869C82"/>
                </a:solidFill>
                <a:latin typeface="Netto offc"/>
                <a:ea typeface="Netto offc"/>
                <a:cs typeface="Netto offc"/>
                <a:sym typeface="Netto offc"/>
              </a:defRPr>
            </a:pPr>
            <a:r>
              <a:rPr lang="es-MX" dirty="0">
                <a:latin typeface="Helvetica" panose="020B0604020202020204" pitchFamily="34" charset="0"/>
                <a:cs typeface="Helvetica" panose="020B0604020202020204" pitchFamily="34" charset="0"/>
              </a:rPr>
              <a:t>Aprende</a:t>
            </a:r>
            <a:r>
              <a:rPr dirty="0">
                <a:latin typeface="Helvetica" panose="020B0604020202020204" pitchFamily="34" charset="0"/>
                <a:cs typeface="Helvetica" panose="020B0604020202020204" pitchFamily="34" charset="0"/>
              </a:rPr>
              <a:t> </a:t>
            </a:r>
          </a:p>
          <a:p>
            <a:pPr>
              <a:spcBef>
                <a:spcPts val="500"/>
              </a:spcBef>
              <a:defRPr sz="2000" b="1">
                <a:solidFill>
                  <a:srgbClr val="869C82"/>
                </a:solidFill>
                <a:latin typeface="Netto offc"/>
                <a:ea typeface="Netto offc"/>
                <a:cs typeface="Netto offc"/>
                <a:sym typeface="Netto offc"/>
              </a:defRPr>
            </a:pPr>
            <a:endParaRPr dirty="0">
              <a:latin typeface="Helvetica" panose="020B0604020202020204" pitchFamily="34" charset="0"/>
              <a:cs typeface="Helvetica" panose="020B0604020202020204" pitchFamily="34" charset="0"/>
            </a:endParaRPr>
          </a:p>
          <a:p>
            <a:pPr>
              <a:spcBef>
                <a:spcPts val="500"/>
              </a:spcBef>
              <a:defRPr sz="1600" b="1">
                <a:solidFill>
                  <a:srgbClr val="414141"/>
                </a:solidFill>
                <a:latin typeface="+mj-lt"/>
                <a:ea typeface="+mj-ea"/>
                <a:cs typeface="+mj-cs"/>
                <a:sym typeface="Helvetica"/>
              </a:defRPr>
            </a:pPr>
            <a:r>
              <a:rPr lang="es-MX" dirty="0">
                <a:latin typeface="Helvetica" panose="020B0604020202020204" pitchFamily="34" charset="0"/>
                <a:cs typeface="Helvetica" panose="020B0604020202020204" pitchFamily="34" charset="0"/>
              </a:rPr>
              <a:t>“9 universidades canadienses se encuentran entre las 200 principales universidades del mundo”.</a:t>
            </a:r>
            <a:endParaRPr dirty="0">
              <a:solidFill>
                <a:srgbClr val="4E4C47"/>
              </a:solidFill>
              <a:latin typeface="Helvetica" panose="020B0604020202020204" pitchFamily="34" charset="0"/>
              <a:cs typeface="Helvetica" panose="020B0604020202020204" pitchFamily="34" charset="0"/>
            </a:endParaRPr>
          </a:p>
          <a:p>
            <a:pPr>
              <a:spcBef>
                <a:spcPts val="500"/>
              </a:spcBef>
              <a:defRPr sz="1400" b="1">
                <a:solidFill>
                  <a:srgbClr val="4E4C47"/>
                </a:solidFill>
                <a:latin typeface="Netto offic"/>
                <a:ea typeface="Netto offic"/>
                <a:cs typeface="Netto offic"/>
                <a:sym typeface="Netto offic"/>
              </a:defRPr>
            </a:pPr>
            <a:endParaRPr sz="1200" dirty="0">
              <a:solidFill>
                <a:srgbClr val="4E4C47"/>
              </a:solidFill>
              <a:latin typeface="Helvetica" panose="020B0604020202020204" pitchFamily="34" charset="0"/>
              <a:cs typeface="Helvetica" panose="020B0604020202020204" pitchFamily="34" charset="0"/>
            </a:endParaRPr>
          </a:p>
          <a:p>
            <a:pPr>
              <a:spcBef>
                <a:spcPts val="500"/>
              </a:spcBef>
              <a:defRPr sz="1200" b="1">
                <a:solidFill>
                  <a:srgbClr val="414141"/>
                </a:solidFill>
                <a:latin typeface="+mj-lt"/>
                <a:ea typeface="+mj-ea"/>
                <a:cs typeface="+mj-cs"/>
                <a:sym typeface="Helvetica"/>
              </a:defRPr>
            </a:pPr>
            <a:r>
              <a:rPr sz="1200" dirty="0">
                <a:latin typeface="Helvetica" panose="020B0604020202020204" pitchFamily="34" charset="0"/>
                <a:cs typeface="Helvetica" panose="020B0604020202020204" pitchFamily="34" charset="0"/>
              </a:rPr>
              <a:t>- </a:t>
            </a:r>
            <a:r>
              <a:rPr lang="en-CA" sz="1200" dirty="0">
                <a:latin typeface="Helvetica" panose="020B0604020202020204" pitchFamily="34" charset="0"/>
                <a:cs typeface="Helvetica" panose="020B0604020202020204" pitchFamily="34" charset="0"/>
              </a:rPr>
              <a:t>The Times Higher Education’s 2019 World University Rankings</a:t>
            </a:r>
            <a:endParaRPr sz="1200" dirty="0">
              <a:latin typeface="Helvetica" panose="020B0604020202020204" pitchFamily="34" charset="0"/>
              <a:cs typeface="Helvetica" panose="020B0604020202020204" pitchFamily="34" charset="0"/>
            </a:endParaRPr>
          </a:p>
        </p:txBody>
      </p:sp>
      <p:sp>
        <p:nvSpPr>
          <p:cNvPr id="289" name="Shape 289"/>
          <p:cNvSpPr/>
          <p:nvPr/>
        </p:nvSpPr>
        <p:spPr>
          <a:xfrm>
            <a:off x="407992" y="586421"/>
            <a:ext cx="8229601" cy="63990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lvl1pPr>
              <a:lnSpc>
                <a:spcPct val="90000"/>
              </a:lnSpc>
              <a:defRPr sz="3600" b="1">
                <a:solidFill>
                  <a:srgbClr val="FFFFFF"/>
                </a:solidFill>
                <a:latin typeface="Netto offc"/>
                <a:ea typeface="Netto offc"/>
                <a:cs typeface="Netto offc"/>
                <a:sym typeface="Netto offc"/>
              </a:defRPr>
            </a:lvl1pPr>
          </a:lstStyle>
          <a:p>
            <a:r>
              <a:rPr lang="es-MX" dirty="0"/>
              <a:t>Vive, aprende, ten éxito</a:t>
            </a:r>
            <a:endParaRPr dirty="0"/>
          </a:p>
        </p:txBody>
      </p:sp>
      <p:sp>
        <p:nvSpPr>
          <p:cNvPr id="290" name="Shape 290"/>
          <p:cNvSpPr/>
          <p:nvPr/>
        </p:nvSpPr>
        <p:spPr>
          <a:xfrm flipH="1">
            <a:off x="3139038" y="3659824"/>
            <a:ext cx="7" cy="2587908"/>
          </a:xfrm>
          <a:prstGeom prst="line">
            <a:avLst/>
          </a:prstGeom>
          <a:solidFill>
            <a:srgbClr val="FFFFFF"/>
          </a:solidFill>
          <a:ln>
            <a:solidFill>
              <a:srgbClr val="4E4C47"/>
            </a:solidFill>
          </a:ln>
        </p:spPr>
        <p:txBody>
          <a:bodyPr lIns="45718" tIns="45718" rIns="45718" bIns="45718"/>
          <a:lstStyle/>
          <a:p>
            <a:endParaRPr dirty="0"/>
          </a:p>
        </p:txBody>
      </p:sp>
      <p:sp>
        <p:nvSpPr>
          <p:cNvPr id="291" name="Shape 291"/>
          <p:cNvSpPr/>
          <p:nvPr/>
        </p:nvSpPr>
        <p:spPr>
          <a:xfrm flipH="1">
            <a:off x="5904142" y="3659824"/>
            <a:ext cx="7" cy="2587908"/>
          </a:xfrm>
          <a:prstGeom prst="line">
            <a:avLst/>
          </a:prstGeom>
          <a:solidFill>
            <a:srgbClr val="FFFFFF"/>
          </a:solidFill>
          <a:ln>
            <a:solidFill>
              <a:srgbClr val="4E4C47"/>
            </a:solidFill>
          </a:ln>
        </p:spPr>
        <p:txBody>
          <a:bodyPr lIns="45718" tIns="45718" rIns="45718" bIns="45718"/>
          <a:lstStyle/>
          <a:p>
            <a:endParaRPr dirty="0"/>
          </a:p>
        </p:txBody>
      </p:sp>
    </p:spTree>
    <p:extLst>
      <p:ext uri="{BB962C8B-B14F-4D97-AF65-F5344CB8AC3E}">
        <p14:creationId xmlns:p14="http://schemas.microsoft.com/office/powerpoint/2010/main" val="1318344483"/>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Shape 475"/>
          <p:cNvSpPr/>
          <p:nvPr/>
        </p:nvSpPr>
        <p:spPr>
          <a:xfrm>
            <a:off x="0" y="-37046"/>
            <a:ext cx="9144000" cy="1842112"/>
          </a:xfrm>
          <a:prstGeom prst="rect">
            <a:avLst/>
          </a:prstGeom>
          <a:solidFill>
            <a:srgbClr val="FAF5EC"/>
          </a:solidFill>
          <a:ln w="12700">
            <a:miter lim="400000"/>
          </a:ln>
        </p:spPr>
        <p:txBody>
          <a:bodyPr lIns="45718" tIns="45718" rIns="45718" bIns="45718"/>
          <a:lstStyle/>
          <a:p>
            <a:pPr hangingPunct="0">
              <a:defRPr>
                <a:solidFill>
                  <a:srgbClr val="000000"/>
                </a:solidFill>
                <a:latin typeface="Calibri Light"/>
                <a:ea typeface="Calibri Light"/>
                <a:cs typeface="Calibri Light"/>
                <a:sym typeface="Calibri Light"/>
              </a:defRPr>
            </a:pPr>
            <a:endParaRPr lang="x-none" kern="0" dirty="0">
              <a:solidFill>
                <a:srgbClr val="000000"/>
              </a:solidFill>
              <a:latin typeface="Calibri Light"/>
              <a:ea typeface="Calibri Light"/>
              <a:cs typeface="Calibri Light"/>
              <a:sym typeface="Calibri Light"/>
            </a:endParaRPr>
          </a:p>
        </p:txBody>
      </p:sp>
      <p:sp>
        <p:nvSpPr>
          <p:cNvPr id="476" name="Shape 476"/>
          <p:cNvSpPr>
            <a:spLocks noGrp="1"/>
          </p:cNvSpPr>
          <p:nvPr>
            <p:ph type="title"/>
          </p:nvPr>
        </p:nvSpPr>
        <p:spPr>
          <a:xfrm>
            <a:off x="383363" y="263653"/>
            <a:ext cx="8229601" cy="1293295"/>
          </a:xfrm>
          <a:prstGeom prst="rect">
            <a:avLst/>
          </a:prstGeom>
        </p:spPr>
        <p:txBody>
          <a:bodyPr/>
          <a:lstStyle/>
          <a:p>
            <a:r>
              <a:rPr lang="x-none" dirty="0"/>
              <a:t>Educación en Canadá</a:t>
            </a:r>
          </a:p>
        </p:txBody>
      </p:sp>
      <p:pic>
        <p:nvPicPr>
          <p:cNvPr id="477" name="image40.jpeg"/>
          <p:cNvPicPr>
            <a:picLocks noChangeAspect="1"/>
          </p:cNvPicPr>
          <p:nvPr/>
        </p:nvPicPr>
        <p:blipFill>
          <a:blip r:embed="rId3" cstate="print">
            <a:extLst/>
          </a:blip>
          <a:srcRect l="159" t="8333" b="13572"/>
          <a:stretch>
            <a:fillRect/>
          </a:stretch>
        </p:blipFill>
        <p:spPr>
          <a:xfrm>
            <a:off x="3144673" y="4083208"/>
            <a:ext cx="5999330" cy="2450611"/>
          </a:xfrm>
          <a:prstGeom prst="rect">
            <a:avLst/>
          </a:prstGeom>
          <a:ln w="12700">
            <a:miter lim="400000"/>
          </a:ln>
        </p:spPr>
      </p:pic>
      <p:pic>
        <p:nvPicPr>
          <p:cNvPr id="478" name="image41.jpeg" descr="0028_Female_student_in_lecture_4205x4205px.jpg"/>
          <p:cNvPicPr>
            <a:picLocks noChangeAspect="1"/>
          </p:cNvPicPr>
          <p:nvPr/>
        </p:nvPicPr>
        <p:blipFill>
          <a:blip r:embed="rId4" cstate="print">
            <a:extLst/>
          </a:blip>
          <a:srcRect t="24526" b="4490"/>
          <a:stretch>
            <a:fillRect/>
          </a:stretch>
        </p:blipFill>
        <p:spPr>
          <a:xfrm>
            <a:off x="2373" y="4083206"/>
            <a:ext cx="3439668" cy="2450608"/>
          </a:xfrm>
          <a:prstGeom prst="rect">
            <a:avLst/>
          </a:prstGeom>
          <a:ln w="12700">
            <a:miter lim="400000"/>
          </a:ln>
        </p:spPr>
      </p:pic>
      <p:sp>
        <p:nvSpPr>
          <p:cNvPr id="479" name="Shape 479"/>
          <p:cNvSpPr/>
          <p:nvPr/>
        </p:nvSpPr>
        <p:spPr>
          <a:xfrm>
            <a:off x="6308797" y="2212773"/>
            <a:ext cx="2304266" cy="117570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nSpc>
                <a:spcPct val="110000"/>
              </a:lnSpc>
              <a:spcBef>
                <a:spcPts val="500"/>
              </a:spcBef>
              <a:defRPr sz="1600">
                <a:solidFill>
                  <a:srgbClr val="414141"/>
                </a:solidFill>
                <a:latin typeface="+mj-lt"/>
                <a:ea typeface="+mj-ea"/>
                <a:cs typeface="+mj-cs"/>
                <a:sym typeface="Helvetica"/>
              </a:defRPr>
            </a:lvl1pPr>
          </a:lstStyle>
          <a:p>
            <a:pPr hangingPunct="0"/>
            <a:r>
              <a:rPr lang="x-none" kern="0" dirty="0">
                <a:latin typeface="Helvetica" panose="020B0604020202020204" pitchFamily="34" charset="0"/>
                <a:cs typeface="Helvetica" panose="020B0604020202020204" pitchFamily="34" charset="0"/>
              </a:rPr>
              <a:t>Costo de vida competitivo, en comparación con otros destinos de primer nivel</a:t>
            </a:r>
          </a:p>
        </p:txBody>
      </p:sp>
      <p:sp>
        <p:nvSpPr>
          <p:cNvPr id="480" name="Shape 480"/>
          <p:cNvSpPr/>
          <p:nvPr/>
        </p:nvSpPr>
        <p:spPr>
          <a:xfrm>
            <a:off x="3563887" y="2222296"/>
            <a:ext cx="2160248" cy="171738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nSpc>
                <a:spcPct val="110000"/>
              </a:lnSpc>
              <a:spcBef>
                <a:spcPts val="500"/>
              </a:spcBef>
              <a:defRPr sz="1600">
                <a:solidFill>
                  <a:srgbClr val="414141"/>
                </a:solidFill>
                <a:latin typeface="+mj-lt"/>
                <a:ea typeface="+mj-ea"/>
                <a:cs typeface="+mj-cs"/>
                <a:sym typeface="Helvetica"/>
              </a:defRPr>
            </a:lvl1pPr>
          </a:lstStyle>
          <a:p>
            <a:pPr hangingPunct="0"/>
            <a:r>
              <a:rPr lang="x-none" kern="0" dirty="0">
                <a:latin typeface="Helvetica" panose="020B0604020202020204" pitchFamily="34" charset="0"/>
                <a:cs typeface="Helvetica" panose="020B0604020202020204" pitchFamily="34" charset="0"/>
              </a:rPr>
              <a:t>I+D colaborativa de categoría mundial: responsable del 2,8 %  de la investigación científica en todo el mundo</a:t>
            </a:r>
          </a:p>
        </p:txBody>
      </p:sp>
      <p:sp>
        <p:nvSpPr>
          <p:cNvPr id="481" name="Shape 481"/>
          <p:cNvSpPr/>
          <p:nvPr/>
        </p:nvSpPr>
        <p:spPr>
          <a:xfrm flipH="1">
            <a:off x="3145950" y="2275779"/>
            <a:ext cx="5" cy="1416095"/>
          </a:xfrm>
          <a:prstGeom prst="line">
            <a:avLst/>
          </a:prstGeom>
          <a:solidFill>
            <a:srgbClr val="FFFFFF"/>
          </a:solidFill>
          <a:ln>
            <a:solidFill>
              <a:srgbClr val="4E4C47"/>
            </a:solidFill>
          </a:ln>
        </p:spPr>
        <p:txBody>
          <a:bodyPr lIns="45718" tIns="45718" rIns="45718" bIns="45718"/>
          <a:lstStyle/>
          <a:p>
            <a:pPr hangingPunct="0"/>
            <a:endParaRPr lang="x-none" kern="0" dirty="0">
              <a:solidFill>
                <a:srgbClr val="525252"/>
              </a:solidFill>
              <a:sym typeface="Helvetica Courant"/>
            </a:endParaRPr>
          </a:p>
        </p:txBody>
      </p:sp>
      <p:sp>
        <p:nvSpPr>
          <p:cNvPr id="482" name="Shape 482"/>
          <p:cNvSpPr/>
          <p:nvPr/>
        </p:nvSpPr>
        <p:spPr>
          <a:xfrm>
            <a:off x="6016471" y="2275779"/>
            <a:ext cx="5" cy="1416095"/>
          </a:xfrm>
          <a:prstGeom prst="line">
            <a:avLst/>
          </a:prstGeom>
          <a:solidFill>
            <a:srgbClr val="FFFFFF"/>
          </a:solidFill>
          <a:ln>
            <a:solidFill>
              <a:srgbClr val="4E4C47"/>
            </a:solidFill>
          </a:ln>
        </p:spPr>
        <p:txBody>
          <a:bodyPr lIns="45718" tIns="45718" rIns="45718" bIns="45718"/>
          <a:lstStyle/>
          <a:p>
            <a:pPr hangingPunct="0"/>
            <a:endParaRPr lang="x-none" kern="0" dirty="0">
              <a:solidFill>
                <a:srgbClr val="525252"/>
              </a:solidFill>
              <a:sym typeface="Helvetica Courant"/>
            </a:endParaRPr>
          </a:p>
        </p:txBody>
      </p:sp>
      <p:sp>
        <p:nvSpPr>
          <p:cNvPr id="483" name="Shape 483"/>
          <p:cNvSpPr/>
          <p:nvPr/>
        </p:nvSpPr>
        <p:spPr>
          <a:xfrm>
            <a:off x="479488" y="2213469"/>
            <a:ext cx="2520290" cy="1627686"/>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lnSpc>
                <a:spcPct val="110000"/>
              </a:lnSpc>
              <a:spcBef>
                <a:spcPts val="500"/>
              </a:spcBef>
              <a:defRPr sz="1600">
                <a:solidFill>
                  <a:srgbClr val="414141"/>
                </a:solidFill>
                <a:latin typeface="+mj-lt"/>
                <a:ea typeface="+mj-ea"/>
                <a:cs typeface="+mj-cs"/>
                <a:sym typeface="Helvetica"/>
              </a:defRPr>
            </a:pPr>
            <a:r>
              <a:rPr lang="es-UY" sz="1500" kern="0" dirty="0">
                <a:solidFill>
                  <a:srgbClr val="414141"/>
                </a:solidFill>
                <a:latin typeface="Helvetica" panose="020B0604020202020204" pitchFamily="34" charset="0"/>
                <a:ea typeface="+mj-ea"/>
                <a:cs typeface="Helvetica" panose="020B0604020202020204" pitchFamily="34" charset="0"/>
                <a:sym typeface="Helvetica"/>
              </a:rPr>
              <a:t>Canadá es el 3</a:t>
            </a:r>
            <a:r>
              <a:rPr lang="es-UY" sz="1500" kern="0" baseline="30000" dirty="0">
                <a:solidFill>
                  <a:srgbClr val="414141"/>
                </a:solidFill>
                <a:latin typeface="Helvetica" panose="020B0604020202020204" pitchFamily="34" charset="0"/>
                <a:ea typeface="+mj-ea"/>
                <a:cs typeface="Helvetica" panose="020B0604020202020204" pitchFamily="34" charset="0"/>
                <a:sym typeface="Helvetica"/>
              </a:rPr>
              <a:t>er</a:t>
            </a:r>
            <a:r>
              <a:rPr lang="es-UY" sz="1500" kern="0" dirty="0">
                <a:solidFill>
                  <a:srgbClr val="414141"/>
                </a:solidFill>
                <a:latin typeface="Helvetica" panose="020B0604020202020204" pitchFamily="34" charset="0"/>
                <a:ea typeface="+mj-ea"/>
                <a:cs typeface="Helvetica" panose="020B0604020202020204" pitchFamily="34" charset="0"/>
                <a:sym typeface="Helvetica"/>
              </a:rPr>
              <a:t> país del mundo en materia de educación y el 1</a:t>
            </a:r>
            <a:r>
              <a:rPr lang="es-UY" sz="1500" kern="0" baseline="30000" dirty="0">
                <a:solidFill>
                  <a:srgbClr val="414141"/>
                </a:solidFill>
                <a:latin typeface="Helvetica" panose="020B0604020202020204" pitchFamily="34" charset="0"/>
                <a:ea typeface="+mj-ea"/>
                <a:cs typeface="Helvetica" panose="020B0604020202020204" pitchFamily="34" charset="0"/>
                <a:sym typeface="Helvetica"/>
              </a:rPr>
              <a:t>o</a:t>
            </a:r>
            <a:r>
              <a:rPr lang="es-UY" sz="1500" kern="0" dirty="0">
                <a:solidFill>
                  <a:srgbClr val="414141"/>
                </a:solidFill>
                <a:latin typeface="Helvetica" panose="020B0604020202020204" pitchFamily="34" charset="0"/>
                <a:ea typeface="+mj-ea"/>
                <a:cs typeface="Helvetica" panose="020B0604020202020204" pitchFamily="34" charset="0"/>
                <a:sym typeface="Helvetica"/>
              </a:rPr>
              <a:t> por su calidad de vida </a:t>
            </a:r>
          </a:p>
          <a:p>
            <a:pPr hangingPunct="0">
              <a:lnSpc>
                <a:spcPct val="110000"/>
              </a:lnSpc>
              <a:spcBef>
                <a:spcPts val="500"/>
              </a:spcBef>
              <a:defRPr sz="1600">
                <a:solidFill>
                  <a:srgbClr val="414141"/>
                </a:solidFill>
                <a:latin typeface="+mj-lt"/>
                <a:ea typeface="+mj-ea"/>
                <a:cs typeface="+mj-cs"/>
                <a:sym typeface="Helvetica"/>
              </a:defRPr>
            </a:pPr>
            <a:r>
              <a:rPr lang="es-UY" sz="1400" kern="0" dirty="0">
                <a:solidFill>
                  <a:srgbClr val="414141"/>
                </a:solidFill>
                <a:latin typeface="Helvetica" panose="020B0604020202020204" pitchFamily="34" charset="0"/>
                <a:ea typeface="+mj-ea"/>
                <a:cs typeface="Helvetica" panose="020B0604020202020204" pitchFamily="34" charset="0"/>
                <a:sym typeface="Helvetica"/>
              </a:rPr>
              <a:t>– US News &amp; World Report’s 2018 Best Countries Report</a:t>
            </a:r>
          </a:p>
        </p:txBody>
      </p:sp>
      <p:sp>
        <p:nvSpPr>
          <p:cNvPr id="484" name="Shape 484"/>
          <p:cNvSpPr/>
          <p:nvPr/>
        </p:nvSpPr>
        <p:spPr>
          <a:xfrm>
            <a:off x="2896078" y="6522906"/>
            <a:ext cx="3351844" cy="33855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1600" b="1">
                <a:solidFill>
                  <a:srgbClr val="FFFFFF"/>
                </a:solidFill>
                <a:latin typeface="Netto offc"/>
                <a:ea typeface="Netto offc"/>
                <a:cs typeface="Netto offc"/>
                <a:sym typeface="Netto offc"/>
              </a:defRPr>
            </a:lvl1pPr>
          </a:lstStyle>
          <a:p>
            <a:pPr hangingPunct="0"/>
            <a:r>
              <a:rPr lang="x-none" kern="0" dirty="0"/>
              <a:t>APRENDE EN CANADÁ </a:t>
            </a:r>
          </a:p>
        </p:txBody>
      </p:sp>
      <p:pic>
        <p:nvPicPr>
          <p:cNvPr id="13" name="image1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1562" y="389621"/>
            <a:ext cx="1052985" cy="1056899"/>
          </a:xfrm>
          <a:prstGeom prst="rect">
            <a:avLst/>
          </a:prstGeom>
          <a:ln w="12700">
            <a:miter lim="400000"/>
          </a:ln>
        </p:spPr>
      </p:pic>
    </p:spTree>
    <p:extLst>
      <p:ext uri="{BB962C8B-B14F-4D97-AF65-F5344CB8AC3E}">
        <p14:creationId xmlns:p14="http://schemas.microsoft.com/office/powerpoint/2010/main" val="1537932657"/>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8" name="image42.jpeg"/>
          <p:cNvPicPr>
            <a:picLocks noGrp="1" noChangeAspect="1"/>
          </p:cNvPicPr>
          <p:nvPr>
            <p:ph type="pic" idx="13"/>
          </p:nvPr>
        </p:nvPicPr>
        <p:blipFill>
          <a:blip r:embed="rId3" cstate="print">
            <a:extLst/>
          </a:blip>
          <a:srcRect t="8708" b="21030"/>
          <a:stretch>
            <a:fillRect/>
          </a:stretch>
        </p:blipFill>
        <p:spPr>
          <a:xfrm>
            <a:off x="4616021" y="1805324"/>
            <a:ext cx="4527984" cy="2388497"/>
          </a:xfrm>
          <a:prstGeom prst="rect">
            <a:avLst/>
          </a:prstGeom>
        </p:spPr>
      </p:pic>
      <p:sp>
        <p:nvSpPr>
          <p:cNvPr id="489" name="Shape 489"/>
          <p:cNvSpPr/>
          <p:nvPr/>
        </p:nvSpPr>
        <p:spPr>
          <a:xfrm>
            <a:off x="7" y="1772816"/>
            <a:ext cx="4616014" cy="2268309"/>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nchor="t">
            <a:spAutoFit/>
          </a:bodyPr>
          <a:lstStyle/>
          <a:p>
            <a:pPr marL="179705" indent="-179705" hangingPunct="0">
              <a:lnSpc>
                <a:spcPct val="110000"/>
              </a:lnSpc>
              <a:spcBef>
                <a:spcPts val="600"/>
              </a:spcBef>
              <a:buSzPct val="100000"/>
              <a:buFont typeface="Arial"/>
              <a:buChar char="•"/>
              <a:defRPr sz="1600">
                <a:solidFill>
                  <a:srgbClr val="414141"/>
                </a:solidFill>
                <a:latin typeface="+mj-lt"/>
                <a:ea typeface="+mj-ea"/>
                <a:cs typeface="+mj-cs"/>
                <a:sym typeface="Helvetica"/>
              </a:defRPr>
            </a:pPr>
            <a:r>
              <a:rPr lang="es-MX" kern="0" dirty="0">
                <a:latin typeface="Helvetica" panose="020B0604020202020204" pitchFamily="34" charset="0"/>
                <a:ea typeface="+mj-ea"/>
                <a:cs typeface="Helvetica" panose="020B0604020202020204" pitchFamily="34" charset="0"/>
                <a:sym typeface="Helvetica"/>
              </a:rPr>
              <a:t>9 universidades canadienses están entre las 200 mejores del mundo</a:t>
            </a:r>
            <a:r>
              <a:rPr lang="es-MX" kern="0" dirty="0">
                <a:latin typeface="Helvetica" panose="020B0604020202020204" pitchFamily="34" charset="0"/>
                <a:ea typeface="+mj-ea"/>
                <a:cs typeface="Helvetica" panose="020B0604020202020204" pitchFamily="34" charset="0"/>
              </a:rPr>
              <a:t/>
            </a:r>
            <a:br>
              <a:rPr lang="es-MX" kern="0" dirty="0">
                <a:latin typeface="Helvetica" panose="020B0604020202020204" pitchFamily="34" charset="0"/>
                <a:ea typeface="+mj-ea"/>
                <a:cs typeface="Helvetica" panose="020B0604020202020204" pitchFamily="34" charset="0"/>
              </a:rPr>
            </a:br>
            <a:r>
              <a:rPr sz="1400" kern="0" dirty="0">
                <a:latin typeface="Helvetica" panose="020B0604020202020204" pitchFamily="34" charset="0"/>
                <a:ea typeface="+mj-ea"/>
                <a:cs typeface="Helvetica" panose="020B0604020202020204" pitchFamily="34" charset="0"/>
                <a:sym typeface="Helvetica"/>
              </a:rPr>
              <a:t>-</a:t>
            </a:r>
            <a:r>
              <a:rPr lang="en-US" sz="1400" kern="0" dirty="0">
                <a:latin typeface="Helvetica" panose="020B0604020202020204" pitchFamily="34" charset="0"/>
                <a:ea typeface="+mj-ea"/>
                <a:cs typeface="Helvetica" panose="020B0604020202020204" pitchFamily="34" charset="0"/>
                <a:sym typeface="Helvetica"/>
              </a:rPr>
              <a:t> </a:t>
            </a:r>
            <a:r>
              <a:rPr lang="es-ES" sz="1400" kern="0" dirty="0">
                <a:latin typeface="Helvetica" panose="020B0604020202020204" pitchFamily="34" charset="0"/>
                <a:ea typeface="+mj-ea"/>
                <a:cs typeface="Helvetica" panose="020B0604020202020204" pitchFamily="34" charset="0"/>
                <a:sym typeface="Helvetica"/>
              </a:rPr>
              <a:t> Lista de las mejores universidades del mundo según</a:t>
            </a:r>
            <a:br>
              <a:rPr lang="es-ES" sz="1400" kern="0" dirty="0">
                <a:latin typeface="Helvetica" panose="020B0604020202020204" pitchFamily="34" charset="0"/>
                <a:ea typeface="+mj-ea"/>
                <a:cs typeface="Helvetica" panose="020B0604020202020204" pitchFamily="34" charset="0"/>
                <a:sym typeface="Helvetica"/>
              </a:rPr>
            </a:br>
            <a:r>
              <a:rPr lang="es-ES" sz="1400" kern="0" dirty="0">
                <a:latin typeface="Helvetica" panose="020B0604020202020204" pitchFamily="34" charset="0"/>
                <a:ea typeface="+mj-ea"/>
                <a:cs typeface="Helvetica" panose="020B0604020202020204" pitchFamily="34" charset="0"/>
                <a:sym typeface="Helvetica"/>
              </a:rPr>
              <a:t>   </a:t>
            </a:r>
            <a:r>
              <a:rPr lang="es-ES" sz="1400" i="1" kern="0" dirty="0">
                <a:latin typeface="Helvetica" panose="020B0604020202020204" pitchFamily="34" charset="0"/>
                <a:ea typeface="+mj-ea"/>
                <a:cs typeface="Helvetica" panose="020B0604020202020204" pitchFamily="34" charset="0"/>
                <a:sym typeface="Helvetica"/>
              </a:rPr>
              <a:t>la revista </a:t>
            </a:r>
            <a:r>
              <a:rPr sz="1400" i="1" kern="0" dirty="0">
                <a:latin typeface="Helvetica" panose="020B0604020202020204" pitchFamily="34" charset="0"/>
                <a:ea typeface="+mj-ea"/>
                <a:cs typeface="Helvetica" panose="020B0604020202020204" pitchFamily="34" charset="0"/>
                <a:sym typeface="Helvetica"/>
              </a:rPr>
              <a:t>Times </a:t>
            </a:r>
            <a:r>
              <a:rPr sz="1400" kern="0" dirty="0">
                <a:latin typeface="Helvetica" panose="020B0604020202020204" pitchFamily="34" charset="0"/>
                <a:ea typeface="+mj-ea"/>
                <a:cs typeface="Helvetica" panose="020B0604020202020204" pitchFamily="34" charset="0"/>
                <a:sym typeface="Helvetica"/>
              </a:rPr>
              <a:t>(</a:t>
            </a:r>
            <a:r>
              <a:rPr lang="en-CA" sz="1400" kern="0" dirty="0">
                <a:latin typeface="Helvetica" panose="020B0604020202020204" pitchFamily="34" charset="0"/>
                <a:ea typeface="+mj-ea"/>
                <a:cs typeface="Helvetica" panose="020B0604020202020204" pitchFamily="34" charset="0"/>
                <a:sym typeface="Helvetica"/>
              </a:rPr>
              <a:t>2019</a:t>
            </a:r>
            <a:r>
              <a:rPr sz="1400" kern="0" dirty="0">
                <a:latin typeface="Helvetica" panose="020B0604020202020204" pitchFamily="34" charset="0"/>
                <a:ea typeface="+mj-ea"/>
                <a:cs typeface="Helvetica" panose="020B0604020202020204" pitchFamily="34" charset="0"/>
                <a:sym typeface="Helvetica"/>
              </a:rPr>
              <a:t>)</a:t>
            </a:r>
            <a:endParaRPr lang="en-CA" sz="1400" kern="0" dirty="0">
              <a:latin typeface="Helvetica" panose="020B0604020202020204" pitchFamily="34" charset="0"/>
              <a:ea typeface="+mj-ea"/>
              <a:cs typeface="Helvetica" panose="020B0604020202020204" pitchFamily="34" charset="0"/>
            </a:endParaRPr>
          </a:p>
          <a:p>
            <a:pPr marL="179705" indent="-179705" hangingPunct="0">
              <a:lnSpc>
                <a:spcPct val="110000"/>
              </a:lnSpc>
              <a:spcBef>
                <a:spcPts val="600"/>
              </a:spcBef>
              <a:buSzPct val="100000"/>
              <a:buFont typeface="Arial"/>
              <a:buChar char="•"/>
              <a:defRPr sz="1600">
                <a:solidFill>
                  <a:srgbClr val="414141"/>
                </a:solidFill>
                <a:latin typeface="+mj-lt"/>
                <a:ea typeface="+mj-ea"/>
                <a:cs typeface="+mj-cs"/>
                <a:sym typeface="Helvetica"/>
              </a:defRPr>
            </a:pPr>
            <a:r>
              <a:rPr lang="es-ES" kern="0" dirty="0">
                <a:solidFill>
                  <a:srgbClr val="FF0000"/>
                </a:solidFill>
                <a:latin typeface="Helvetica" panose="020B0604020202020204" pitchFamily="34" charset="0"/>
                <a:cs typeface="Helvetica" panose="020B0604020202020204" pitchFamily="34" charset="0"/>
                <a:sym typeface="Helvetica"/>
              </a:rPr>
              <a:t>3 escuelas de administración de empresas canadienses figuran entre las 100 mejores del mundo</a:t>
            </a:r>
            <a:r>
              <a:rPr lang="es-ES" kern="0" dirty="0">
                <a:solidFill>
                  <a:srgbClr val="FF0000"/>
                </a:solidFill>
                <a:latin typeface="Helvetica" panose="020B0604020202020204" pitchFamily="34" charset="0"/>
                <a:cs typeface="Helvetica" panose="020B0604020202020204" pitchFamily="34" charset="0"/>
              </a:rPr>
              <a:t/>
            </a:r>
            <a:br>
              <a:rPr lang="es-ES" kern="0" dirty="0">
                <a:solidFill>
                  <a:srgbClr val="FF0000"/>
                </a:solidFill>
                <a:latin typeface="Helvetica" panose="020B0604020202020204" pitchFamily="34" charset="0"/>
                <a:cs typeface="Helvetica" panose="020B0604020202020204" pitchFamily="34" charset="0"/>
              </a:rPr>
            </a:br>
            <a:r>
              <a:rPr lang="es-ES" sz="1400" kern="0" spc="-10" dirty="0">
                <a:solidFill>
                  <a:srgbClr val="FF0000"/>
                </a:solidFill>
                <a:latin typeface="Helvetica" panose="020B0604020202020204" pitchFamily="34" charset="0"/>
                <a:cs typeface="Helvetica" panose="020B0604020202020204" pitchFamily="34" charset="0"/>
                <a:sym typeface="Helvetica"/>
              </a:rPr>
              <a:t>- Clasificación mundial de MBA</a:t>
            </a:r>
            <a:r>
              <a:rPr lang="en-CA" sz="1400" i="1" kern="0" spc="-10" dirty="0">
                <a:solidFill>
                  <a:srgbClr val="FF0000"/>
                </a:solidFill>
                <a:latin typeface="Helvetica" panose="020B0604020202020204" pitchFamily="34" charset="0"/>
                <a:cs typeface="Helvetica" panose="020B0604020202020204" pitchFamily="34" charset="0"/>
                <a:sym typeface="Helvetica"/>
              </a:rPr>
              <a:t>, Financial Times </a:t>
            </a:r>
            <a:r>
              <a:rPr lang="es-ES" sz="1400" kern="0" spc="-10" dirty="0">
                <a:solidFill>
                  <a:srgbClr val="FF0000"/>
                </a:solidFill>
                <a:latin typeface="Helvetica" panose="020B0604020202020204" pitchFamily="34" charset="0"/>
                <a:cs typeface="Helvetica" panose="020B0604020202020204" pitchFamily="34" charset="0"/>
                <a:sym typeface="Helvetica"/>
              </a:rPr>
              <a:t>(2018</a:t>
            </a:r>
            <a:r>
              <a:rPr lang="es-ES" sz="1600" kern="0" spc="-10" dirty="0">
                <a:solidFill>
                  <a:srgbClr val="FF0000"/>
                </a:solidFill>
                <a:latin typeface="Helvetica" panose="020B0604020202020204" pitchFamily="34" charset="0"/>
                <a:cs typeface="Helvetica" panose="020B0604020202020204" pitchFamily="34" charset="0"/>
                <a:sym typeface="Helvetica"/>
              </a:rPr>
              <a:t>)</a:t>
            </a:r>
            <a:endParaRPr sz="1600" kern="0" dirty="0">
              <a:latin typeface="Helvetica" panose="020B0604020202020204" pitchFamily="34" charset="0"/>
              <a:ea typeface="Calibri"/>
              <a:cs typeface="Helvetica" panose="020B0604020202020204" pitchFamily="34" charset="0"/>
            </a:endParaRPr>
          </a:p>
        </p:txBody>
      </p:sp>
      <p:sp>
        <p:nvSpPr>
          <p:cNvPr id="490" name="Shape 490"/>
          <p:cNvSpPr/>
          <p:nvPr/>
        </p:nvSpPr>
        <p:spPr>
          <a:xfrm>
            <a:off x="4879534" y="4360565"/>
            <a:ext cx="4264457" cy="252028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fontScale="70000" lnSpcReduction="20000"/>
          </a:bodyPr>
          <a:lstStyle/>
          <a:p>
            <a:pPr marL="179999" indent="-179999" hangingPunct="0">
              <a:lnSpc>
                <a:spcPct val="110000"/>
              </a:lnSpc>
              <a:spcBef>
                <a:spcPts val="700"/>
              </a:spcBef>
              <a:buSzPct val="100000"/>
              <a:buFont typeface="Arial"/>
              <a:buChar char="•"/>
              <a:defRPr sz="1600">
                <a:solidFill>
                  <a:srgbClr val="414141"/>
                </a:solidFill>
                <a:latin typeface="+mj-lt"/>
                <a:ea typeface="+mj-ea"/>
                <a:cs typeface="+mj-cs"/>
                <a:sym typeface="Helvetica"/>
              </a:defRPr>
            </a:pPr>
            <a:r>
              <a:rPr lang="es-MX" sz="2300" kern="0" dirty="0">
                <a:solidFill>
                  <a:srgbClr val="525252"/>
                </a:solidFill>
                <a:latin typeface="Helvetica" panose="020B0604020202020204" pitchFamily="34" charset="0"/>
                <a:ea typeface="+mj-ea"/>
                <a:cs typeface="Helvetica" panose="020B0604020202020204" pitchFamily="34" charset="0"/>
                <a:sym typeface="Helvetica"/>
              </a:rPr>
              <a:t>Las escuelas técnicas y las universidades canadienses realizan aproximadamente 38 % de toda la I+D de Canadá, más que en otros países de la OCDE</a:t>
            </a:r>
          </a:p>
          <a:p>
            <a:pPr marL="179999" indent="-179999" hangingPunct="0">
              <a:lnSpc>
                <a:spcPct val="110000"/>
              </a:lnSpc>
              <a:spcBef>
                <a:spcPts val="700"/>
              </a:spcBef>
              <a:buSzPct val="100000"/>
              <a:buFont typeface="Arial"/>
              <a:buChar char="•"/>
              <a:defRPr sz="1600">
                <a:solidFill>
                  <a:srgbClr val="414141"/>
                </a:solidFill>
                <a:latin typeface="+mj-lt"/>
                <a:ea typeface="+mj-ea"/>
                <a:cs typeface="+mj-cs"/>
                <a:sym typeface="Helvetica"/>
              </a:defRPr>
            </a:pPr>
            <a:r>
              <a:rPr lang="es-ES" sz="2300" kern="0" dirty="0">
                <a:solidFill>
                  <a:srgbClr val="FF0000"/>
                </a:solidFill>
                <a:latin typeface="Helvetica" panose="020B0604020202020204" pitchFamily="34" charset="0"/>
                <a:cs typeface="Helvetica" panose="020B0604020202020204" pitchFamily="34" charset="0"/>
                <a:sym typeface="Helvetica"/>
              </a:rPr>
              <a:t>Los estudiantes de secundaria canadienses destacan en ciencias, lectura y matemáticas en los exámenes PISA (OCDE, 2015) </a:t>
            </a:r>
          </a:p>
          <a:p>
            <a:pPr marL="179999" indent="-179999" hangingPunct="0">
              <a:lnSpc>
                <a:spcPct val="110000"/>
              </a:lnSpc>
              <a:spcBef>
                <a:spcPts val="700"/>
              </a:spcBef>
              <a:buSzPct val="100000"/>
              <a:buFont typeface="Arial"/>
              <a:buChar char="•"/>
              <a:defRPr sz="1600">
                <a:solidFill>
                  <a:srgbClr val="414141"/>
                </a:solidFill>
                <a:latin typeface="+mj-lt"/>
                <a:ea typeface="+mj-ea"/>
                <a:cs typeface="+mj-cs"/>
                <a:sym typeface="Helvetica"/>
              </a:defRPr>
            </a:pPr>
            <a:endParaRPr sz="1600" kern="0" dirty="0">
              <a:solidFill>
                <a:srgbClr val="525252"/>
              </a:solidFill>
              <a:latin typeface="Helvetica" panose="020B0604020202020204" pitchFamily="34" charset="0"/>
              <a:ea typeface="+mj-ea"/>
              <a:cs typeface="Helvetica" panose="020B0604020202020204" pitchFamily="34" charset="0"/>
              <a:sym typeface="Helvetica"/>
            </a:endParaRPr>
          </a:p>
          <a:p>
            <a:pPr hangingPunct="0">
              <a:lnSpc>
                <a:spcPct val="110000"/>
              </a:lnSpc>
              <a:spcBef>
                <a:spcPts val="700"/>
              </a:spcBef>
              <a:buSzPct val="100000"/>
              <a:defRPr sz="1600">
                <a:solidFill>
                  <a:srgbClr val="FF0000"/>
                </a:solidFill>
                <a:latin typeface="+mj-lt"/>
                <a:ea typeface="+mj-ea"/>
                <a:cs typeface="+mj-cs"/>
                <a:sym typeface="Helvetica"/>
              </a:defRPr>
            </a:pPr>
            <a:r>
              <a:rPr sz="1600" kern="0" dirty="0">
                <a:solidFill>
                  <a:srgbClr val="FF0000"/>
                </a:solidFill>
                <a:latin typeface="Helvetica" panose="020B0604020202020204" pitchFamily="34" charset="0"/>
                <a:ea typeface="+mj-ea"/>
                <a:cs typeface="Helvetica" panose="020B0604020202020204" pitchFamily="34" charset="0"/>
                <a:sym typeface="Helvetica"/>
              </a:rPr>
              <a:t> </a:t>
            </a:r>
          </a:p>
        </p:txBody>
      </p:sp>
      <p:sp>
        <p:nvSpPr>
          <p:cNvPr id="491" name="Shape 491"/>
          <p:cNvSpPr/>
          <p:nvPr/>
        </p:nvSpPr>
        <p:spPr>
          <a:xfrm>
            <a:off x="383356" y="586422"/>
            <a:ext cx="6708924" cy="63990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fontScale="70000" lnSpcReduction="20000"/>
          </a:bodyPr>
          <a:lstStyle>
            <a:lvl1pPr>
              <a:lnSpc>
                <a:spcPct val="90000"/>
              </a:lnSpc>
              <a:defRPr sz="3600" b="1">
                <a:solidFill>
                  <a:srgbClr val="FF0000"/>
                </a:solidFill>
                <a:latin typeface="Netto offc"/>
                <a:ea typeface="Netto offc"/>
                <a:cs typeface="Netto offc"/>
                <a:sym typeface="Netto offc"/>
              </a:defRPr>
            </a:lvl1pPr>
          </a:lstStyle>
          <a:p>
            <a:pPr hangingPunct="0"/>
            <a:r>
              <a:rPr lang="es-MX" kern="0" dirty="0"/>
              <a:t>Instituciones clasificadas entre las mejores</a:t>
            </a:r>
            <a:endParaRPr kern="0" dirty="0"/>
          </a:p>
        </p:txBody>
      </p:sp>
      <p:pic>
        <p:nvPicPr>
          <p:cNvPr id="492" name="image4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4332" y="396608"/>
            <a:ext cx="1052984" cy="1056898"/>
          </a:xfrm>
          <a:prstGeom prst="rect">
            <a:avLst/>
          </a:prstGeom>
          <a:ln w="12700">
            <a:miter lim="400000"/>
          </a:ln>
        </p:spPr>
      </p:pic>
      <p:pic>
        <p:nvPicPr>
          <p:cNvPr id="493" name="image44.jpeg"/>
          <p:cNvPicPr>
            <a:picLocks noGrp="1" noChangeAspect="1"/>
          </p:cNvPicPr>
          <p:nvPr>
            <p:ph type="pic" idx="14"/>
          </p:nvPr>
        </p:nvPicPr>
        <p:blipFill>
          <a:blip r:embed="rId5" cstate="print">
            <a:extLst/>
          </a:blip>
          <a:srcRect t="15474" b="17463"/>
          <a:stretch>
            <a:fillRect/>
          </a:stretch>
        </p:blipFill>
        <p:spPr>
          <a:xfrm>
            <a:off x="8" y="4212509"/>
            <a:ext cx="4616013" cy="2324269"/>
          </a:xfrm>
          <a:prstGeom prst="rect">
            <a:avLst/>
          </a:prstGeom>
        </p:spPr>
      </p:pic>
      <p:sp>
        <p:nvSpPr>
          <p:cNvPr id="494" name="Shape 494"/>
          <p:cNvSpPr/>
          <p:nvPr/>
        </p:nvSpPr>
        <p:spPr>
          <a:xfrm>
            <a:off x="2896078" y="6522906"/>
            <a:ext cx="3351844" cy="33855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600" b="1">
                <a:solidFill>
                  <a:srgbClr val="FFFFFF"/>
                </a:solidFill>
                <a:latin typeface="Netto offc"/>
                <a:ea typeface="Netto offc"/>
                <a:cs typeface="Netto offc"/>
                <a:sym typeface="Netto offc"/>
              </a:defRPr>
            </a:lvl1pPr>
          </a:lstStyle>
          <a:p>
            <a:pPr hangingPunct="0"/>
            <a:r>
              <a:rPr lang="es-MX" kern="0" dirty="0"/>
              <a:t>APRENDE EN CANADÁ</a:t>
            </a:r>
            <a:r>
              <a:rPr kern="0" dirty="0"/>
              <a:t> </a:t>
            </a:r>
          </a:p>
        </p:txBody>
      </p:sp>
    </p:spTree>
    <p:extLst>
      <p:ext uri="{BB962C8B-B14F-4D97-AF65-F5344CB8AC3E}">
        <p14:creationId xmlns:p14="http://schemas.microsoft.com/office/powerpoint/2010/main" val="3056033153"/>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Shape 498"/>
          <p:cNvSpPr/>
          <p:nvPr/>
        </p:nvSpPr>
        <p:spPr>
          <a:xfrm>
            <a:off x="611562" y="2300632"/>
            <a:ext cx="2304265" cy="94496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Autofit/>
          </a:bodyPr>
          <a:lstStyle/>
          <a:p>
            <a:pPr hangingPunct="0">
              <a:lnSpc>
                <a:spcPct val="110000"/>
              </a:lnSpc>
              <a:spcBef>
                <a:spcPts val="500"/>
              </a:spcBef>
              <a:defRPr sz="1600">
                <a:solidFill>
                  <a:srgbClr val="414141"/>
                </a:solidFill>
                <a:latin typeface="+mj-lt"/>
                <a:ea typeface="+mj-ea"/>
                <a:cs typeface="+mj-cs"/>
                <a:sym typeface="Helvetica"/>
              </a:defRPr>
            </a:pPr>
            <a:r>
              <a:rPr lang="es-MX" sz="1600" kern="0" dirty="0">
                <a:solidFill>
                  <a:srgbClr val="414141"/>
                </a:solidFill>
                <a:latin typeface="Helvetica"/>
                <a:ea typeface="+mj-ea"/>
                <a:cs typeface="Helvetica"/>
                <a:sym typeface="Helvetica"/>
              </a:rPr>
              <a:t>La calidad de la educación es alta en todas las provincias y los territorios</a:t>
            </a:r>
            <a:endParaRPr sz="1600" kern="0" dirty="0">
              <a:solidFill>
                <a:srgbClr val="414141"/>
              </a:solidFill>
              <a:latin typeface="Helvetica"/>
              <a:ea typeface="+mj-ea"/>
              <a:cs typeface="Helvetica"/>
              <a:sym typeface="Helvetica"/>
            </a:endParaRPr>
          </a:p>
        </p:txBody>
      </p:sp>
      <p:sp>
        <p:nvSpPr>
          <p:cNvPr id="499" name="Shape 499"/>
          <p:cNvSpPr/>
          <p:nvPr/>
        </p:nvSpPr>
        <p:spPr>
          <a:xfrm>
            <a:off x="0" y="-37046"/>
            <a:ext cx="9144000" cy="1842112"/>
          </a:xfrm>
          <a:prstGeom prst="rect">
            <a:avLst/>
          </a:prstGeom>
          <a:solidFill>
            <a:srgbClr val="FAF5EC"/>
          </a:solidFill>
          <a:ln w="12700">
            <a:miter lim="400000"/>
          </a:ln>
        </p:spPr>
        <p:txBody>
          <a:bodyPr lIns="45718" tIns="45718" rIns="45718" bIns="45718"/>
          <a:lstStyle/>
          <a:p>
            <a:pPr hangingPunct="0">
              <a:defRPr>
                <a:solidFill>
                  <a:srgbClr val="000000"/>
                </a:solidFill>
              </a:defRPr>
            </a:pPr>
            <a:endParaRPr kern="0" dirty="0">
              <a:solidFill>
                <a:srgbClr val="000000"/>
              </a:solidFill>
              <a:sym typeface="Helvetica Courant"/>
            </a:endParaRPr>
          </a:p>
        </p:txBody>
      </p:sp>
      <p:sp>
        <p:nvSpPr>
          <p:cNvPr id="500" name="Shape 500"/>
          <p:cNvSpPr/>
          <p:nvPr/>
        </p:nvSpPr>
        <p:spPr>
          <a:xfrm>
            <a:off x="383363" y="965865"/>
            <a:ext cx="8229601" cy="59092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nSpc>
                <a:spcPct val="90000"/>
              </a:lnSpc>
              <a:defRPr sz="3600" b="1">
                <a:solidFill>
                  <a:srgbClr val="FF0000"/>
                </a:solidFill>
                <a:latin typeface="Netto offc"/>
                <a:ea typeface="Netto offc"/>
                <a:cs typeface="Netto offc"/>
                <a:sym typeface="Netto offc"/>
              </a:defRPr>
            </a:lvl1pPr>
          </a:lstStyle>
          <a:p>
            <a:pPr hangingPunct="0"/>
            <a:r>
              <a:rPr lang="es-ES" kern="0" dirty="0"/>
              <a:t>Una educación de calidad constante</a:t>
            </a:r>
            <a:endParaRPr kern="0" dirty="0"/>
          </a:p>
        </p:txBody>
      </p:sp>
      <p:pic>
        <p:nvPicPr>
          <p:cNvPr id="501" name="image45.jpeg"/>
          <p:cNvPicPr>
            <a:picLocks noChangeAspect="1"/>
          </p:cNvPicPr>
          <p:nvPr/>
        </p:nvPicPr>
        <p:blipFill>
          <a:blip r:embed="rId3" cstate="print">
            <a:extLst/>
          </a:blip>
          <a:srcRect t="13760" b="9007"/>
          <a:stretch>
            <a:fillRect/>
          </a:stretch>
        </p:blipFill>
        <p:spPr>
          <a:xfrm>
            <a:off x="-3" y="4112947"/>
            <a:ext cx="6106563" cy="2462864"/>
          </a:xfrm>
          <a:prstGeom prst="rect">
            <a:avLst/>
          </a:prstGeom>
          <a:ln w="12700">
            <a:miter lim="400000"/>
          </a:ln>
        </p:spPr>
      </p:pic>
      <p:sp>
        <p:nvSpPr>
          <p:cNvPr id="502" name="Shape 502"/>
          <p:cNvSpPr/>
          <p:nvPr/>
        </p:nvSpPr>
        <p:spPr>
          <a:xfrm>
            <a:off x="3203847" y="2348051"/>
            <a:ext cx="8" cy="939592"/>
          </a:xfrm>
          <a:prstGeom prst="line">
            <a:avLst/>
          </a:prstGeom>
          <a:solidFill>
            <a:srgbClr val="FFFFFF"/>
          </a:solidFill>
          <a:ln>
            <a:solidFill>
              <a:srgbClr val="4E4C47"/>
            </a:solidFill>
          </a:ln>
        </p:spPr>
        <p:txBody>
          <a:bodyPr lIns="45718" tIns="45718" rIns="45718" bIns="45718"/>
          <a:lstStyle/>
          <a:p>
            <a:pPr hangingPunct="0"/>
            <a:endParaRPr kern="0" dirty="0">
              <a:solidFill>
                <a:srgbClr val="525252"/>
              </a:solidFill>
              <a:sym typeface="Helvetica Courant"/>
            </a:endParaRPr>
          </a:p>
        </p:txBody>
      </p:sp>
      <p:sp>
        <p:nvSpPr>
          <p:cNvPr id="503" name="Shape 503"/>
          <p:cNvSpPr/>
          <p:nvPr/>
        </p:nvSpPr>
        <p:spPr>
          <a:xfrm>
            <a:off x="6084168" y="2348051"/>
            <a:ext cx="8" cy="939592"/>
          </a:xfrm>
          <a:prstGeom prst="line">
            <a:avLst/>
          </a:prstGeom>
          <a:solidFill>
            <a:srgbClr val="FFFFFF"/>
          </a:solidFill>
          <a:ln>
            <a:solidFill>
              <a:srgbClr val="4E4C47"/>
            </a:solidFill>
          </a:ln>
        </p:spPr>
        <p:txBody>
          <a:bodyPr lIns="45718" tIns="45718" rIns="45718" bIns="45718"/>
          <a:lstStyle/>
          <a:p>
            <a:pPr hangingPunct="0"/>
            <a:endParaRPr kern="0" dirty="0">
              <a:solidFill>
                <a:srgbClr val="525252"/>
              </a:solidFill>
              <a:sym typeface="Helvetica Courant"/>
            </a:endParaRPr>
          </a:p>
        </p:txBody>
      </p:sp>
      <p:pic>
        <p:nvPicPr>
          <p:cNvPr id="504" name="image46.jpeg"/>
          <p:cNvPicPr>
            <a:picLocks noChangeAspect="1"/>
          </p:cNvPicPr>
          <p:nvPr/>
        </p:nvPicPr>
        <p:blipFill>
          <a:blip r:embed="rId4" cstate="print">
            <a:extLst/>
          </a:blip>
          <a:srcRect l="6392" r="11236"/>
          <a:stretch>
            <a:fillRect/>
          </a:stretch>
        </p:blipFill>
        <p:spPr>
          <a:xfrm>
            <a:off x="5234942" y="4112946"/>
            <a:ext cx="3909069" cy="2478323"/>
          </a:xfrm>
          <a:prstGeom prst="rect">
            <a:avLst/>
          </a:prstGeom>
          <a:ln w="12700">
            <a:miter lim="400000"/>
          </a:ln>
        </p:spPr>
      </p:pic>
      <p:sp>
        <p:nvSpPr>
          <p:cNvPr id="505" name="Shape 505"/>
          <p:cNvSpPr/>
          <p:nvPr/>
        </p:nvSpPr>
        <p:spPr>
          <a:xfrm>
            <a:off x="0" y="6577069"/>
            <a:ext cx="9144000" cy="324361"/>
          </a:xfrm>
          <a:prstGeom prst="rect">
            <a:avLst/>
          </a:prstGeom>
          <a:solidFill>
            <a:srgbClr val="869C82"/>
          </a:solidFill>
          <a:ln w="12700">
            <a:miter lim="400000"/>
          </a:ln>
        </p:spPr>
        <p:txBody>
          <a:bodyPr lIns="45718" tIns="45718" rIns="45718" bIns="45718"/>
          <a:lstStyle/>
          <a:p>
            <a:pPr hangingPunct="0">
              <a:defRPr>
                <a:solidFill>
                  <a:srgbClr val="000000"/>
                </a:solidFill>
              </a:defRPr>
            </a:pPr>
            <a:endParaRPr kern="0" dirty="0">
              <a:solidFill>
                <a:srgbClr val="000000"/>
              </a:solidFill>
              <a:sym typeface="Helvetica Courant"/>
            </a:endParaRPr>
          </a:p>
        </p:txBody>
      </p:sp>
      <p:sp>
        <p:nvSpPr>
          <p:cNvPr id="506" name="Shape 506"/>
          <p:cNvSpPr/>
          <p:nvPr/>
        </p:nvSpPr>
        <p:spPr>
          <a:xfrm>
            <a:off x="3563886" y="2275776"/>
            <a:ext cx="2520281" cy="121133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pPr hangingPunct="0">
              <a:lnSpc>
                <a:spcPct val="110000"/>
              </a:lnSpc>
              <a:spcBef>
                <a:spcPts val="500"/>
              </a:spcBef>
              <a:defRPr sz="1600">
                <a:solidFill>
                  <a:srgbClr val="414141"/>
                </a:solidFill>
              </a:defRPr>
            </a:pPr>
            <a:r>
              <a:rPr lang="es-MX" sz="1600" kern="0" dirty="0">
                <a:solidFill>
                  <a:srgbClr val="414141"/>
                </a:solidFill>
                <a:latin typeface="Helvetica" panose="020B0604020202020204" pitchFamily="34" charset="0"/>
                <a:cs typeface="Helvetica" panose="020B0604020202020204" pitchFamily="34" charset="0"/>
                <a:sym typeface="Helvetica Courant"/>
              </a:rPr>
              <a:t>Canadá es uno de los países con mayor inversión per cápita en la educación postsecundaria.</a:t>
            </a:r>
            <a:endParaRPr sz="1600" kern="0" dirty="0">
              <a:solidFill>
                <a:srgbClr val="414141"/>
              </a:solidFill>
              <a:latin typeface="Helvetica" panose="020B0604020202020204" pitchFamily="34" charset="0"/>
              <a:cs typeface="Helvetica" panose="020B0604020202020204" pitchFamily="34" charset="0"/>
              <a:sym typeface="Helvetica Courant"/>
            </a:endParaRPr>
          </a:p>
        </p:txBody>
      </p:sp>
      <p:sp>
        <p:nvSpPr>
          <p:cNvPr id="507" name="Shape 507"/>
          <p:cNvSpPr/>
          <p:nvPr/>
        </p:nvSpPr>
        <p:spPr>
          <a:xfrm>
            <a:off x="6228184" y="2275776"/>
            <a:ext cx="2736309" cy="1175702"/>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lvl1pPr>
              <a:lnSpc>
                <a:spcPct val="110000"/>
              </a:lnSpc>
              <a:spcBef>
                <a:spcPts val="500"/>
              </a:spcBef>
              <a:defRPr sz="1600">
                <a:solidFill>
                  <a:srgbClr val="414141"/>
                </a:solidFill>
              </a:defRPr>
            </a:lvl1pPr>
          </a:lstStyle>
          <a:p>
            <a:pPr hangingPunct="0"/>
            <a:r>
              <a:rPr lang="es-MX" kern="0" dirty="0">
                <a:latin typeface="Helvetica" panose="020B0604020202020204" pitchFamily="34" charset="0"/>
                <a:cs typeface="Helvetica" panose="020B0604020202020204" pitchFamily="34" charset="0"/>
                <a:sym typeface="Helvetica Courant"/>
              </a:rPr>
              <a:t>Canadá es el país de la OCDE con mayor tasa de población adulta con educación postsecundaria.</a:t>
            </a:r>
            <a:endParaRPr kern="0" dirty="0">
              <a:latin typeface="Helvetica" panose="020B0604020202020204" pitchFamily="34" charset="0"/>
              <a:cs typeface="Helvetica" panose="020B0604020202020204" pitchFamily="34" charset="0"/>
              <a:sym typeface="Helvetica Courant"/>
            </a:endParaRPr>
          </a:p>
        </p:txBody>
      </p:sp>
      <p:sp>
        <p:nvSpPr>
          <p:cNvPr id="508" name="Shape 508"/>
          <p:cNvSpPr/>
          <p:nvPr/>
        </p:nvSpPr>
        <p:spPr>
          <a:xfrm>
            <a:off x="0" y="6560489"/>
            <a:ext cx="9144000" cy="33855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1600" b="1">
                <a:solidFill>
                  <a:srgbClr val="FFFFFF"/>
                </a:solidFill>
                <a:latin typeface="Netto offc"/>
                <a:ea typeface="Netto offc"/>
                <a:cs typeface="Netto offc"/>
                <a:sym typeface="Netto offc"/>
              </a:defRPr>
            </a:lvl1pPr>
          </a:lstStyle>
          <a:p>
            <a:pPr hangingPunct="0"/>
            <a:r>
              <a:rPr lang="es-MX" kern="0" dirty="0"/>
              <a:t>APRENDE EN CANADÁ</a:t>
            </a:r>
            <a:endParaRPr kern="0" dirty="0"/>
          </a:p>
        </p:txBody>
      </p:sp>
      <p:pic>
        <p:nvPicPr>
          <p:cNvPr id="13" name="image48.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0626" y="44624"/>
            <a:ext cx="955074" cy="958624"/>
          </a:xfrm>
          <a:prstGeom prst="rect">
            <a:avLst/>
          </a:prstGeom>
          <a:ln w="12700">
            <a:miter lim="400000"/>
          </a:ln>
        </p:spPr>
      </p:pic>
    </p:spTree>
    <p:extLst>
      <p:ext uri="{BB962C8B-B14F-4D97-AF65-F5344CB8AC3E}">
        <p14:creationId xmlns:p14="http://schemas.microsoft.com/office/powerpoint/2010/main" val="2146395090"/>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Shape 512"/>
          <p:cNvSpPr/>
          <p:nvPr/>
        </p:nvSpPr>
        <p:spPr>
          <a:xfrm>
            <a:off x="0" y="-14678"/>
            <a:ext cx="9144000" cy="1842112"/>
          </a:xfrm>
          <a:prstGeom prst="rect">
            <a:avLst/>
          </a:prstGeom>
          <a:solidFill>
            <a:srgbClr val="FAF5EC"/>
          </a:solidFill>
          <a:ln w="12700">
            <a:miter lim="400000"/>
          </a:ln>
        </p:spPr>
        <p:txBody>
          <a:bodyPr lIns="45718" tIns="45718" rIns="45718" bIns="45718"/>
          <a:lstStyle/>
          <a:p>
            <a:pPr hangingPunct="0">
              <a:defRPr>
                <a:solidFill>
                  <a:srgbClr val="000000"/>
                </a:solidFill>
              </a:defRPr>
            </a:pPr>
            <a:endParaRPr kern="0" dirty="0">
              <a:solidFill>
                <a:srgbClr val="000000"/>
              </a:solidFill>
              <a:sym typeface="Helvetica Courant"/>
            </a:endParaRPr>
          </a:p>
        </p:txBody>
      </p:sp>
      <p:pic>
        <p:nvPicPr>
          <p:cNvPr id="515" name="image48.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9200" y="340416"/>
            <a:ext cx="1127726" cy="1131918"/>
          </a:xfrm>
          <a:prstGeom prst="rect">
            <a:avLst/>
          </a:prstGeom>
          <a:ln w="12700">
            <a:miter lim="400000"/>
          </a:ln>
        </p:spPr>
      </p:pic>
      <p:sp>
        <p:nvSpPr>
          <p:cNvPr id="3" name="Title 2"/>
          <p:cNvSpPr>
            <a:spLocks noGrp="1"/>
          </p:cNvSpPr>
          <p:nvPr>
            <p:ph type="title"/>
          </p:nvPr>
        </p:nvSpPr>
        <p:spPr>
          <a:xfrm>
            <a:off x="179516" y="260648"/>
            <a:ext cx="8229601" cy="1293292"/>
          </a:xfrm>
        </p:spPr>
        <p:txBody>
          <a:bodyPr>
            <a:normAutofit fontScale="90000"/>
          </a:bodyPr>
          <a:lstStyle/>
          <a:p>
            <a:r>
              <a:rPr lang="es-UY" dirty="0"/>
              <a:t>Las instituciones canadienses ofrecen numerosas titulaciones diferentes</a:t>
            </a:r>
          </a:p>
        </p:txBody>
      </p:sp>
      <p:sp>
        <p:nvSpPr>
          <p:cNvPr id="516" name="Shape 516"/>
          <p:cNvSpPr/>
          <p:nvPr/>
        </p:nvSpPr>
        <p:spPr>
          <a:xfrm>
            <a:off x="0" y="6577069"/>
            <a:ext cx="9144000" cy="324361"/>
          </a:xfrm>
          <a:prstGeom prst="rect">
            <a:avLst/>
          </a:prstGeom>
          <a:solidFill>
            <a:srgbClr val="869C82"/>
          </a:solidFill>
          <a:ln w="12700">
            <a:miter lim="400000"/>
          </a:ln>
        </p:spPr>
        <p:txBody>
          <a:bodyPr lIns="45718" tIns="45718" rIns="45718" bIns="45718"/>
          <a:lstStyle/>
          <a:p>
            <a:pPr hangingPunct="0">
              <a:defRPr>
                <a:solidFill>
                  <a:srgbClr val="000000"/>
                </a:solidFill>
              </a:defRPr>
            </a:pPr>
            <a:endParaRPr kern="0" dirty="0">
              <a:solidFill>
                <a:srgbClr val="000000"/>
              </a:solidFill>
              <a:sym typeface="Helvetica Courant"/>
            </a:endParaRPr>
          </a:p>
        </p:txBody>
      </p:sp>
      <p:sp>
        <p:nvSpPr>
          <p:cNvPr id="517" name="Shape 517"/>
          <p:cNvSpPr/>
          <p:nvPr/>
        </p:nvSpPr>
        <p:spPr>
          <a:xfrm>
            <a:off x="2896078" y="6551147"/>
            <a:ext cx="3351844" cy="33855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600" b="1">
                <a:solidFill>
                  <a:srgbClr val="FFFFFF"/>
                </a:solidFill>
                <a:latin typeface="Netto offc"/>
                <a:ea typeface="Netto offc"/>
                <a:cs typeface="Netto offc"/>
                <a:sym typeface="Netto offc"/>
              </a:defRPr>
            </a:lvl1pPr>
          </a:lstStyle>
          <a:p>
            <a:pPr hangingPunct="0"/>
            <a:r>
              <a:rPr lang="es-MX" kern="0" dirty="0"/>
              <a:t>APRENDE EN CANADÁ</a:t>
            </a:r>
            <a:r>
              <a:rPr kern="0" dirty="0"/>
              <a:t> </a:t>
            </a:r>
          </a:p>
        </p:txBody>
      </p:sp>
      <p:pic>
        <p:nvPicPr>
          <p:cNvPr id="9" name="Picture Placeholder 4"/>
          <p:cNvPicPr>
            <a:picLocks noGrp="1" noChangeAspect="1"/>
          </p:cNvPicPr>
          <p:nvPr>
            <p:ph type="pic" idx="13"/>
          </p:nvPr>
        </p:nvPicPr>
        <p:blipFill rotWithShape="1">
          <a:blip r:embed="rId4">
            <a:extLst>
              <a:ext uri="{28A0092B-C50C-407E-A947-70E740481C1C}">
                <a14:useLocalDpi xmlns:a14="http://schemas.microsoft.com/office/drawing/2010/main" val="0"/>
              </a:ext>
            </a:extLst>
          </a:blip>
          <a:srcRect t="12907" b="12907"/>
          <a:stretch/>
        </p:blipFill>
        <p:spPr>
          <a:xfrm>
            <a:off x="-756592" y="1700808"/>
            <a:ext cx="10369151" cy="5367796"/>
          </a:xfrm>
        </p:spPr>
      </p:pic>
    </p:spTree>
    <p:extLst>
      <p:ext uri="{BB962C8B-B14F-4D97-AF65-F5344CB8AC3E}">
        <p14:creationId xmlns:p14="http://schemas.microsoft.com/office/powerpoint/2010/main" val="2898674784"/>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Shape 521"/>
          <p:cNvSpPr/>
          <p:nvPr/>
        </p:nvSpPr>
        <p:spPr>
          <a:xfrm>
            <a:off x="0" y="-37046"/>
            <a:ext cx="9144000" cy="1842112"/>
          </a:xfrm>
          <a:prstGeom prst="rect">
            <a:avLst/>
          </a:prstGeom>
          <a:solidFill>
            <a:srgbClr val="FAF5EC"/>
          </a:solidFill>
          <a:ln w="12700">
            <a:miter lim="400000"/>
          </a:ln>
        </p:spPr>
        <p:txBody>
          <a:bodyPr lIns="45718" tIns="45718" rIns="45718" bIns="45718"/>
          <a:lstStyle/>
          <a:p>
            <a:pPr hangingPunct="0">
              <a:defRPr>
                <a:solidFill>
                  <a:srgbClr val="000000"/>
                </a:solidFill>
              </a:defRPr>
            </a:pPr>
            <a:endParaRPr kern="0" dirty="0">
              <a:solidFill>
                <a:srgbClr val="000000"/>
              </a:solidFill>
              <a:sym typeface="Helvetica Courant"/>
            </a:endParaRPr>
          </a:p>
        </p:txBody>
      </p:sp>
      <p:sp>
        <p:nvSpPr>
          <p:cNvPr id="522" name="Shape 522"/>
          <p:cNvSpPr/>
          <p:nvPr/>
        </p:nvSpPr>
        <p:spPr>
          <a:xfrm>
            <a:off x="383363" y="619515"/>
            <a:ext cx="8229601" cy="59092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nSpc>
                <a:spcPct val="90000"/>
              </a:lnSpc>
              <a:defRPr sz="3600" b="1">
                <a:solidFill>
                  <a:srgbClr val="FF0000"/>
                </a:solidFill>
                <a:latin typeface="Netto offc"/>
                <a:ea typeface="Netto offc"/>
                <a:cs typeface="Netto offc"/>
                <a:sym typeface="Netto offc"/>
              </a:defRPr>
            </a:lvl1pPr>
          </a:lstStyle>
          <a:p>
            <a:pPr hangingPunct="0"/>
            <a:r>
              <a:rPr lang="es-MX" kern="0" dirty="0"/>
              <a:t>Aprende inglés y/o francés</a:t>
            </a:r>
            <a:endParaRPr kern="0" dirty="0"/>
          </a:p>
        </p:txBody>
      </p:sp>
      <p:sp>
        <p:nvSpPr>
          <p:cNvPr id="523" name="Shape 523"/>
          <p:cNvSpPr/>
          <p:nvPr/>
        </p:nvSpPr>
        <p:spPr>
          <a:xfrm>
            <a:off x="0" y="6577069"/>
            <a:ext cx="9144000" cy="324361"/>
          </a:xfrm>
          <a:prstGeom prst="rect">
            <a:avLst/>
          </a:prstGeom>
          <a:solidFill>
            <a:srgbClr val="869C82"/>
          </a:solidFill>
          <a:ln w="12700">
            <a:miter lim="400000"/>
          </a:ln>
        </p:spPr>
        <p:txBody>
          <a:bodyPr lIns="45718" tIns="45718" rIns="45718" bIns="45718"/>
          <a:lstStyle/>
          <a:p>
            <a:pPr hangingPunct="0">
              <a:defRPr>
                <a:solidFill>
                  <a:srgbClr val="000000"/>
                </a:solidFill>
              </a:defRPr>
            </a:pPr>
            <a:endParaRPr kern="0" dirty="0">
              <a:solidFill>
                <a:srgbClr val="000000"/>
              </a:solidFill>
              <a:sym typeface="Helvetica Courant"/>
            </a:endParaRPr>
          </a:p>
        </p:txBody>
      </p:sp>
      <p:sp>
        <p:nvSpPr>
          <p:cNvPr id="524" name="Shape 524"/>
          <p:cNvSpPr/>
          <p:nvPr/>
        </p:nvSpPr>
        <p:spPr>
          <a:xfrm>
            <a:off x="2896078" y="6551147"/>
            <a:ext cx="3351844" cy="33855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600" b="1">
                <a:solidFill>
                  <a:srgbClr val="FFFFFF"/>
                </a:solidFill>
                <a:latin typeface="Netto offc"/>
                <a:ea typeface="Netto offc"/>
                <a:cs typeface="Netto offc"/>
                <a:sym typeface="Netto offc"/>
              </a:defRPr>
            </a:lvl1pPr>
          </a:lstStyle>
          <a:p>
            <a:pPr hangingPunct="0"/>
            <a:r>
              <a:rPr lang="es-MX" kern="0" dirty="0"/>
              <a:t>APRENDE EN CANADÁ</a:t>
            </a:r>
            <a:endParaRPr kern="0" dirty="0"/>
          </a:p>
        </p:txBody>
      </p:sp>
      <p:pic>
        <p:nvPicPr>
          <p:cNvPr id="525" name="image49.jpeg"/>
          <p:cNvPicPr>
            <a:picLocks noChangeAspect="1"/>
          </p:cNvPicPr>
          <p:nvPr/>
        </p:nvPicPr>
        <p:blipFill>
          <a:blip r:embed="rId3" cstate="print">
            <a:extLst/>
          </a:blip>
          <a:srcRect l="15783" r="23318" b="890"/>
          <a:stretch>
            <a:fillRect/>
          </a:stretch>
        </p:blipFill>
        <p:spPr>
          <a:xfrm>
            <a:off x="5294291" y="1818168"/>
            <a:ext cx="3849723" cy="4762975"/>
          </a:xfrm>
          <a:prstGeom prst="rect">
            <a:avLst/>
          </a:prstGeom>
          <a:ln w="12700">
            <a:miter lim="400000"/>
          </a:ln>
        </p:spPr>
      </p:pic>
      <p:sp>
        <p:nvSpPr>
          <p:cNvPr id="526" name="Shape 526"/>
          <p:cNvSpPr/>
          <p:nvPr/>
        </p:nvSpPr>
        <p:spPr>
          <a:xfrm>
            <a:off x="6" y="5134619"/>
            <a:ext cx="5294287" cy="1442641"/>
          </a:xfrm>
          <a:prstGeom prst="rect">
            <a:avLst/>
          </a:prstGeom>
          <a:solidFill>
            <a:srgbClr val="FF0000"/>
          </a:solidFill>
          <a:ln w="12700">
            <a:miter lim="400000"/>
          </a:ln>
        </p:spPr>
        <p:txBody>
          <a:bodyPr lIns="45718" tIns="45718" rIns="45718" bIns="45718"/>
          <a:lstStyle/>
          <a:p>
            <a:pPr hangingPunct="0">
              <a:defRPr>
                <a:solidFill>
                  <a:srgbClr val="000000"/>
                </a:solidFill>
              </a:defRPr>
            </a:pPr>
            <a:endParaRPr kern="0" dirty="0">
              <a:solidFill>
                <a:srgbClr val="000000"/>
              </a:solidFill>
              <a:sym typeface="Helvetica Courant"/>
            </a:endParaRPr>
          </a:p>
        </p:txBody>
      </p:sp>
      <p:sp>
        <p:nvSpPr>
          <p:cNvPr id="527" name="Shape 527"/>
          <p:cNvSpPr/>
          <p:nvPr/>
        </p:nvSpPr>
        <p:spPr>
          <a:xfrm>
            <a:off x="396528" y="1949050"/>
            <a:ext cx="4626580" cy="301620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hangingPunct="0">
              <a:spcBef>
                <a:spcPts val="1800"/>
              </a:spcBef>
              <a:defRPr sz="1600">
                <a:solidFill>
                  <a:srgbClr val="414141"/>
                </a:solidFill>
              </a:defRPr>
            </a:pPr>
            <a:r>
              <a:rPr lang="es-MX" sz="1600" kern="0" dirty="0">
                <a:solidFill>
                  <a:srgbClr val="414141"/>
                </a:solidFill>
                <a:latin typeface="Helvetica" panose="020B0604020202020204" pitchFamily="34" charset="0"/>
                <a:cs typeface="Helvetica" panose="020B0604020202020204" pitchFamily="34" charset="0"/>
                <a:sym typeface="Helvetica Courant"/>
              </a:rPr>
              <a:t>Canadá es oficialmente bilingüe y tiene una larga tradición de enseñanza, tanto de inglés como de francés, como segundo idioma.</a:t>
            </a:r>
            <a:endParaRPr sz="1600" kern="0" dirty="0">
              <a:solidFill>
                <a:srgbClr val="414141"/>
              </a:solidFill>
              <a:latin typeface="Helvetica" panose="020B0604020202020204" pitchFamily="34" charset="0"/>
              <a:cs typeface="Helvetica" panose="020B0604020202020204" pitchFamily="34" charset="0"/>
              <a:sym typeface="Helvetica Courant"/>
            </a:endParaRPr>
          </a:p>
          <a:p>
            <a:pPr hangingPunct="0">
              <a:spcBef>
                <a:spcPts val="1800"/>
              </a:spcBef>
              <a:defRPr sz="1600">
                <a:solidFill>
                  <a:srgbClr val="414141"/>
                </a:solidFill>
              </a:defRPr>
            </a:pPr>
            <a:r>
              <a:rPr lang="es-MX" sz="1600" kern="0" dirty="0">
                <a:solidFill>
                  <a:srgbClr val="414141"/>
                </a:solidFill>
                <a:latin typeface="Helvetica" panose="020B0604020202020204" pitchFamily="34" charset="0"/>
                <a:cs typeface="Helvetica" panose="020B0604020202020204" pitchFamily="34" charset="0"/>
                <a:sym typeface="Helvetica Courant"/>
              </a:rPr>
              <a:t>Los programas a medida ofrecen una vía de acceso a la educación superior.</a:t>
            </a:r>
            <a:endParaRPr sz="1600" kern="0" dirty="0">
              <a:solidFill>
                <a:srgbClr val="414141"/>
              </a:solidFill>
              <a:latin typeface="Helvetica" panose="020B0604020202020204" pitchFamily="34" charset="0"/>
              <a:ea typeface="Calibri"/>
              <a:cs typeface="Helvetica" panose="020B0604020202020204" pitchFamily="34" charset="0"/>
              <a:sym typeface="Calibri"/>
            </a:endParaRPr>
          </a:p>
          <a:p>
            <a:pPr hangingPunct="0">
              <a:spcBef>
                <a:spcPts val="1800"/>
              </a:spcBef>
              <a:defRPr sz="1600">
                <a:solidFill>
                  <a:srgbClr val="414141"/>
                </a:solidFill>
              </a:defRPr>
            </a:pPr>
            <a:r>
              <a:rPr lang="es-MX" sz="1600" kern="0" dirty="0">
                <a:solidFill>
                  <a:srgbClr val="414141"/>
                </a:solidFill>
                <a:latin typeface="Helvetica" panose="020B0604020202020204" pitchFamily="34" charset="0"/>
                <a:cs typeface="Helvetica" panose="020B0604020202020204" pitchFamily="34" charset="0"/>
                <a:sym typeface="Helvetica Courant"/>
              </a:rPr>
              <a:t>Los tipos de programa incluyen: inglés/francés general, académico o técnico, campamentos de idiomas de verano/invierno, programas de capacitación de docentes (CELTA, TESL, TESOL), y preparación para exámenes.</a:t>
            </a:r>
            <a:endParaRPr sz="1600" kern="0" dirty="0">
              <a:solidFill>
                <a:srgbClr val="414141"/>
              </a:solidFill>
              <a:latin typeface="Helvetica" panose="020B0604020202020204" pitchFamily="34" charset="0"/>
              <a:cs typeface="Helvetica" panose="020B0604020202020204" pitchFamily="34" charset="0"/>
              <a:sym typeface="Helvetica Courant"/>
            </a:endParaRPr>
          </a:p>
        </p:txBody>
      </p:sp>
      <p:sp>
        <p:nvSpPr>
          <p:cNvPr id="528" name="Shape 528"/>
          <p:cNvSpPr/>
          <p:nvPr/>
        </p:nvSpPr>
        <p:spPr>
          <a:xfrm>
            <a:off x="398574" y="5520151"/>
            <a:ext cx="4497149" cy="64632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hangingPunct="0">
              <a:defRPr b="1" i="1">
                <a:solidFill>
                  <a:srgbClr val="FFFFFF"/>
                </a:solidFill>
                <a:latin typeface="Netto offc"/>
                <a:ea typeface="Netto offc"/>
                <a:cs typeface="Netto offc"/>
                <a:sym typeface="Netto offc"/>
              </a:defRPr>
            </a:pPr>
            <a:r>
              <a:rPr lang="es-MX" b="1" i="1" kern="0" dirty="0">
                <a:solidFill>
                  <a:srgbClr val="FFFFFF"/>
                </a:solidFill>
                <a:latin typeface="Netto offc"/>
                <a:ea typeface="Netto offc"/>
                <a:cs typeface="Netto offc"/>
                <a:sym typeface="Netto offc"/>
              </a:rPr>
              <a:t>Aprender inglés o francés amplía tus posibilidades educativas y laborales</a:t>
            </a:r>
            <a:endParaRPr b="1" i="1" kern="0" dirty="0">
              <a:solidFill>
                <a:srgbClr val="FFFFFF"/>
              </a:solidFill>
              <a:latin typeface="Netto offc"/>
              <a:ea typeface="Netto offc"/>
              <a:cs typeface="Netto offc"/>
              <a:sym typeface="Netto offc"/>
            </a:endParaRPr>
          </a:p>
        </p:txBody>
      </p:sp>
      <p:pic>
        <p:nvPicPr>
          <p:cNvPr id="10" name="image4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4332" y="396608"/>
            <a:ext cx="1052984" cy="1056898"/>
          </a:xfrm>
          <a:prstGeom prst="rect">
            <a:avLst/>
          </a:prstGeom>
          <a:ln w="12700">
            <a:miter lim="400000"/>
          </a:ln>
        </p:spPr>
      </p:pic>
    </p:spTree>
    <p:extLst>
      <p:ext uri="{BB962C8B-B14F-4D97-AF65-F5344CB8AC3E}">
        <p14:creationId xmlns:p14="http://schemas.microsoft.com/office/powerpoint/2010/main" val="2709574681"/>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Shape 533"/>
          <p:cNvSpPr/>
          <p:nvPr/>
        </p:nvSpPr>
        <p:spPr>
          <a:xfrm>
            <a:off x="0" y="-37046"/>
            <a:ext cx="9144000" cy="1842112"/>
          </a:xfrm>
          <a:prstGeom prst="rect">
            <a:avLst/>
          </a:prstGeom>
          <a:solidFill>
            <a:srgbClr val="FAF5EC"/>
          </a:solidFill>
          <a:ln w="12700">
            <a:miter lim="400000"/>
          </a:ln>
        </p:spPr>
        <p:txBody>
          <a:bodyPr lIns="45718" tIns="45718" rIns="45718" bIns="45718"/>
          <a:lstStyle/>
          <a:p>
            <a:pPr hangingPunct="0">
              <a:defRPr>
                <a:solidFill>
                  <a:srgbClr val="000000"/>
                </a:solidFill>
              </a:defRPr>
            </a:pPr>
            <a:endParaRPr kern="0" dirty="0">
              <a:solidFill>
                <a:srgbClr val="000000"/>
              </a:solidFill>
              <a:sym typeface="Helvetica Courant"/>
            </a:endParaRPr>
          </a:p>
        </p:txBody>
      </p:sp>
      <p:sp>
        <p:nvSpPr>
          <p:cNvPr id="534" name="Shape 534"/>
          <p:cNvSpPr/>
          <p:nvPr/>
        </p:nvSpPr>
        <p:spPr>
          <a:xfrm>
            <a:off x="0" y="6577069"/>
            <a:ext cx="9144000" cy="324361"/>
          </a:xfrm>
          <a:prstGeom prst="rect">
            <a:avLst/>
          </a:prstGeom>
          <a:solidFill>
            <a:srgbClr val="869C82"/>
          </a:solidFill>
          <a:ln w="12700">
            <a:miter lim="400000"/>
          </a:ln>
        </p:spPr>
        <p:txBody>
          <a:bodyPr lIns="45718" tIns="45718" rIns="45718" bIns="45718"/>
          <a:lstStyle/>
          <a:p>
            <a:pPr hangingPunct="0">
              <a:defRPr>
                <a:solidFill>
                  <a:srgbClr val="000000"/>
                </a:solidFill>
              </a:defRPr>
            </a:pPr>
            <a:endParaRPr kern="0" dirty="0">
              <a:solidFill>
                <a:srgbClr val="000000"/>
              </a:solidFill>
              <a:sym typeface="Helvetica Courant"/>
            </a:endParaRPr>
          </a:p>
        </p:txBody>
      </p:sp>
      <p:pic>
        <p:nvPicPr>
          <p:cNvPr id="535" name="image50.jpeg"/>
          <p:cNvPicPr>
            <a:picLocks noChangeAspect="1"/>
          </p:cNvPicPr>
          <p:nvPr/>
        </p:nvPicPr>
        <p:blipFill>
          <a:blip r:embed="rId3" cstate="print">
            <a:extLst/>
          </a:blip>
          <a:srcRect l="28038" r="10229" b="23046"/>
          <a:stretch>
            <a:fillRect/>
          </a:stretch>
        </p:blipFill>
        <p:spPr>
          <a:xfrm>
            <a:off x="4067949" y="1815702"/>
            <a:ext cx="5076063" cy="4750704"/>
          </a:xfrm>
          <a:prstGeom prst="rect">
            <a:avLst/>
          </a:prstGeom>
          <a:ln w="12700">
            <a:miter lim="400000"/>
          </a:ln>
        </p:spPr>
      </p:pic>
      <p:sp>
        <p:nvSpPr>
          <p:cNvPr id="536" name="Shape 536"/>
          <p:cNvSpPr/>
          <p:nvPr/>
        </p:nvSpPr>
        <p:spPr>
          <a:xfrm>
            <a:off x="383363" y="619514"/>
            <a:ext cx="8229601" cy="59092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nSpc>
                <a:spcPct val="90000"/>
              </a:lnSpc>
              <a:defRPr sz="3600" b="1">
                <a:solidFill>
                  <a:srgbClr val="FF0000"/>
                </a:solidFill>
                <a:latin typeface="Netto offc"/>
                <a:ea typeface="Netto offc"/>
                <a:cs typeface="Netto offc"/>
                <a:sym typeface="Netto offc"/>
              </a:defRPr>
            </a:lvl1pPr>
          </a:lstStyle>
          <a:p>
            <a:pPr hangingPunct="0"/>
            <a:r>
              <a:rPr lang="es-MX" kern="0" dirty="0"/>
              <a:t>Educación primaria y secundaria</a:t>
            </a:r>
            <a:r>
              <a:rPr kern="0" dirty="0"/>
              <a:t> </a:t>
            </a:r>
          </a:p>
        </p:txBody>
      </p:sp>
      <p:sp>
        <p:nvSpPr>
          <p:cNvPr id="537" name="Shape 537"/>
          <p:cNvSpPr/>
          <p:nvPr/>
        </p:nvSpPr>
        <p:spPr>
          <a:xfrm>
            <a:off x="539552" y="1916832"/>
            <a:ext cx="3490330" cy="43458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defTabSz="905255" hangingPunct="0">
              <a:lnSpc>
                <a:spcPct val="110000"/>
              </a:lnSpc>
              <a:spcBef>
                <a:spcPts val="1200"/>
              </a:spcBef>
              <a:defRPr sz="1600">
                <a:solidFill>
                  <a:srgbClr val="414141"/>
                </a:solidFill>
              </a:defRPr>
            </a:pPr>
            <a:r>
              <a:rPr lang="es-MX" sz="1600" kern="0" dirty="0">
                <a:solidFill>
                  <a:srgbClr val="414141"/>
                </a:solidFill>
                <a:latin typeface="Helvetica" panose="020B0604020202020204" pitchFamily="34" charset="0"/>
                <a:cs typeface="Helvetica" panose="020B0604020202020204" pitchFamily="34" charset="0"/>
                <a:sym typeface="Helvetica Courant"/>
              </a:rPr>
              <a:t>Las escuelas primarias y secundarias ofrecen un entorno propicio, centrado en las necesidades del estudiante.</a:t>
            </a:r>
            <a:endParaRPr sz="1600" kern="0" dirty="0">
              <a:solidFill>
                <a:srgbClr val="000000"/>
              </a:solidFill>
              <a:latin typeface="Helvetica" panose="020B0604020202020204" pitchFamily="34" charset="0"/>
              <a:cs typeface="Helvetica" panose="020B0604020202020204" pitchFamily="34" charset="0"/>
              <a:sym typeface="Helvetica Courant"/>
            </a:endParaRPr>
          </a:p>
          <a:p>
            <a:pPr defTabSz="905255" hangingPunct="0">
              <a:lnSpc>
                <a:spcPct val="110000"/>
              </a:lnSpc>
              <a:spcBef>
                <a:spcPts val="1200"/>
              </a:spcBef>
              <a:defRPr sz="1600">
                <a:solidFill>
                  <a:srgbClr val="414141"/>
                </a:solidFill>
              </a:defRPr>
            </a:pPr>
            <a:r>
              <a:rPr lang="es-MX" sz="1600" kern="0" dirty="0">
                <a:solidFill>
                  <a:srgbClr val="414141"/>
                </a:solidFill>
                <a:latin typeface="Helvetica" panose="020B0604020202020204" pitchFamily="34" charset="0"/>
                <a:cs typeface="Helvetica" panose="020B0604020202020204" pitchFamily="34" charset="0"/>
                <a:sym typeface="Helvetica Courant"/>
              </a:rPr>
              <a:t>Las escuelas prefieren una proporción baja entre estudiantes y maestros.</a:t>
            </a:r>
            <a:endParaRPr sz="1600" kern="0" dirty="0">
              <a:solidFill>
                <a:srgbClr val="000000"/>
              </a:solidFill>
              <a:latin typeface="Helvetica" panose="020B0604020202020204" pitchFamily="34" charset="0"/>
              <a:cs typeface="Helvetica" panose="020B0604020202020204" pitchFamily="34" charset="0"/>
              <a:sym typeface="Helvetica Courant"/>
            </a:endParaRPr>
          </a:p>
          <a:p>
            <a:pPr defTabSz="905255" hangingPunct="0">
              <a:lnSpc>
                <a:spcPct val="110000"/>
              </a:lnSpc>
              <a:spcBef>
                <a:spcPts val="1200"/>
              </a:spcBef>
              <a:defRPr sz="1600">
                <a:solidFill>
                  <a:srgbClr val="414141"/>
                </a:solidFill>
              </a:defRPr>
            </a:pPr>
            <a:r>
              <a:rPr lang="es-MX" sz="1600" kern="0" dirty="0">
                <a:solidFill>
                  <a:srgbClr val="414141"/>
                </a:solidFill>
                <a:latin typeface="Helvetica" panose="020B0604020202020204" pitchFamily="34" charset="0"/>
                <a:cs typeface="Helvetica" panose="020B0604020202020204" pitchFamily="34" charset="0"/>
                <a:sym typeface="Helvetica Courant"/>
              </a:rPr>
              <a:t>Los graduados de preparatoria se destacan en ciencias, lectura y matemáticas (PISA, OCDE)</a:t>
            </a:r>
            <a:endParaRPr sz="1600" kern="0" dirty="0">
              <a:solidFill>
                <a:srgbClr val="414141"/>
              </a:solidFill>
              <a:latin typeface="Helvetica" panose="020B0604020202020204" pitchFamily="34" charset="0"/>
              <a:cs typeface="Helvetica" panose="020B0604020202020204" pitchFamily="34" charset="0"/>
              <a:sym typeface="Helvetica Courant"/>
            </a:endParaRPr>
          </a:p>
          <a:p>
            <a:pPr defTabSz="905255" hangingPunct="0">
              <a:lnSpc>
                <a:spcPct val="110000"/>
              </a:lnSpc>
              <a:spcBef>
                <a:spcPts val="1200"/>
              </a:spcBef>
              <a:defRPr sz="1600">
                <a:solidFill>
                  <a:srgbClr val="414141"/>
                </a:solidFill>
              </a:defRPr>
            </a:pPr>
            <a:r>
              <a:rPr lang="es-MX" sz="1600" kern="0" dirty="0">
                <a:solidFill>
                  <a:srgbClr val="414141"/>
                </a:solidFill>
                <a:latin typeface="Helvetica" panose="020B0604020202020204" pitchFamily="34" charset="0"/>
                <a:cs typeface="Helvetica" panose="020B0604020202020204" pitchFamily="34" charset="0"/>
                <a:sym typeface="Helvetica Courant"/>
              </a:rPr>
              <a:t>La enseñanza tiene un nivel de calidad constante: los estudiantes están bien preparados para asistir a la universidad o institución de educación superior de su elección.</a:t>
            </a:r>
            <a:endParaRPr sz="1600" kern="0" dirty="0">
              <a:solidFill>
                <a:srgbClr val="414141"/>
              </a:solidFill>
              <a:latin typeface="Helvetica" panose="020B0604020202020204" pitchFamily="34" charset="0"/>
              <a:cs typeface="Helvetica" panose="020B0604020202020204" pitchFamily="34" charset="0"/>
              <a:sym typeface="Helvetica Courant"/>
            </a:endParaRPr>
          </a:p>
        </p:txBody>
      </p:sp>
      <p:sp>
        <p:nvSpPr>
          <p:cNvPr id="538" name="Shape 538"/>
          <p:cNvSpPr/>
          <p:nvPr/>
        </p:nvSpPr>
        <p:spPr>
          <a:xfrm>
            <a:off x="2896078" y="6551147"/>
            <a:ext cx="3351844" cy="33855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600" b="1">
                <a:solidFill>
                  <a:srgbClr val="FFFFFF"/>
                </a:solidFill>
                <a:latin typeface="Netto offc"/>
                <a:ea typeface="Netto offc"/>
                <a:cs typeface="Netto offc"/>
                <a:sym typeface="Netto offc"/>
              </a:defRPr>
            </a:lvl1pPr>
          </a:lstStyle>
          <a:p>
            <a:pPr hangingPunct="0"/>
            <a:r>
              <a:rPr lang="es-MX" kern="0" dirty="0"/>
              <a:t>APRENDE EN CANADÁ</a:t>
            </a:r>
            <a:r>
              <a:rPr kern="0" dirty="0"/>
              <a:t> </a:t>
            </a:r>
          </a:p>
        </p:txBody>
      </p:sp>
      <p:pic>
        <p:nvPicPr>
          <p:cNvPr id="9" name="image4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2457" y="396608"/>
            <a:ext cx="1052984" cy="1056898"/>
          </a:xfrm>
          <a:prstGeom prst="rect">
            <a:avLst/>
          </a:prstGeom>
          <a:ln w="12700">
            <a:miter lim="400000"/>
          </a:ln>
        </p:spPr>
      </p:pic>
    </p:spTree>
    <p:extLst>
      <p:ext uri="{BB962C8B-B14F-4D97-AF65-F5344CB8AC3E}">
        <p14:creationId xmlns:p14="http://schemas.microsoft.com/office/powerpoint/2010/main" val="3227794447"/>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Shape 542"/>
          <p:cNvSpPr/>
          <p:nvPr/>
        </p:nvSpPr>
        <p:spPr>
          <a:xfrm>
            <a:off x="0" y="-37046"/>
            <a:ext cx="9144000" cy="1842112"/>
          </a:xfrm>
          <a:prstGeom prst="rect">
            <a:avLst/>
          </a:prstGeom>
          <a:solidFill>
            <a:srgbClr val="FAF5EC"/>
          </a:solidFill>
          <a:ln w="12700">
            <a:miter lim="400000"/>
          </a:ln>
        </p:spPr>
        <p:txBody>
          <a:bodyPr lIns="45718" tIns="45718" rIns="45718" bIns="45718"/>
          <a:lstStyle/>
          <a:p>
            <a:pPr hangingPunct="0">
              <a:defRPr>
                <a:solidFill>
                  <a:srgbClr val="000000"/>
                </a:solidFill>
              </a:defRPr>
            </a:pPr>
            <a:endParaRPr kern="0" dirty="0">
              <a:solidFill>
                <a:srgbClr val="000000"/>
              </a:solidFill>
              <a:sym typeface="Helvetica Courant"/>
            </a:endParaRPr>
          </a:p>
        </p:txBody>
      </p:sp>
      <p:sp>
        <p:nvSpPr>
          <p:cNvPr id="543" name="Shape 543"/>
          <p:cNvSpPr/>
          <p:nvPr/>
        </p:nvSpPr>
        <p:spPr>
          <a:xfrm>
            <a:off x="0" y="6577069"/>
            <a:ext cx="9144000" cy="324361"/>
          </a:xfrm>
          <a:prstGeom prst="rect">
            <a:avLst/>
          </a:prstGeom>
          <a:solidFill>
            <a:srgbClr val="869C82"/>
          </a:solidFill>
          <a:ln w="12700">
            <a:miter lim="400000"/>
          </a:ln>
        </p:spPr>
        <p:txBody>
          <a:bodyPr lIns="45718" tIns="45718" rIns="45718" bIns="45718"/>
          <a:lstStyle/>
          <a:p>
            <a:pPr hangingPunct="0">
              <a:defRPr>
                <a:solidFill>
                  <a:srgbClr val="000000"/>
                </a:solidFill>
              </a:defRPr>
            </a:pPr>
            <a:endParaRPr kern="0" dirty="0">
              <a:solidFill>
                <a:srgbClr val="000000"/>
              </a:solidFill>
              <a:sym typeface="Helvetica Courant"/>
            </a:endParaRPr>
          </a:p>
        </p:txBody>
      </p:sp>
      <p:pic>
        <p:nvPicPr>
          <p:cNvPr id="544" name="image51.jpeg"/>
          <p:cNvPicPr>
            <a:picLocks noChangeAspect="1"/>
          </p:cNvPicPr>
          <p:nvPr/>
        </p:nvPicPr>
        <p:blipFill>
          <a:blip r:embed="rId3" cstate="print">
            <a:extLst/>
          </a:blip>
          <a:srcRect t="5007" b="6500"/>
          <a:stretch>
            <a:fillRect/>
          </a:stretch>
        </p:blipFill>
        <p:spPr>
          <a:xfrm>
            <a:off x="5304585" y="1817813"/>
            <a:ext cx="3829118" cy="2287525"/>
          </a:xfrm>
          <a:prstGeom prst="rect">
            <a:avLst/>
          </a:prstGeom>
          <a:ln w="12700">
            <a:miter lim="400000"/>
          </a:ln>
        </p:spPr>
      </p:pic>
      <p:pic>
        <p:nvPicPr>
          <p:cNvPr id="545" name="image52.jpeg"/>
          <p:cNvPicPr>
            <a:picLocks noChangeAspect="1"/>
          </p:cNvPicPr>
          <p:nvPr/>
        </p:nvPicPr>
        <p:blipFill>
          <a:blip r:embed="rId4" cstate="print">
            <a:extLst/>
          </a:blip>
          <a:srcRect t="6960" b="10889"/>
          <a:stretch>
            <a:fillRect/>
          </a:stretch>
        </p:blipFill>
        <p:spPr>
          <a:xfrm>
            <a:off x="5304592" y="4209012"/>
            <a:ext cx="3839415" cy="2368060"/>
          </a:xfrm>
          <a:prstGeom prst="rect">
            <a:avLst/>
          </a:prstGeom>
          <a:ln w="12700">
            <a:miter lim="400000"/>
          </a:ln>
        </p:spPr>
      </p:pic>
      <p:sp>
        <p:nvSpPr>
          <p:cNvPr id="546" name="Shape 546"/>
          <p:cNvSpPr/>
          <p:nvPr/>
        </p:nvSpPr>
        <p:spPr>
          <a:xfrm>
            <a:off x="383363" y="619514"/>
            <a:ext cx="8229601" cy="59092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nSpc>
                <a:spcPct val="90000"/>
              </a:lnSpc>
              <a:defRPr sz="3600" b="1">
                <a:solidFill>
                  <a:srgbClr val="FF0000"/>
                </a:solidFill>
                <a:latin typeface="Netto offc"/>
                <a:ea typeface="Netto offc"/>
                <a:cs typeface="Netto offc"/>
                <a:sym typeface="Netto offc"/>
              </a:defRPr>
            </a:lvl1pPr>
          </a:lstStyle>
          <a:p>
            <a:pPr hangingPunct="0"/>
            <a:r>
              <a:rPr lang="es-MX" kern="0" dirty="0"/>
              <a:t>Educación primaria y secundaria</a:t>
            </a:r>
            <a:r>
              <a:rPr kern="0" dirty="0"/>
              <a:t> </a:t>
            </a:r>
          </a:p>
        </p:txBody>
      </p:sp>
      <p:sp>
        <p:nvSpPr>
          <p:cNvPr id="547" name="Shape 547"/>
          <p:cNvSpPr/>
          <p:nvPr/>
        </p:nvSpPr>
        <p:spPr>
          <a:xfrm>
            <a:off x="446856" y="2395982"/>
            <a:ext cx="4418442" cy="326242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defTabSz="905255" hangingPunct="0">
              <a:lnSpc>
                <a:spcPct val="110000"/>
              </a:lnSpc>
              <a:spcBef>
                <a:spcPts val="1200"/>
              </a:spcBef>
              <a:defRPr sz="1600">
                <a:solidFill>
                  <a:srgbClr val="414141"/>
                </a:solidFill>
              </a:defRPr>
            </a:pPr>
            <a:r>
              <a:rPr lang="es-MX" sz="1600" kern="0" dirty="0">
                <a:solidFill>
                  <a:srgbClr val="414141"/>
                </a:solidFill>
                <a:latin typeface="Helvetica" panose="020B0604020202020204" pitchFamily="34" charset="0"/>
                <a:cs typeface="Helvetica" panose="020B0604020202020204" pitchFamily="34" charset="0"/>
                <a:sym typeface="Helvetica Courant"/>
              </a:rPr>
              <a:t>Existe una amplia gama de opciones</a:t>
            </a:r>
            <a:r>
              <a:rPr sz="1600" kern="0" dirty="0">
                <a:solidFill>
                  <a:srgbClr val="414141"/>
                </a:solidFill>
                <a:latin typeface="Helvetica" panose="020B0604020202020204" pitchFamily="34" charset="0"/>
                <a:cs typeface="Helvetica" panose="020B0604020202020204" pitchFamily="34" charset="0"/>
                <a:sym typeface="Helvetica Courant"/>
              </a:rPr>
              <a:t>: </a:t>
            </a:r>
            <a:r>
              <a:rPr lang="es-MX" sz="1600" kern="0" dirty="0">
                <a:solidFill>
                  <a:srgbClr val="FF0000"/>
                </a:solidFill>
                <a:latin typeface="Helvetica" panose="020B0604020202020204" pitchFamily="34" charset="0"/>
                <a:cs typeface="Helvetica" panose="020B0604020202020204" pitchFamily="34" charset="0"/>
                <a:sym typeface="Helvetica Courant"/>
              </a:rPr>
              <a:t>escuelas públicas, privadas e independientes</a:t>
            </a:r>
            <a:endParaRPr sz="1600" kern="0" dirty="0">
              <a:solidFill>
                <a:srgbClr val="FF0000"/>
              </a:solidFill>
              <a:latin typeface="Helvetica" panose="020B0604020202020204" pitchFamily="34" charset="0"/>
              <a:cs typeface="Helvetica" panose="020B0604020202020204" pitchFamily="34" charset="0"/>
              <a:sym typeface="Helvetica Courant"/>
            </a:endParaRPr>
          </a:p>
          <a:p>
            <a:pPr marL="179999" indent="-179999" defTabSz="905255" hangingPunct="0">
              <a:lnSpc>
                <a:spcPct val="110000"/>
              </a:lnSpc>
              <a:spcBef>
                <a:spcPts val="1200"/>
              </a:spcBef>
              <a:buSzPct val="100000"/>
              <a:buFont typeface="Arial"/>
              <a:buChar char="•"/>
              <a:defRPr sz="1600">
                <a:solidFill>
                  <a:srgbClr val="414141"/>
                </a:solidFill>
              </a:defRPr>
            </a:pPr>
            <a:r>
              <a:rPr lang="es-MX" sz="1600" kern="0" dirty="0">
                <a:solidFill>
                  <a:srgbClr val="414141"/>
                </a:solidFill>
                <a:latin typeface="Helvetica" panose="020B0604020202020204" pitchFamily="34" charset="0"/>
                <a:cs typeface="Helvetica" panose="020B0604020202020204" pitchFamily="34" charset="0"/>
                <a:sym typeface="Helvetica Courant"/>
              </a:rPr>
              <a:t>Las escuelas cuentan con acreditación de las provincias y aprobación del gobierno</a:t>
            </a:r>
            <a:endParaRPr sz="1600" kern="0" dirty="0">
              <a:solidFill>
                <a:srgbClr val="000000"/>
              </a:solidFill>
              <a:latin typeface="Helvetica" panose="020B0604020202020204" pitchFamily="34" charset="0"/>
              <a:cs typeface="Helvetica" panose="020B0604020202020204" pitchFamily="34" charset="0"/>
              <a:sym typeface="Helvetica Courant"/>
            </a:endParaRPr>
          </a:p>
          <a:p>
            <a:pPr marL="179999" indent="-179999" defTabSz="905255" hangingPunct="0">
              <a:lnSpc>
                <a:spcPct val="110000"/>
              </a:lnSpc>
              <a:spcBef>
                <a:spcPts val="1200"/>
              </a:spcBef>
              <a:buSzPct val="100000"/>
              <a:buFont typeface="Arial"/>
              <a:buChar char="•"/>
              <a:defRPr sz="1600">
                <a:solidFill>
                  <a:srgbClr val="414141"/>
                </a:solidFill>
              </a:defRPr>
            </a:pPr>
            <a:r>
              <a:rPr lang="es-MX" sz="1600" kern="0" dirty="0">
                <a:solidFill>
                  <a:srgbClr val="414141"/>
                </a:solidFill>
                <a:latin typeface="Helvetica" panose="020B0604020202020204" pitchFamily="34" charset="0"/>
                <a:cs typeface="Helvetica" panose="020B0604020202020204" pitchFamily="34" charset="0"/>
                <a:sym typeface="Helvetica Courant"/>
              </a:rPr>
              <a:t>Los diplomas de las preparatorias canadienses son reconocidos en todo el mundo</a:t>
            </a:r>
            <a:endParaRPr sz="1600" kern="0" dirty="0">
              <a:solidFill>
                <a:srgbClr val="000000"/>
              </a:solidFill>
              <a:latin typeface="Helvetica" panose="020B0604020202020204" pitchFamily="34" charset="0"/>
              <a:cs typeface="Helvetica" panose="020B0604020202020204" pitchFamily="34" charset="0"/>
              <a:sym typeface="Helvetica Courant"/>
            </a:endParaRPr>
          </a:p>
          <a:p>
            <a:pPr marL="179999" indent="-179999" defTabSz="905255" hangingPunct="0">
              <a:lnSpc>
                <a:spcPct val="110000"/>
              </a:lnSpc>
              <a:spcBef>
                <a:spcPts val="1200"/>
              </a:spcBef>
              <a:buSzPct val="100000"/>
              <a:buFont typeface="Arial"/>
              <a:buChar char="•"/>
              <a:defRPr sz="1600">
                <a:solidFill>
                  <a:srgbClr val="414141"/>
                </a:solidFill>
              </a:defRPr>
            </a:pPr>
            <a:r>
              <a:rPr lang="es-MX" sz="1600" kern="0" dirty="0">
                <a:solidFill>
                  <a:srgbClr val="414141"/>
                </a:solidFill>
                <a:latin typeface="Helvetica" panose="020B0604020202020204" pitchFamily="34" charset="0"/>
                <a:cs typeface="Helvetica" panose="020B0604020202020204" pitchFamily="34" charset="0"/>
                <a:sym typeface="Helvetica Courant"/>
              </a:rPr>
              <a:t>Las familias anfitrionas son cordiales, protectoras y consideradas. Se las analiza y elige con sumo cuidado.</a:t>
            </a:r>
            <a:endParaRPr sz="1600" kern="0" dirty="0">
              <a:solidFill>
                <a:srgbClr val="414141"/>
              </a:solidFill>
              <a:latin typeface="Helvetica" panose="020B0604020202020204" pitchFamily="34" charset="0"/>
              <a:cs typeface="Helvetica" panose="020B0604020202020204" pitchFamily="34" charset="0"/>
              <a:sym typeface="Helvetica Courant"/>
            </a:endParaRPr>
          </a:p>
        </p:txBody>
      </p:sp>
      <p:sp>
        <p:nvSpPr>
          <p:cNvPr id="548" name="Shape 548"/>
          <p:cNvSpPr/>
          <p:nvPr/>
        </p:nvSpPr>
        <p:spPr>
          <a:xfrm>
            <a:off x="2896078" y="6551147"/>
            <a:ext cx="3351844" cy="33855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600" b="1">
                <a:solidFill>
                  <a:srgbClr val="FFFFFF"/>
                </a:solidFill>
                <a:latin typeface="Netto offc"/>
                <a:ea typeface="Netto offc"/>
                <a:cs typeface="Netto offc"/>
                <a:sym typeface="Netto offc"/>
              </a:defRPr>
            </a:lvl1pPr>
          </a:lstStyle>
          <a:p>
            <a:pPr hangingPunct="0"/>
            <a:r>
              <a:rPr lang="es-MX" kern="0" dirty="0"/>
              <a:t>APRENDE EN CANADÁ</a:t>
            </a:r>
            <a:r>
              <a:rPr kern="0" dirty="0"/>
              <a:t> </a:t>
            </a:r>
          </a:p>
        </p:txBody>
      </p:sp>
      <p:pic>
        <p:nvPicPr>
          <p:cNvPr id="9" name="image43.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182" y="355560"/>
            <a:ext cx="1052984" cy="1056898"/>
          </a:xfrm>
          <a:prstGeom prst="rect">
            <a:avLst/>
          </a:prstGeom>
          <a:ln w="12700">
            <a:miter lim="400000"/>
          </a:ln>
        </p:spPr>
      </p:pic>
    </p:spTree>
    <p:extLst>
      <p:ext uri="{BB962C8B-B14F-4D97-AF65-F5344CB8AC3E}">
        <p14:creationId xmlns:p14="http://schemas.microsoft.com/office/powerpoint/2010/main" val="1592357244"/>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Shape 552"/>
          <p:cNvSpPr/>
          <p:nvPr/>
        </p:nvSpPr>
        <p:spPr>
          <a:xfrm>
            <a:off x="0" y="-37046"/>
            <a:ext cx="9144000" cy="1842112"/>
          </a:xfrm>
          <a:prstGeom prst="rect">
            <a:avLst/>
          </a:prstGeom>
          <a:solidFill>
            <a:srgbClr val="FAF5EC"/>
          </a:solidFill>
          <a:ln w="12700">
            <a:miter lim="400000"/>
          </a:ln>
        </p:spPr>
        <p:txBody>
          <a:bodyPr lIns="45718" tIns="45718" rIns="45718" bIns="45718"/>
          <a:lstStyle/>
          <a:p>
            <a:pPr hangingPunct="0">
              <a:defRPr>
                <a:solidFill>
                  <a:srgbClr val="000000"/>
                </a:solidFill>
              </a:defRPr>
            </a:pPr>
            <a:endParaRPr kern="0" dirty="0">
              <a:solidFill>
                <a:srgbClr val="000000"/>
              </a:solidFill>
              <a:sym typeface="Helvetica Courant"/>
            </a:endParaRPr>
          </a:p>
        </p:txBody>
      </p:sp>
      <p:pic>
        <p:nvPicPr>
          <p:cNvPr id="553" name="image53.png"/>
          <p:cNvPicPr>
            <a:picLocks noChangeAspect="1"/>
          </p:cNvPicPr>
          <p:nvPr/>
        </p:nvPicPr>
        <p:blipFill>
          <a:blip r:embed="rId3" cstate="print">
            <a:extLst/>
          </a:blip>
          <a:srcRect t="15617"/>
          <a:stretch>
            <a:fillRect/>
          </a:stretch>
        </p:blipFill>
        <p:spPr>
          <a:xfrm>
            <a:off x="761588" y="1792827"/>
            <a:ext cx="8379507" cy="5308581"/>
          </a:xfrm>
          <a:prstGeom prst="rect">
            <a:avLst/>
          </a:prstGeom>
          <a:ln w="12700">
            <a:miter lim="400000"/>
          </a:ln>
        </p:spPr>
      </p:pic>
      <p:sp>
        <p:nvSpPr>
          <p:cNvPr id="554" name="Shape 554"/>
          <p:cNvSpPr/>
          <p:nvPr/>
        </p:nvSpPr>
        <p:spPr>
          <a:xfrm>
            <a:off x="0" y="6577069"/>
            <a:ext cx="9144000" cy="324361"/>
          </a:xfrm>
          <a:prstGeom prst="rect">
            <a:avLst/>
          </a:prstGeom>
          <a:solidFill>
            <a:srgbClr val="869C82"/>
          </a:solidFill>
          <a:ln w="12700">
            <a:miter lim="400000"/>
          </a:ln>
        </p:spPr>
        <p:txBody>
          <a:bodyPr lIns="45718" tIns="45718" rIns="45718" bIns="45718"/>
          <a:lstStyle/>
          <a:p>
            <a:pPr hangingPunct="0">
              <a:defRPr>
                <a:solidFill>
                  <a:srgbClr val="000000"/>
                </a:solidFill>
              </a:defRPr>
            </a:pPr>
            <a:endParaRPr kern="0" dirty="0">
              <a:solidFill>
                <a:srgbClr val="000000"/>
              </a:solidFill>
              <a:sym typeface="Helvetica Courant"/>
            </a:endParaRPr>
          </a:p>
        </p:txBody>
      </p:sp>
      <p:sp>
        <p:nvSpPr>
          <p:cNvPr id="555" name="Shape 555"/>
          <p:cNvSpPr/>
          <p:nvPr/>
        </p:nvSpPr>
        <p:spPr>
          <a:xfrm>
            <a:off x="251520" y="1908258"/>
            <a:ext cx="3889907" cy="4896311"/>
          </a:xfrm>
          <a:prstGeom prst="rect">
            <a:avLst/>
          </a:prstGeom>
          <a:ln w="12700">
            <a:miter lim="400000"/>
          </a:ln>
          <a:extLst>
            <a:ext uri="{C572A759-6A51-4108-AA02-DFA0A04FC94B}">
              <ma14:wrappingTextBoxFlag xmlns="" xmlns:ma14="http://schemas.microsoft.com/office/mac/drawingml/2011/main" val="1"/>
            </a:ext>
          </a:extLst>
        </p:spPr>
        <p:txBody>
          <a:bodyPr wrap="square" lIns="107999" tIns="107999" rIns="107999" bIns="107999">
            <a:spAutoFit/>
          </a:bodyPr>
          <a:lstStyle/>
          <a:p>
            <a:pPr marL="180975" indent="-180975" hangingPunct="0">
              <a:lnSpc>
                <a:spcPct val="110000"/>
              </a:lnSpc>
              <a:spcBef>
                <a:spcPts val="1200"/>
              </a:spcBef>
              <a:buSzPct val="100000"/>
              <a:buFont typeface="Arial"/>
              <a:buChar char="•"/>
              <a:defRPr sz="1600">
                <a:solidFill>
                  <a:srgbClr val="414141"/>
                </a:solidFill>
              </a:defRPr>
            </a:pPr>
            <a:r>
              <a:rPr lang="es-MX" sz="1600" kern="0" dirty="0">
                <a:solidFill>
                  <a:srgbClr val="414141"/>
                </a:solidFill>
                <a:latin typeface="Helvetica" panose="020B0604020202020204" pitchFamily="34" charset="0"/>
                <a:cs typeface="Helvetica" panose="020B0604020202020204" pitchFamily="34" charset="0"/>
                <a:sym typeface="Helvetica Courant"/>
              </a:rPr>
              <a:t>Extraordinaria selección de programas con calidad asegurada: más de 15000 programas de licenciatura y postgrado, en más de 100 universidades e instituciones universitarias de educación superior</a:t>
            </a:r>
            <a:endParaRPr sz="1600" kern="0" dirty="0">
              <a:solidFill>
                <a:srgbClr val="000000"/>
              </a:solidFill>
              <a:latin typeface="Helvetica" panose="020B0604020202020204" pitchFamily="34" charset="0"/>
              <a:cs typeface="Helvetica" panose="020B0604020202020204" pitchFamily="34" charset="0"/>
              <a:sym typeface="Helvetica Courant"/>
            </a:endParaRPr>
          </a:p>
          <a:p>
            <a:pPr marL="180975" indent="-180975" hangingPunct="0">
              <a:lnSpc>
                <a:spcPct val="110000"/>
              </a:lnSpc>
              <a:spcBef>
                <a:spcPts val="1200"/>
              </a:spcBef>
              <a:buSzPct val="100000"/>
              <a:buFont typeface="Arial"/>
              <a:buChar char="•"/>
              <a:defRPr sz="1600">
                <a:solidFill>
                  <a:srgbClr val="FF0000"/>
                </a:solidFill>
              </a:defRPr>
            </a:pPr>
            <a:r>
              <a:rPr lang="es-MX" sz="1600" kern="0" dirty="0">
                <a:solidFill>
                  <a:srgbClr val="FF0000"/>
                </a:solidFill>
                <a:latin typeface="Helvetica" panose="020B0604020202020204" pitchFamily="34" charset="0"/>
                <a:cs typeface="Helvetica" panose="020B0604020202020204" pitchFamily="34" charset="0"/>
                <a:sym typeface="Helvetica Courant"/>
              </a:rPr>
              <a:t>Instituciones que abarcan desde grandes universidades de investigación intensiva, hasta pequeños campus que ofrecen programas de licenciatura</a:t>
            </a:r>
            <a:endParaRPr sz="1600" kern="0" dirty="0">
              <a:solidFill>
                <a:srgbClr val="FF0000"/>
              </a:solidFill>
              <a:latin typeface="Helvetica" panose="020B0604020202020204" pitchFamily="34" charset="0"/>
              <a:cs typeface="Helvetica" panose="020B0604020202020204" pitchFamily="34" charset="0"/>
              <a:sym typeface="Helvetica Courant"/>
            </a:endParaRPr>
          </a:p>
          <a:p>
            <a:pPr marL="180975" indent="-180975" hangingPunct="0">
              <a:lnSpc>
                <a:spcPct val="110000"/>
              </a:lnSpc>
              <a:spcBef>
                <a:spcPts val="1200"/>
              </a:spcBef>
              <a:buSzPct val="100000"/>
              <a:buFont typeface="Arial"/>
              <a:buChar char="•"/>
              <a:defRPr sz="1600">
                <a:solidFill>
                  <a:srgbClr val="414141"/>
                </a:solidFill>
              </a:defRPr>
            </a:pPr>
            <a:r>
              <a:rPr lang="es-MX" sz="1600" kern="0" dirty="0">
                <a:solidFill>
                  <a:srgbClr val="414141"/>
                </a:solidFill>
                <a:latin typeface="Helvetica" panose="020B0604020202020204" pitchFamily="34" charset="0"/>
                <a:cs typeface="Helvetica" panose="020B0604020202020204" pitchFamily="34" charset="0"/>
                <a:sym typeface="Helvetica Courant"/>
              </a:rPr>
              <a:t>Profesores atentos y consagrados</a:t>
            </a:r>
            <a:endParaRPr sz="1600" kern="0" dirty="0">
              <a:solidFill>
                <a:srgbClr val="000000"/>
              </a:solidFill>
              <a:latin typeface="Helvetica" panose="020B0604020202020204" pitchFamily="34" charset="0"/>
              <a:cs typeface="Helvetica" panose="020B0604020202020204" pitchFamily="34" charset="0"/>
              <a:sym typeface="Helvetica Courant"/>
            </a:endParaRPr>
          </a:p>
          <a:p>
            <a:pPr marL="180975" indent="-180975" hangingPunct="0">
              <a:lnSpc>
                <a:spcPct val="110000"/>
              </a:lnSpc>
              <a:spcBef>
                <a:spcPts val="1200"/>
              </a:spcBef>
              <a:buSzPct val="100000"/>
              <a:buFont typeface="Arial"/>
              <a:buChar char="•"/>
              <a:defRPr sz="1600">
                <a:solidFill>
                  <a:srgbClr val="FF0000"/>
                </a:solidFill>
              </a:defRPr>
            </a:pPr>
            <a:r>
              <a:rPr lang="es-MX" sz="1600" kern="0" dirty="0">
                <a:solidFill>
                  <a:srgbClr val="FF0000"/>
                </a:solidFill>
                <a:latin typeface="Helvetica" panose="020B0604020202020204" pitchFamily="34" charset="0"/>
                <a:cs typeface="Helvetica" panose="020B0604020202020204" pitchFamily="34" charset="0"/>
                <a:sym typeface="Helvetica Courant"/>
              </a:rPr>
              <a:t>Tecnología e investigación de punta</a:t>
            </a:r>
            <a:endParaRPr sz="1600" kern="0" dirty="0">
              <a:solidFill>
                <a:srgbClr val="FF0000"/>
              </a:solidFill>
              <a:latin typeface="Helvetica" panose="020B0604020202020204" pitchFamily="34" charset="0"/>
              <a:cs typeface="Helvetica" panose="020B0604020202020204" pitchFamily="34" charset="0"/>
              <a:sym typeface="Helvetica Courant"/>
            </a:endParaRPr>
          </a:p>
          <a:p>
            <a:pPr marL="180975" indent="-180975" hangingPunct="0">
              <a:lnSpc>
                <a:spcPct val="110000"/>
              </a:lnSpc>
              <a:spcBef>
                <a:spcPts val="1200"/>
              </a:spcBef>
              <a:buSzPct val="100000"/>
              <a:buFont typeface="Arial"/>
              <a:buChar char="•"/>
              <a:defRPr sz="1600">
                <a:solidFill>
                  <a:srgbClr val="414141"/>
                </a:solidFill>
              </a:defRPr>
            </a:pPr>
            <a:r>
              <a:rPr lang="es-MX" sz="1600" kern="0" dirty="0">
                <a:solidFill>
                  <a:srgbClr val="414141"/>
                </a:solidFill>
                <a:latin typeface="Helvetica" panose="020B0604020202020204" pitchFamily="34" charset="0"/>
                <a:cs typeface="Helvetica" panose="020B0604020202020204" pitchFamily="34" charset="0"/>
                <a:sym typeface="Helvetica Courant"/>
              </a:rPr>
              <a:t>Opciones de educación cooperativa y prácticas profesionales</a:t>
            </a:r>
            <a:endParaRPr sz="1600" kern="0" dirty="0">
              <a:solidFill>
                <a:srgbClr val="414141"/>
              </a:solidFill>
              <a:latin typeface="Helvetica" panose="020B0604020202020204" pitchFamily="34" charset="0"/>
              <a:cs typeface="Helvetica" panose="020B0604020202020204" pitchFamily="34" charset="0"/>
              <a:sym typeface="Helvetica Courant"/>
            </a:endParaRPr>
          </a:p>
        </p:txBody>
      </p:sp>
      <p:sp>
        <p:nvSpPr>
          <p:cNvPr id="556" name="Shape 556"/>
          <p:cNvSpPr/>
          <p:nvPr/>
        </p:nvSpPr>
        <p:spPr>
          <a:xfrm>
            <a:off x="383363" y="619514"/>
            <a:ext cx="8229601" cy="59092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nSpc>
                <a:spcPct val="90000"/>
              </a:lnSpc>
              <a:defRPr sz="3600" b="1">
                <a:solidFill>
                  <a:srgbClr val="FF0000"/>
                </a:solidFill>
                <a:latin typeface="Netto offc"/>
                <a:ea typeface="Netto offc"/>
                <a:cs typeface="Netto offc"/>
                <a:sym typeface="Netto offc"/>
              </a:defRPr>
            </a:lvl1pPr>
          </a:lstStyle>
          <a:p>
            <a:pPr hangingPunct="0"/>
            <a:r>
              <a:rPr lang="es-MX" kern="0" dirty="0"/>
              <a:t>Estudios universitarios</a:t>
            </a:r>
            <a:endParaRPr kern="0" dirty="0"/>
          </a:p>
        </p:txBody>
      </p:sp>
      <p:sp>
        <p:nvSpPr>
          <p:cNvPr id="557" name="Shape 557"/>
          <p:cNvSpPr/>
          <p:nvPr/>
        </p:nvSpPr>
        <p:spPr>
          <a:xfrm>
            <a:off x="2896078" y="6551147"/>
            <a:ext cx="3351844" cy="33855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600" b="1">
                <a:solidFill>
                  <a:srgbClr val="FFFFFF"/>
                </a:solidFill>
                <a:latin typeface="Netto offc"/>
                <a:ea typeface="Netto offc"/>
                <a:cs typeface="Netto offc"/>
                <a:sym typeface="Netto offc"/>
              </a:defRPr>
            </a:lvl1pPr>
          </a:lstStyle>
          <a:p>
            <a:pPr hangingPunct="0"/>
            <a:r>
              <a:rPr lang="es-MX" kern="0" dirty="0"/>
              <a:t>APRENDE EN CANADÁ</a:t>
            </a:r>
            <a:r>
              <a:rPr kern="0" dirty="0"/>
              <a:t> </a:t>
            </a:r>
          </a:p>
        </p:txBody>
      </p:sp>
      <p:pic>
        <p:nvPicPr>
          <p:cNvPr id="9" name="image58.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2320" y="324328"/>
            <a:ext cx="1197008" cy="1201458"/>
          </a:xfrm>
          <a:prstGeom prst="rect">
            <a:avLst/>
          </a:prstGeom>
          <a:ln w="12700">
            <a:miter lim="400000"/>
          </a:ln>
        </p:spPr>
      </p:pic>
    </p:spTree>
    <p:extLst>
      <p:ext uri="{BB962C8B-B14F-4D97-AF65-F5344CB8AC3E}">
        <p14:creationId xmlns:p14="http://schemas.microsoft.com/office/powerpoint/2010/main" val="2161172678"/>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1" name="image54.jpeg"/>
          <p:cNvPicPr>
            <a:picLocks noChangeAspect="1"/>
          </p:cNvPicPr>
          <p:nvPr/>
        </p:nvPicPr>
        <p:blipFill>
          <a:blip r:embed="rId3" cstate="print">
            <a:extLst/>
          </a:blip>
          <a:srcRect l="7041" t="21771" b="8089"/>
          <a:stretch>
            <a:fillRect/>
          </a:stretch>
        </p:blipFill>
        <p:spPr>
          <a:xfrm>
            <a:off x="6174637" y="4894928"/>
            <a:ext cx="2969375" cy="1682138"/>
          </a:xfrm>
          <a:prstGeom prst="rect">
            <a:avLst/>
          </a:prstGeom>
          <a:ln w="12700">
            <a:miter lim="400000"/>
          </a:ln>
        </p:spPr>
      </p:pic>
      <p:sp>
        <p:nvSpPr>
          <p:cNvPr id="562" name="Shape 562"/>
          <p:cNvSpPr/>
          <p:nvPr/>
        </p:nvSpPr>
        <p:spPr>
          <a:xfrm>
            <a:off x="0" y="-37046"/>
            <a:ext cx="9144000" cy="1842112"/>
          </a:xfrm>
          <a:prstGeom prst="rect">
            <a:avLst/>
          </a:prstGeom>
          <a:solidFill>
            <a:srgbClr val="FAF5EC"/>
          </a:solidFill>
          <a:ln w="12700">
            <a:miter lim="400000"/>
          </a:ln>
        </p:spPr>
        <p:txBody>
          <a:bodyPr lIns="45718" tIns="45718" rIns="45718" bIns="45718"/>
          <a:lstStyle/>
          <a:p>
            <a:pPr hangingPunct="0">
              <a:defRPr>
                <a:solidFill>
                  <a:srgbClr val="000000"/>
                </a:solidFill>
              </a:defRPr>
            </a:pPr>
            <a:endParaRPr kern="0" dirty="0">
              <a:solidFill>
                <a:srgbClr val="000000"/>
              </a:solidFill>
              <a:sym typeface="Helvetica Courant"/>
            </a:endParaRPr>
          </a:p>
        </p:txBody>
      </p:sp>
      <p:sp>
        <p:nvSpPr>
          <p:cNvPr id="563" name="Shape 563"/>
          <p:cNvSpPr/>
          <p:nvPr/>
        </p:nvSpPr>
        <p:spPr>
          <a:xfrm>
            <a:off x="0" y="6577069"/>
            <a:ext cx="9144000" cy="324361"/>
          </a:xfrm>
          <a:prstGeom prst="rect">
            <a:avLst/>
          </a:prstGeom>
          <a:solidFill>
            <a:srgbClr val="869C82"/>
          </a:solidFill>
          <a:ln w="12700">
            <a:miter lim="400000"/>
          </a:ln>
        </p:spPr>
        <p:txBody>
          <a:bodyPr lIns="45718" tIns="45718" rIns="45718" bIns="45718"/>
          <a:lstStyle/>
          <a:p>
            <a:pPr hangingPunct="0">
              <a:defRPr>
                <a:solidFill>
                  <a:srgbClr val="000000"/>
                </a:solidFill>
              </a:defRPr>
            </a:pPr>
            <a:endParaRPr kern="0" dirty="0">
              <a:solidFill>
                <a:srgbClr val="000000"/>
              </a:solidFill>
              <a:sym typeface="Helvetica Courant"/>
            </a:endParaRPr>
          </a:p>
        </p:txBody>
      </p:sp>
      <p:sp>
        <p:nvSpPr>
          <p:cNvPr id="564" name="Shape 564"/>
          <p:cNvSpPr/>
          <p:nvPr/>
        </p:nvSpPr>
        <p:spPr>
          <a:xfrm>
            <a:off x="381867" y="2225517"/>
            <a:ext cx="1808666" cy="120588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pPr defTabSz="850391" hangingPunct="0">
              <a:lnSpc>
                <a:spcPct val="90000"/>
              </a:lnSpc>
              <a:spcBef>
                <a:spcPts val="1200"/>
              </a:spcBef>
              <a:defRPr sz="1600" b="1">
                <a:solidFill>
                  <a:srgbClr val="414141"/>
                </a:solidFill>
                <a:latin typeface="+mj-lt"/>
                <a:ea typeface="+mj-ea"/>
                <a:cs typeface="+mj-cs"/>
                <a:sym typeface="Helvetica"/>
              </a:defRPr>
            </a:pPr>
            <a:endParaRPr lang="es-ES" sz="1600" kern="0" dirty="0">
              <a:solidFill>
                <a:srgbClr val="414141"/>
              </a:solidFill>
              <a:latin typeface="Helvetica" panose="020B0604020202020204" pitchFamily="34" charset="0"/>
              <a:ea typeface="+mj-ea"/>
              <a:cs typeface="Helvetica" panose="020B0604020202020204" pitchFamily="34" charset="0"/>
              <a:sym typeface="Helvetica"/>
            </a:endParaRPr>
          </a:p>
        </p:txBody>
      </p:sp>
      <p:pic>
        <p:nvPicPr>
          <p:cNvPr id="565" name="image55.jpeg"/>
          <p:cNvPicPr>
            <a:picLocks noChangeAspect="1"/>
          </p:cNvPicPr>
          <p:nvPr/>
        </p:nvPicPr>
        <p:blipFill>
          <a:blip r:embed="rId4" cstate="print">
            <a:extLst/>
          </a:blip>
          <a:srcRect l="730" t="20167" r="522" b="11424"/>
          <a:stretch>
            <a:fillRect/>
          </a:stretch>
        </p:blipFill>
        <p:spPr>
          <a:xfrm>
            <a:off x="-5" y="4894933"/>
            <a:ext cx="3234276" cy="1682139"/>
          </a:xfrm>
          <a:prstGeom prst="rect">
            <a:avLst/>
          </a:prstGeom>
          <a:ln w="12700">
            <a:miter lim="400000"/>
          </a:ln>
        </p:spPr>
      </p:pic>
      <p:pic>
        <p:nvPicPr>
          <p:cNvPr id="566" name="image56.jpeg"/>
          <p:cNvPicPr>
            <a:picLocks noChangeAspect="1"/>
          </p:cNvPicPr>
          <p:nvPr/>
        </p:nvPicPr>
        <p:blipFill>
          <a:blip r:embed="rId5" cstate="print">
            <a:extLst/>
          </a:blip>
          <a:srcRect l="3931" t="4557" b="33531"/>
          <a:stretch>
            <a:fillRect/>
          </a:stretch>
        </p:blipFill>
        <p:spPr>
          <a:xfrm>
            <a:off x="2952756" y="4894927"/>
            <a:ext cx="3476627" cy="1682140"/>
          </a:xfrm>
          <a:prstGeom prst="rect">
            <a:avLst/>
          </a:prstGeom>
          <a:ln w="12700">
            <a:miter lim="400000"/>
          </a:ln>
        </p:spPr>
      </p:pic>
      <p:sp>
        <p:nvSpPr>
          <p:cNvPr id="567" name="Shape 567"/>
          <p:cNvSpPr/>
          <p:nvPr/>
        </p:nvSpPr>
        <p:spPr>
          <a:xfrm>
            <a:off x="6712484" y="2225518"/>
            <a:ext cx="4" cy="2178649"/>
          </a:xfrm>
          <a:prstGeom prst="line">
            <a:avLst/>
          </a:prstGeom>
          <a:solidFill>
            <a:srgbClr val="FFFFFF"/>
          </a:solidFill>
          <a:ln>
            <a:solidFill>
              <a:srgbClr val="4E4C47"/>
            </a:solidFill>
          </a:ln>
        </p:spPr>
        <p:txBody>
          <a:bodyPr lIns="45718" tIns="45718" rIns="45718" bIns="45718"/>
          <a:lstStyle/>
          <a:p>
            <a:pPr hangingPunct="0"/>
            <a:endParaRPr kern="0" dirty="0">
              <a:solidFill>
                <a:srgbClr val="525252"/>
              </a:solidFill>
              <a:sym typeface="Helvetica Courant"/>
            </a:endParaRPr>
          </a:p>
        </p:txBody>
      </p:sp>
      <p:sp>
        <p:nvSpPr>
          <p:cNvPr id="568" name="Shape 568"/>
          <p:cNvSpPr/>
          <p:nvPr/>
        </p:nvSpPr>
        <p:spPr>
          <a:xfrm flipH="1">
            <a:off x="4578884" y="2225518"/>
            <a:ext cx="4" cy="2178649"/>
          </a:xfrm>
          <a:prstGeom prst="line">
            <a:avLst/>
          </a:prstGeom>
          <a:solidFill>
            <a:srgbClr val="FFFFFF"/>
          </a:solidFill>
          <a:ln>
            <a:solidFill>
              <a:srgbClr val="4E4C47"/>
            </a:solidFill>
          </a:ln>
        </p:spPr>
        <p:txBody>
          <a:bodyPr lIns="45718" tIns="45718" rIns="45718" bIns="45718"/>
          <a:lstStyle/>
          <a:p>
            <a:pPr hangingPunct="0"/>
            <a:endParaRPr kern="0" dirty="0">
              <a:solidFill>
                <a:srgbClr val="525252"/>
              </a:solidFill>
              <a:sym typeface="Helvetica Courant"/>
            </a:endParaRPr>
          </a:p>
        </p:txBody>
      </p:sp>
      <p:sp>
        <p:nvSpPr>
          <p:cNvPr id="569" name="Shape 569"/>
          <p:cNvSpPr/>
          <p:nvPr/>
        </p:nvSpPr>
        <p:spPr>
          <a:xfrm flipH="1">
            <a:off x="2202725" y="2225518"/>
            <a:ext cx="4" cy="2178649"/>
          </a:xfrm>
          <a:prstGeom prst="line">
            <a:avLst/>
          </a:prstGeom>
          <a:solidFill>
            <a:srgbClr val="FFFFFF"/>
          </a:solidFill>
          <a:ln>
            <a:solidFill>
              <a:srgbClr val="4E4C47"/>
            </a:solidFill>
          </a:ln>
        </p:spPr>
        <p:txBody>
          <a:bodyPr lIns="45718" tIns="45718" rIns="45718" bIns="45718"/>
          <a:lstStyle/>
          <a:p>
            <a:pPr hangingPunct="0"/>
            <a:endParaRPr kern="0" dirty="0">
              <a:solidFill>
                <a:srgbClr val="525252"/>
              </a:solidFill>
              <a:sym typeface="Helvetica Courant"/>
            </a:endParaRPr>
          </a:p>
        </p:txBody>
      </p:sp>
      <p:sp>
        <p:nvSpPr>
          <p:cNvPr id="570" name="Shape 570"/>
          <p:cNvSpPr/>
          <p:nvPr/>
        </p:nvSpPr>
        <p:spPr>
          <a:xfrm>
            <a:off x="446863" y="466547"/>
            <a:ext cx="8229601" cy="86792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hangingPunct="0">
              <a:lnSpc>
                <a:spcPct val="90000"/>
              </a:lnSpc>
              <a:defRPr sz="3600" b="1">
                <a:solidFill>
                  <a:srgbClr val="FF0000"/>
                </a:solidFill>
                <a:latin typeface="Netto offc"/>
                <a:ea typeface="Netto offc"/>
                <a:cs typeface="Netto offc"/>
                <a:sym typeface="Netto offc"/>
              </a:defRPr>
            </a:pPr>
            <a:r>
              <a:rPr lang="es-MX" sz="3600" b="1" kern="0" dirty="0">
                <a:solidFill>
                  <a:srgbClr val="FF0000"/>
                </a:solidFill>
                <a:latin typeface="Netto offc"/>
                <a:ea typeface="Netto offc"/>
                <a:cs typeface="Netto offc"/>
                <a:sym typeface="Netto offc"/>
              </a:rPr>
              <a:t>Estudios universitarios</a:t>
            </a:r>
            <a:endParaRPr sz="3600" b="1" kern="0" dirty="0">
              <a:solidFill>
                <a:srgbClr val="FF0000"/>
              </a:solidFill>
              <a:latin typeface="Netto offc"/>
              <a:ea typeface="Netto offc"/>
              <a:cs typeface="Netto offc"/>
              <a:sym typeface="Netto offc"/>
            </a:endParaRPr>
          </a:p>
          <a:p>
            <a:pPr hangingPunct="0">
              <a:lnSpc>
                <a:spcPct val="90000"/>
              </a:lnSpc>
              <a:defRPr sz="2000" b="1">
                <a:solidFill>
                  <a:srgbClr val="FF0000"/>
                </a:solidFill>
                <a:latin typeface="Netto offc"/>
                <a:ea typeface="Netto offc"/>
                <a:cs typeface="Netto offc"/>
                <a:sym typeface="Netto offc"/>
              </a:defRPr>
            </a:pPr>
            <a:r>
              <a:rPr lang="es-MX" sz="2000" b="1" kern="0" dirty="0">
                <a:solidFill>
                  <a:srgbClr val="FF0000"/>
                </a:solidFill>
                <a:latin typeface="Netto offc"/>
                <a:ea typeface="Netto offc"/>
                <a:cs typeface="Netto offc"/>
                <a:sym typeface="Netto offc"/>
              </a:rPr>
              <a:t>Opciones de titulación que responden a tus necesidades</a:t>
            </a:r>
            <a:endParaRPr sz="2000" b="1" kern="0" dirty="0">
              <a:solidFill>
                <a:srgbClr val="FF0000"/>
              </a:solidFill>
              <a:latin typeface="Netto offc"/>
              <a:ea typeface="Netto offc"/>
              <a:cs typeface="Netto offc"/>
              <a:sym typeface="Netto offc"/>
            </a:endParaRPr>
          </a:p>
        </p:txBody>
      </p:sp>
      <p:sp>
        <p:nvSpPr>
          <p:cNvPr id="571" name="Shape 571"/>
          <p:cNvSpPr/>
          <p:nvPr/>
        </p:nvSpPr>
        <p:spPr>
          <a:xfrm>
            <a:off x="2445554" y="2225516"/>
            <a:ext cx="2008666" cy="33855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defTabSz="850391" hangingPunct="0">
              <a:spcBef>
                <a:spcPts val="1200"/>
              </a:spcBef>
              <a:defRPr sz="1600" b="1">
                <a:solidFill>
                  <a:srgbClr val="414141"/>
                </a:solidFill>
              </a:defRPr>
            </a:pPr>
            <a:endParaRPr sz="1600" kern="0" spc="-50" dirty="0">
              <a:solidFill>
                <a:srgbClr val="414141"/>
              </a:solidFill>
              <a:latin typeface="Helvetica" panose="020B0604020202020204" pitchFamily="34" charset="0"/>
              <a:cs typeface="Helvetica" panose="020B0604020202020204" pitchFamily="34" charset="0"/>
              <a:sym typeface="Helvetica Courant"/>
            </a:endParaRPr>
          </a:p>
        </p:txBody>
      </p:sp>
      <p:sp>
        <p:nvSpPr>
          <p:cNvPr id="572" name="Shape 572"/>
          <p:cNvSpPr/>
          <p:nvPr/>
        </p:nvSpPr>
        <p:spPr>
          <a:xfrm>
            <a:off x="4836091" y="2225517"/>
            <a:ext cx="1808667" cy="141296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Autofit/>
          </a:bodyPr>
          <a:lstStyle/>
          <a:p>
            <a:pPr defTabSz="850391" hangingPunct="0">
              <a:lnSpc>
                <a:spcPct val="89100"/>
              </a:lnSpc>
              <a:spcBef>
                <a:spcPts val="1200"/>
              </a:spcBef>
              <a:defRPr sz="1600" b="1">
                <a:solidFill>
                  <a:srgbClr val="414141"/>
                </a:solidFill>
              </a:defRPr>
            </a:pPr>
            <a:endParaRPr sz="1600" kern="0" dirty="0">
              <a:solidFill>
                <a:srgbClr val="414141"/>
              </a:solidFill>
              <a:latin typeface="Helvetica" panose="020B0604020202020204" pitchFamily="34" charset="0"/>
              <a:cs typeface="Helvetica" panose="020B0604020202020204" pitchFamily="34" charset="0"/>
              <a:sym typeface="Helvetica Courant"/>
            </a:endParaRPr>
          </a:p>
        </p:txBody>
      </p:sp>
      <p:sp>
        <p:nvSpPr>
          <p:cNvPr id="573" name="Shape 573"/>
          <p:cNvSpPr/>
          <p:nvPr/>
        </p:nvSpPr>
        <p:spPr>
          <a:xfrm>
            <a:off x="7026626" y="2225517"/>
            <a:ext cx="1808667" cy="1859815"/>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pPr defTabSz="850391" hangingPunct="0">
              <a:lnSpc>
                <a:spcPct val="90000"/>
              </a:lnSpc>
              <a:spcBef>
                <a:spcPts val="1200"/>
              </a:spcBef>
              <a:defRPr sz="1600" b="1">
                <a:solidFill>
                  <a:srgbClr val="414141"/>
                </a:solidFill>
              </a:defRPr>
            </a:pPr>
            <a:endParaRPr sz="1600" kern="0" dirty="0">
              <a:solidFill>
                <a:srgbClr val="414141"/>
              </a:solidFill>
              <a:latin typeface="Helvetica" panose="020B0604020202020204" pitchFamily="34" charset="0"/>
              <a:cs typeface="Helvetica" panose="020B0604020202020204" pitchFamily="34" charset="0"/>
              <a:sym typeface="Helvetica Courant"/>
            </a:endParaRPr>
          </a:p>
        </p:txBody>
      </p:sp>
      <p:sp>
        <p:nvSpPr>
          <p:cNvPr id="574" name="Shape 574"/>
          <p:cNvSpPr/>
          <p:nvPr/>
        </p:nvSpPr>
        <p:spPr>
          <a:xfrm>
            <a:off x="2896078" y="6551147"/>
            <a:ext cx="3351844" cy="33855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600" b="1">
                <a:solidFill>
                  <a:srgbClr val="FFFFFF"/>
                </a:solidFill>
                <a:latin typeface="Netto offc"/>
                <a:ea typeface="Netto offc"/>
                <a:cs typeface="Netto offc"/>
                <a:sym typeface="Netto offc"/>
              </a:defRPr>
            </a:lvl1pPr>
          </a:lstStyle>
          <a:p>
            <a:pPr hangingPunct="0"/>
            <a:r>
              <a:rPr lang="es-MX" kern="0" dirty="0"/>
              <a:t>APRENDE EN CANADÁ</a:t>
            </a:r>
            <a:r>
              <a:rPr kern="0" dirty="0"/>
              <a:t> </a:t>
            </a:r>
          </a:p>
        </p:txBody>
      </p:sp>
      <p:pic>
        <p:nvPicPr>
          <p:cNvPr id="17" name="image58.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52320" y="324328"/>
            <a:ext cx="1197008" cy="1201458"/>
          </a:xfrm>
          <a:prstGeom prst="rect">
            <a:avLst/>
          </a:prstGeom>
          <a:ln w="12700">
            <a:miter lim="400000"/>
          </a:ln>
        </p:spPr>
      </p:pic>
      <p:sp>
        <p:nvSpPr>
          <p:cNvPr id="2" name="Rectangle 1"/>
          <p:cNvSpPr/>
          <p:nvPr/>
        </p:nvSpPr>
        <p:spPr>
          <a:xfrm>
            <a:off x="159553" y="2252603"/>
            <a:ext cx="2030979" cy="1323439"/>
          </a:xfrm>
          <a:prstGeom prst="rect">
            <a:avLst/>
          </a:prstGeom>
        </p:spPr>
        <p:txBody>
          <a:bodyPr wrap="square">
            <a:spAutoFit/>
          </a:bodyPr>
          <a:lstStyle/>
          <a:p>
            <a:r>
              <a:rPr lang="es-ES" sz="1600" b="1" dirty="0">
                <a:solidFill>
                  <a:srgbClr val="414141"/>
                </a:solidFill>
              </a:rPr>
              <a:t>Licenciatura: </a:t>
            </a:r>
            <a:r>
              <a:rPr lang="es-ES" sz="1600" dirty="0">
                <a:solidFill>
                  <a:srgbClr val="414141"/>
                </a:solidFill>
              </a:rPr>
              <a:t/>
            </a:r>
            <a:br>
              <a:rPr lang="es-ES" sz="1600" dirty="0">
                <a:solidFill>
                  <a:srgbClr val="414141"/>
                </a:solidFill>
              </a:rPr>
            </a:br>
            <a:r>
              <a:rPr lang="es-ES" sz="1600" dirty="0">
                <a:solidFill>
                  <a:srgbClr val="414141"/>
                </a:solidFill>
              </a:rPr>
              <a:t>por lo general, tres o cuatro años de estudios universitarios</a:t>
            </a:r>
          </a:p>
        </p:txBody>
      </p:sp>
      <p:sp>
        <p:nvSpPr>
          <p:cNvPr id="3" name="Rectangle 2"/>
          <p:cNvSpPr/>
          <p:nvPr/>
        </p:nvSpPr>
        <p:spPr>
          <a:xfrm>
            <a:off x="2286000" y="2252603"/>
            <a:ext cx="2168220" cy="2062103"/>
          </a:xfrm>
          <a:prstGeom prst="rect">
            <a:avLst/>
          </a:prstGeom>
        </p:spPr>
        <p:txBody>
          <a:bodyPr wrap="square">
            <a:spAutoFit/>
          </a:bodyPr>
          <a:lstStyle/>
          <a:p>
            <a:r>
              <a:rPr lang="es-ES" sz="1600" b="1" dirty="0">
                <a:solidFill>
                  <a:srgbClr val="414141"/>
                </a:solidFill>
              </a:rPr>
              <a:t>Maestría: </a:t>
            </a:r>
            <a:r>
              <a:rPr lang="es-ES" sz="1600" dirty="0">
                <a:solidFill>
                  <a:srgbClr val="414141"/>
                </a:solidFill>
              </a:rPr>
              <a:t/>
            </a:r>
            <a:br>
              <a:rPr lang="es-ES" sz="1600" dirty="0">
                <a:solidFill>
                  <a:srgbClr val="414141"/>
                </a:solidFill>
              </a:rPr>
            </a:br>
            <a:r>
              <a:rPr lang="es-ES" sz="1600" dirty="0">
                <a:solidFill>
                  <a:srgbClr val="414141"/>
                </a:solidFill>
              </a:rPr>
              <a:t>uno o dos años de estudios después de obtener la licenciatura, incluyendo una tesis, práctica o investigación, o un programa basado en un curso.</a:t>
            </a:r>
          </a:p>
        </p:txBody>
      </p:sp>
      <p:sp>
        <p:nvSpPr>
          <p:cNvPr id="4" name="Rectangle 3"/>
          <p:cNvSpPr/>
          <p:nvPr/>
        </p:nvSpPr>
        <p:spPr>
          <a:xfrm>
            <a:off x="4691069" y="2232094"/>
            <a:ext cx="1953689" cy="1569660"/>
          </a:xfrm>
          <a:prstGeom prst="rect">
            <a:avLst/>
          </a:prstGeom>
        </p:spPr>
        <p:txBody>
          <a:bodyPr wrap="square">
            <a:spAutoFit/>
          </a:bodyPr>
          <a:lstStyle/>
          <a:p>
            <a:r>
              <a:rPr lang="es-ES" sz="1600" b="1" dirty="0">
                <a:solidFill>
                  <a:srgbClr val="414141"/>
                </a:solidFill>
              </a:rPr>
              <a:t>Doctorado: </a:t>
            </a:r>
            <a:r>
              <a:rPr lang="es-ES" sz="1600" dirty="0">
                <a:solidFill>
                  <a:srgbClr val="414141"/>
                </a:solidFill>
              </a:rPr>
              <a:t/>
            </a:r>
            <a:br>
              <a:rPr lang="es-ES" sz="1600" dirty="0">
                <a:solidFill>
                  <a:srgbClr val="414141"/>
                </a:solidFill>
              </a:rPr>
            </a:br>
            <a:r>
              <a:rPr lang="es-ES" sz="1600" dirty="0">
                <a:solidFill>
                  <a:srgbClr val="414141"/>
                </a:solidFill>
              </a:rPr>
              <a:t>tres a cinco años de estudio, incluyendo una tesis; por lo general,  posterior a una maestría</a:t>
            </a:r>
          </a:p>
        </p:txBody>
      </p:sp>
      <p:sp>
        <p:nvSpPr>
          <p:cNvPr id="5" name="Rectangle 4"/>
          <p:cNvSpPr/>
          <p:nvPr/>
        </p:nvSpPr>
        <p:spPr>
          <a:xfrm>
            <a:off x="6858000" y="2225516"/>
            <a:ext cx="2178496" cy="1323439"/>
          </a:xfrm>
          <a:prstGeom prst="rect">
            <a:avLst/>
          </a:prstGeom>
        </p:spPr>
        <p:txBody>
          <a:bodyPr wrap="square">
            <a:spAutoFit/>
          </a:bodyPr>
          <a:lstStyle/>
          <a:p>
            <a:r>
              <a:rPr lang="es-ES" sz="1600" b="1" dirty="0">
                <a:solidFill>
                  <a:srgbClr val="414141"/>
                </a:solidFill>
              </a:rPr>
              <a:t>Otras opciones: </a:t>
            </a:r>
          </a:p>
          <a:p>
            <a:r>
              <a:rPr lang="es-ES" sz="1600" dirty="0">
                <a:solidFill>
                  <a:srgbClr val="414141"/>
                </a:solidFill>
              </a:rPr>
              <a:t>títulos profesionales, certificados y diplomas, programas cortos centrados en la carrera </a:t>
            </a:r>
          </a:p>
        </p:txBody>
      </p:sp>
    </p:spTree>
    <p:extLst>
      <p:ext uri="{BB962C8B-B14F-4D97-AF65-F5344CB8AC3E}">
        <p14:creationId xmlns:p14="http://schemas.microsoft.com/office/powerpoint/2010/main" val="4277856178"/>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8" name="image57.jpeg"/>
          <p:cNvPicPr>
            <a:picLocks noChangeAspect="1"/>
          </p:cNvPicPr>
          <p:nvPr/>
        </p:nvPicPr>
        <p:blipFill>
          <a:blip r:embed="rId3">
            <a:extLst/>
          </a:blip>
          <a:srcRect l="8068" r="6311"/>
          <a:stretch>
            <a:fillRect/>
          </a:stretch>
        </p:blipFill>
        <p:spPr>
          <a:xfrm>
            <a:off x="5593631" y="3526051"/>
            <a:ext cx="2803618" cy="2458405"/>
          </a:xfrm>
          <a:prstGeom prst="rect">
            <a:avLst/>
          </a:prstGeom>
          <a:ln w="12700">
            <a:miter lim="400000"/>
          </a:ln>
        </p:spPr>
      </p:pic>
      <p:sp>
        <p:nvSpPr>
          <p:cNvPr id="579" name="Shape 579"/>
          <p:cNvSpPr/>
          <p:nvPr/>
        </p:nvSpPr>
        <p:spPr>
          <a:xfrm>
            <a:off x="5270217" y="2457362"/>
            <a:ext cx="3450457" cy="65265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fontScale="85000" lnSpcReduction="20000"/>
          </a:bodyPr>
          <a:lstStyle>
            <a:lvl1pPr algn="ctr">
              <a:defRPr b="1">
                <a:solidFill>
                  <a:srgbClr val="414141"/>
                </a:solidFill>
                <a:latin typeface="Netto Offc"/>
                <a:ea typeface="Netto Offc"/>
                <a:cs typeface="Netto Offc"/>
                <a:sym typeface="Netto Offc"/>
              </a:defRPr>
            </a:lvl1pPr>
          </a:lstStyle>
          <a:p>
            <a:pPr hangingPunct="0"/>
            <a:r>
              <a:rPr lang="x-none" kern="0" dirty="0"/>
              <a:t>Porcentaje de la investigación nacional realizada por </a:t>
            </a:r>
            <a:r>
              <a:rPr lang="es-ES_tradnl" kern="0" dirty="0"/>
              <a:t/>
            </a:r>
            <a:br>
              <a:rPr lang="es-ES_tradnl" kern="0" dirty="0"/>
            </a:br>
            <a:r>
              <a:rPr lang="es-ES_tradnl" kern="0" dirty="0"/>
              <a:t>escuelas técnicas </a:t>
            </a:r>
            <a:r>
              <a:rPr lang="x-none" kern="0" dirty="0"/>
              <a:t>y universidades</a:t>
            </a:r>
          </a:p>
        </p:txBody>
      </p:sp>
      <p:sp>
        <p:nvSpPr>
          <p:cNvPr id="581" name="Shape 581"/>
          <p:cNvSpPr>
            <a:spLocks noGrp="1"/>
          </p:cNvSpPr>
          <p:nvPr>
            <p:ph type="title"/>
          </p:nvPr>
        </p:nvSpPr>
        <p:spPr>
          <a:xfrm>
            <a:off x="383361" y="259730"/>
            <a:ext cx="7036619" cy="1293295"/>
          </a:xfrm>
          <a:prstGeom prst="rect">
            <a:avLst/>
          </a:prstGeom>
        </p:spPr>
        <p:txBody>
          <a:bodyPr>
            <a:normAutofit/>
          </a:bodyPr>
          <a:lstStyle/>
          <a:p>
            <a:r>
              <a:rPr lang="es-ES_tradnl" dirty="0"/>
              <a:t>Una cultura de </a:t>
            </a:r>
            <a:r>
              <a:rPr lang="x-none" dirty="0"/>
              <a:t>investigación </a:t>
            </a:r>
            <a:r>
              <a:rPr lang="es-ES_tradnl" dirty="0"/>
              <a:t>floreciente </a:t>
            </a:r>
            <a:endParaRPr lang="x-none" dirty="0"/>
          </a:p>
        </p:txBody>
      </p:sp>
      <p:sp>
        <p:nvSpPr>
          <p:cNvPr id="582" name="Shape 582"/>
          <p:cNvSpPr/>
          <p:nvPr/>
        </p:nvSpPr>
        <p:spPr>
          <a:xfrm>
            <a:off x="1" y="1848412"/>
            <a:ext cx="5436095" cy="43889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pPr marL="179999" indent="-179999" defTabSz="859536" hangingPunct="0">
              <a:lnSpc>
                <a:spcPct val="110000"/>
              </a:lnSpc>
              <a:spcBef>
                <a:spcPts val="600"/>
              </a:spcBef>
              <a:buSzPct val="100000"/>
              <a:buFont typeface="Arial"/>
              <a:buChar char="•"/>
              <a:defRPr sz="1600">
                <a:solidFill>
                  <a:srgbClr val="414141"/>
                </a:solidFill>
                <a:latin typeface="+mj-lt"/>
                <a:ea typeface="+mj-ea"/>
                <a:cs typeface="+mj-cs"/>
                <a:sym typeface="Helvetica"/>
              </a:defRPr>
            </a:pPr>
            <a:r>
              <a:rPr lang="es-ES_tradnl" sz="1600" kern="0" dirty="0">
                <a:solidFill>
                  <a:srgbClr val="414141"/>
                </a:solidFill>
                <a:latin typeface="Helvetica"/>
                <a:ea typeface="+mj-ea"/>
                <a:cs typeface="Helvetica"/>
                <a:sym typeface="Helvetica"/>
              </a:rPr>
              <a:t>El índice </a:t>
            </a:r>
            <a:r>
              <a:rPr lang="x-none" sz="1600" kern="0" dirty="0">
                <a:solidFill>
                  <a:srgbClr val="414141"/>
                </a:solidFill>
                <a:latin typeface="Helvetica"/>
                <a:ea typeface="+mj-ea"/>
                <a:cs typeface="Helvetica"/>
                <a:sym typeface="Helvetica"/>
              </a:rPr>
              <a:t>de</a:t>
            </a:r>
            <a:r>
              <a:rPr lang="x-none" sz="1600" b="1" kern="0" dirty="0">
                <a:solidFill>
                  <a:srgbClr val="414141"/>
                </a:solidFill>
                <a:latin typeface="Helvetica"/>
                <a:ea typeface="+mj-ea"/>
                <a:cs typeface="Helvetica"/>
                <a:sym typeface="Helvetica"/>
              </a:rPr>
              <a:t> investigación nacional</a:t>
            </a:r>
            <a:r>
              <a:rPr lang="es-ES_tradnl" sz="1600" b="1" kern="0" dirty="0">
                <a:solidFill>
                  <a:srgbClr val="414141"/>
                </a:solidFill>
                <a:latin typeface="Helvetica"/>
                <a:ea typeface="+mj-ea"/>
                <a:cs typeface="Helvetica"/>
                <a:sym typeface="Helvetica"/>
              </a:rPr>
              <a:t> </a:t>
            </a:r>
            <a:r>
              <a:rPr lang="es-ES_tradnl" sz="1600" kern="0" dirty="0">
                <a:solidFill>
                  <a:srgbClr val="414141"/>
                </a:solidFill>
                <a:latin typeface="Helvetica"/>
                <a:ea typeface="+mj-ea"/>
                <a:cs typeface="Helvetica"/>
                <a:sym typeface="Helvetica"/>
              </a:rPr>
              <a:t>realizada por las escuelas técnicas</a:t>
            </a:r>
            <a:r>
              <a:rPr lang="x-none" sz="1600" kern="0" dirty="0">
                <a:solidFill>
                  <a:srgbClr val="414141"/>
                </a:solidFill>
                <a:latin typeface="Helvetica"/>
                <a:ea typeface="+mj-ea"/>
                <a:cs typeface="Helvetica"/>
                <a:sym typeface="Helvetica"/>
              </a:rPr>
              <a:t> y </a:t>
            </a:r>
            <a:r>
              <a:rPr lang="es-ES_tradnl" sz="1600" kern="0" dirty="0">
                <a:solidFill>
                  <a:srgbClr val="414141"/>
                </a:solidFill>
                <a:latin typeface="Helvetica"/>
                <a:ea typeface="+mj-ea"/>
                <a:cs typeface="Helvetica"/>
                <a:sym typeface="Helvetica"/>
              </a:rPr>
              <a:t>las </a:t>
            </a:r>
            <a:r>
              <a:rPr lang="x-none" sz="1600" kern="0" dirty="0">
                <a:solidFill>
                  <a:srgbClr val="414141"/>
                </a:solidFill>
                <a:latin typeface="Helvetica"/>
                <a:ea typeface="+mj-ea"/>
                <a:cs typeface="Helvetica"/>
                <a:sym typeface="Helvetica"/>
              </a:rPr>
              <a:t>universidades canadienses </a:t>
            </a:r>
            <a:r>
              <a:rPr lang="es-ES_tradnl" sz="1600" kern="0" dirty="0">
                <a:solidFill>
                  <a:srgbClr val="414141"/>
                </a:solidFill>
                <a:latin typeface="Helvetica"/>
                <a:ea typeface="+mj-ea"/>
                <a:cs typeface="Helvetica"/>
                <a:sym typeface="Helvetica"/>
              </a:rPr>
              <a:t>es más alto que el de</a:t>
            </a:r>
            <a:r>
              <a:rPr lang="x-none" sz="1600" kern="0" dirty="0">
                <a:solidFill>
                  <a:srgbClr val="414141"/>
                </a:solidFill>
                <a:latin typeface="Helvetica"/>
                <a:ea typeface="+mj-ea"/>
                <a:cs typeface="Helvetica"/>
                <a:sym typeface="Helvetica"/>
              </a:rPr>
              <a:t> la mayoría de </a:t>
            </a:r>
            <a:r>
              <a:rPr lang="es-ES_tradnl" sz="1600" kern="0" dirty="0">
                <a:solidFill>
                  <a:srgbClr val="414141"/>
                </a:solidFill>
                <a:latin typeface="Helvetica"/>
                <a:ea typeface="+mj-ea"/>
                <a:cs typeface="Helvetica"/>
                <a:sym typeface="Helvetica"/>
              </a:rPr>
              <a:t>los </a:t>
            </a:r>
            <a:r>
              <a:rPr lang="x-none" sz="1600" kern="0" dirty="0">
                <a:solidFill>
                  <a:srgbClr val="414141"/>
                </a:solidFill>
                <a:latin typeface="Helvetica"/>
                <a:ea typeface="+mj-ea"/>
                <a:cs typeface="Helvetica"/>
                <a:sym typeface="Helvetica"/>
              </a:rPr>
              <a:t>países de la OCDE y del G7</a:t>
            </a:r>
          </a:p>
          <a:p>
            <a:pPr marL="179999" indent="-179999" defTabSz="859536" hangingPunct="0">
              <a:lnSpc>
                <a:spcPct val="110000"/>
              </a:lnSpc>
              <a:spcBef>
                <a:spcPts val="600"/>
              </a:spcBef>
              <a:buSzPct val="100000"/>
              <a:buFont typeface="Arial"/>
              <a:buChar char="•"/>
              <a:defRPr sz="1600">
                <a:solidFill>
                  <a:srgbClr val="FF0000"/>
                </a:solidFill>
                <a:latin typeface="+mj-lt"/>
                <a:ea typeface="+mj-ea"/>
                <a:cs typeface="+mj-cs"/>
                <a:sym typeface="Helvetica"/>
              </a:defRPr>
            </a:pPr>
            <a:r>
              <a:rPr lang="x-none" sz="1600" kern="0" dirty="0">
                <a:solidFill>
                  <a:srgbClr val="FF0000"/>
                </a:solidFill>
                <a:latin typeface="Helvetica"/>
                <a:ea typeface="+mj-ea"/>
                <a:cs typeface="Helvetica"/>
                <a:sym typeface="Helvetica"/>
              </a:rPr>
              <a:t>La industria canadiense invierte más en I+D en </a:t>
            </a:r>
            <a:r>
              <a:rPr lang="es-ES_tradnl" sz="1600" kern="0" dirty="0">
                <a:solidFill>
                  <a:srgbClr val="FF0000"/>
                </a:solidFill>
                <a:latin typeface="Helvetica"/>
                <a:ea typeface="+mj-ea"/>
                <a:cs typeface="Helvetica"/>
                <a:sym typeface="Helvetica"/>
              </a:rPr>
              <a:t>el campo de </a:t>
            </a:r>
            <a:r>
              <a:rPr lang="x-none" sz="1600" kern="0" dirty="0">
                <a:solidFill>
                  <a:srgbClr val="FF0000"/>
                </a:solidFill>
                <a:latin typeface="Helvetica"/>
                <a:ea typeface="+mj-ea"/>
                <a:cs typeface="Helvetica"/>
                <a:sym typeface="Helvetica"/>
              </a:rPr>
              <a:t>la educación superior que ningún otro país del G7</a:t>
            </a:r>
          </a:p>
          <a:p>
            <a:pPr marL="179999" indent="-179999" defTabSz="859536" hangingPunct="0">
              <a:lnSpc>
                <a:spcPct val="110000"/>
              </a:lnSpc>
              <a:spcBef>
                <a:spcPts val="600"/>
              </a:spcBef>
              <a:buSzPct val="100000"/>
              <a:buFont typeface="Arial"/>
              <a:buChar char="•"/>
              <a:defRPr sz="1600">
                <a:solidFill>
                  <a:srgbClr val="414141"/>
                </a:solidFill>
                <a:latin typeface="+mj-lt"/>
                <a:ea typeface="+mj-ea"/>
                <a:cs typeface="+mj-cs"/>
                <a:sym typeface="Helvetica"/>
              </a:defRPr>
            </a:pPr>
            <a:r>
              <a:rPr lang="es-ES_tradnl" sz="1600" kern="0" dirty="0">
                <a:solidFill>
                  <a:srgbClr val="414141"/>
                </a:solidFill>
                <a:latin typeface="Helvetica"/>
                <a:ea typeface="+mj-ea"/>
                <a:cs typeface="Helvetica"/>
                <a:sym typeface="Helvetica"/>
              </a:rPr>
              <a:t>Aunque l</a:t>
            </a:r>
            <a:r>
              <a:rPr lang="x-none" sz="1600" kern="0" dirty="0">
                <a:solidFill>
                  <a:srgbClr val="414141"/>
                </a:solidFill>
                <a:latin typeface="Helvetica"/>
                <a:ea typeface="+mj-ea"/>
                <a:cs typeface="Helvetica"/>
                <a:sym typeface="Helvetica"/>
              </a:rPr>
              <a:t>a población </a:t>
            </a:r>
            <a:r>
              <a:rPr lang="es-ES_tradnl" sz="1600" kern="0" dirty="0">
                <a:solidFill>
                  <a:srgbClr val="414141"/>
                </a:solidFill>
                <a:latin typeface="Helvetica"/>
                <a:ea typeface="+mj-ea"/>
                <a:cs typeface="Helvetica"/>
                <a:sym typeface="Helvetica"/>
              </a:rPr>
              <a:t>de Canadá </a:t>
            </a:r>
            <a:r>
              <a:rPr lang="x-none" sz="1600" kern="0" dirty="0">
                <a:solidFill>
                  <a:srgbClr val="414141"/>
                </a:solidFill>
                <a:latin typeface="Helvetica"/>
                <a:ea typeface="+mj-ea"/>
                <a:cs typeface="Helvetica"/>
                <a:sym typeface="Helvetica"/>
              </a:rPr>
              <a:t>representa </a:t>
            </a:r>
            <a:r>
              <a:rPr lang="es-ES_tradnl" sz="1600" kern="0" dirty="0">
                <a:solidFill>
                  <a:srgbClr val="414141"/>
                </a:solidFill>
                <a:latin typeface="Helvetica"/>
                <a:ea typeface="+mj-ea"/>
                <a:cs typeface="Helvetica"/>
                <a:sym typeface="Helvetica"/>
              </a:rPr>
              <a:t>tan </a:t>
            </a:r>
            <a:r>
              <a:rPr lang="x-none" sz="1600" kern="0" dirty="0">
                <a:solidFill>
                  <a:srgbClr val="414141"/>
                </a:solidFill>
                <a:latin typeface="Helvetica"/>
                <a:ea typeface="+mj-ea"/>
                <a:cs typeface="Helvetica"/>
                <a:sym typeface="Helvetica"/>
              </a:rPr>
              <a:t>sólo </a:t>
            </a:r>
            <a:r>
              <a:rPr lang="es-ES_tradnl" sz="1600" kern="0" dirty="0">
                <a:solidFill>
                  <a:srgbClr val="414141"/>
                </a:solidFill>
                <a:latin typeface="Helvetica"/>
                <a:ea typeface="+mj-ea"/>
                <a:cs typeface="Helvetica"/>
                <a:sym typeface="Helvetica"/>
              </a:rPr>
              <a:t/>
            </a:r>
            <a:br>
              <a:rPr lang="es-ES_tradnl" sz="1600" kern="0" dirty="0">
                <a:solidFill>
                  <a:srgbClr val="414141"/>
                </a:solidFill>
                <a:latin typeface="Helvetica"/>
                <a:ea typeface="+mj-ea"/>
                <a:cs typeface="Helvetica"/>
                <a:sym typeface="Helvetica"/>
              </a:rPr>
            </a:br>
            <a:r>
              <a:rPr lang="es-ES_tradnl" sz="1600" kern="0" dirty="0">
                <a:solidFill>
                  <a:srgbClr val="414141"/>
                </a:solidFill>
                <a:latin typeface="Helvetica"/>
                <a:ea typeface="+mj-ea"/>
                <a:cs typeface="Helvetica"/>
                <a:sym typeface="Helvetica"/>
              </a:rPr>
              <a:t>el </a:t>
            </a:r>
            <a:r>
              <a:rPr lang="x-none" sz="1600" kern="0" dirty="0">
                <a:solidFill>
                  <a:srgbClr val="414141"/>
                </a:solidFill>
                <a:latin typeface="Helvetica"/>
                <a:ea typeface="+mj-ea"/>
                <a:cs typeface="Helvetica"/>
                <a:sym typeface="Helvetica"/>
              </a:rPr>
              <a:t>0,5 % de la población mundial</a:t>
            </a:r>
            <a:r>
              <a:rPr lang="es-ES_tradnl" sz="1600" kern="0" dirty="0">
                <a:solidFill>
                  <a:srgbClr val="414141"/>
                </a:solidFill>
                <a:latin typeface="Helvetica"/>
                <a:ea typeface="+mj-ea"/>
                <a:cs typeface="Helvetica"/>
                <a:sym typeface="Helvetica"/>
              </a:rPr>
              <a:t>, </a:t>
            </a:r>
            <a:r>
              <a:rPr lang="x-none" sz="1600" kern="0" dirty="0">
                <a:solidFill>
                  <a:srgbClr val="414141"/>
                </a:solidFill>
                <a:latin typeface="Helvetica"/>
                <a:ea typeface="+mj-ea"/>
                <a:cs typeface="Helvetica"/>
                <a:sym typeface="Helvetica"/>
              </a:rPr>
              <a:t>los investigadores</a:t>
            </a:r>
            <a:r>
              <a:rPr lang="en-CA" sz="1600" kern="0" dirty="0">
                <a:solidFill>
                  <a:srgbClr val="414141"/>
                </a:solidFill>
                <a:latin typeface="Helvetica"/>
                <a:ea typeface="+mj-ea"/>
                <a:cs typeface="Helvetica"/>
                <a:sym typeface="Helvetica"/>
              </a:rPr>
              <a:t> canadienses</a:t>
            </a:r>
            <a:r>
              <a:rPr lang="x-none" sz="1600" kern="0" dirty="0">
                <a:solidFill>
                  <a:srgbClr val="414141"/>
                </a:solidFill>
                <a:latin typeface="Helvetica"/>
                <a:ea typeface="+mj-ea"/>
                <a:cs typeface="Helvetica"/>
                <a:sym typeface="Helvetica"/>
              </a:rPr>
              <a:t> publican </a:t>
            </a:r>
            <a:r>
              <a:rPr lang="en-CA" sz="1600" kern="0" dirty="0">
                <a:solidFill>
                  <a:srgbClr val="414141"/>
                </a:solidFill>
                <a:latin typeface="Helvetica"/>
                <a:ea typeface="+mj-ea"/>
                <a:cs typeface="Helvetica"/>
                <a:sym typeface="Helvetica"/>
              </a:rPr>
              <a:t>el 2,8</a:t>
            </a:r>
            <a:r>
              <a:rPr lang="x-none" sz="1600" kern="0" dirty="0">
                <a:solidFill>
                  <a:srgbClr val="414141"/>
                </a:solidFill>
                <a:latin typeface="Helvetica"/>
                <a:ea typeface="+mj-ea"/>
                <a:cs typeface="Helvetica"/>
                <a:sym typeface="Helvetica"/>
              </a:rPr>
              <a:t> % de los </a:t>
            </a:r>
            <a:r>
              <a:rPr lang="x-none" sz="1600" b="1" kern="0" dirty="0">
                <a:solidFill>
                  <a:srgbClr val="414141"/>
                </a:solidFill>
                <a:latin typeface="Helvetica"/>
                <a:ea typeface="+mj-ea"/>
                <a:cs typeface="Helvetica"/>
                <a:sym typeface="Helvetica"/>
              </a:rPr>
              <a:t>artículos científicos de todo el mundo</a:t>
            </a:r>
          </a:p>
        </p:txBody>
      </p:sp>
      <p:sp>
        <p:nvSpPr>
          <p:cNvPr id="583" name="Shape 583"/>
          <p:cNvSpPr/>
          <p:nvPr/>
        </p:nvSpPr>
        <p:spPr>
          <a:xfrm>
            <a:off x="2896078" y="6518191"/>
            <a:ext cx="3351844" cy="33980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600" b="1">
                <a:solidFill>
                  <a:srgbClr val="FFFFFF"/>
                </a:solidFill>
                <a:latin typeface="Netto offc"/>
                <a:ea typeface="Netto offc"/>
                <a:cs typeface="Netto offc"/>
                <a:sym typeface="Netto offc"/>
              </a:defRPr>
            </a:lvl1pPr>
          </a:lstStyle>
          <a:p>
            <a:pPr hangingPunct="0"/>
            <a:r>
              <a:rPr lang="x-none" kern="0" dirty="0"/>
              <a:t>APRENDE EN CANADÁ </a:t>
            </a:r>
          </a:p>
        </p:txBody>
      </p:sp>
      <p:pic>
        <p:nvPicPr>
          <p:cNvPr id="8" name="image4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4332" y="396608"/>
            <a:ext cx="1052984" cy="1056898"/>
          </a:xfrm>
          <a:prstGeom prst="rect">
            <a:avLst/>
          </a:prstGeom>
          <a:ln w="12700">
            <a:miter lim="400000"/>
          </a:ln>
        </p:spPr>
      </p:pic>
      <p:sp>
        <p:nvSpPr>
          <p:cNvPr id="9" name="Shape 480"/>
          <p:cNvSpPr/>
          <p:nvPr/>
        </p:nvSpPr>
        <p:spPr>
          <a:xfrm>
            <a:off x="3563887" y="2275776"/>
            <a:ext cx="2160248" cy="36317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nSpc>
                <a:spcPct val="110000"/>
              </a:lnSpc>
              <a:spcBef>
                <a:spcPts val="500"/>
              </a:spcBef>
              <a:defRPr sz="1600">
                <a:solidFill>
                  <a:srgbClr val="414141"/>
                </a:solidFill>
                <a:latin typeface="+mj-lt"/>
                <a:ea typeface="+mj-ea"/>
                <a:cs typeface="+mj-cs"/>
                <a:sym typeface="Helvetica"/>
              </a:defRPr>
            </a:lvl1pPr>
          </a:lstStyle>
          <a:p>
            <a:pPr hangingPunct="0"/>
            <a:endParaRPr lang="x-none" kern="0" dirty="0"/>
          </a:p>
        </p:txBody>
      </p:sp>
    </p:spTree>
    <p:extLst>
      <p:ext uri="{BB962C8B-B14F-4D97-AF65-F5344CB8AC3E}">
        <p14:creationId xmlns:p14="http://schemas.microsoft.com/office/powerpoint/2010/main" val="33972750"/>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p:cNvSpPr/>
          <p:nvPr/>
        </p:nvSpPr>
        <p:spPr>
          <a:xfrm>
            <a:off x="-1" y="0"/>
            <a:ext cx="1547666" cy="6864374"/>
          </a:xfrm>
          <a:prstGeom prst="rect">
            <a:avLst/>
          </a:prstGeom>
          <a:solidFill>
            <a:srgbClr val="B58F7F"/>
          </a:solidFill>
          <a:ln w="12700">
            <a:miter lim="400000"/>
          </a:ln>
        </p:spPr>
        <p:txBody>
          <a:bodyPr lIns="45718" tIns="45718" rIns="45718" bIns="45718"/>
          <a:lstStyle/>
          <a:p>
            <a:pPr>
              <a:defRPr>
                <a:solidFill>
                  <a:srgbClr val="000000"/>
                </a:solidFill>
              </a:defRPr>
            </a:pPr>
            <a:endParaRPr dirty="0"/>
          </a:p>
        </p:txBody>
      </p:sp>
      <p:pic>
        <p:nvPicPr>
          <p:cNvPr id="296" name="image8.png"/>
          <p:cNvPicPr>
            <a:picLocks noChangeAspect="1"/>
          </p:cNvPicPr>
          <p:nvPr/>
        </p:nvPicPr>
        <p:blipFill>
          <a:blip r:embed="rId3" cstate="print">
            <a:extLst/>
          </a:blip>
          <a:stretch>
            <a:fillRect/>
          </a:stretch>
        </p:blipFill>
        <p:spPr>
          <a:xfrm>
            <a:off x="251523" y="370436"/>
            <a:ext cx="8891463" cy="6675539"/>
          </a:xfrm>
          <a:prstGeom prst="rect">
            <a:avLst/>
          </a:prstGeom>
          <a:ln w="12700">
            <a:miter lim="400000"/>
          </a:ln>
        </p:spPr>
      </p:pic>
      <p:sp>
        <p:nvSpPr>
          <p:cNvPr id="297" name="Shape 297"/>
          <p:cNvSpPr>
            <a:spLocks noGrp="1"/>
          </p:cNvSpPr>
          <p:nvPr>
            <p:ph type="title"/>
          </p:nvPr>
        </p:nvSpPr>
        <p:spPr>
          <a:xfrm>
            <a:off x="2103039" y="417895"/>
            <a:ext cx="8229604" cy="1373238"/>
          </a:xfrm>
          <a:prstGeom prst="rect">
            <a:avLst/>
          </a:prstGeom>
        </p:spPr>
        <p:txBody>
          <a:bodyPr/>
          <a:lstStyle/>
          <a:p>
            <a:pPr algn="l" defTabSz="749808">
              <a:lnSpc>
                <a:spcPct val="90000"/>
              </a:lnSpc>
              <a:defRPr b="1">
                <a:solidFill>
                  <a:srgbClr val="414141"/>
                </a:solidFill>
                <a:latin typeface="Netto offc"/>
                <a:ea typeface="Netto offc"/>
                <a:cs typeface="Netto offc"/>
                <a:sym typeface="Netto offc"/>
              </a:defRPr>
            </a:pPr>
            <a:r>
              <a:rPr lang="es-MX" dirty="0"/>
              <a:t>Vive</a:t>
            </a:r>
            <a:r>
              <a:rPr dirty="0">
                <a:solidFill>
                  <a:srgbClr val="4E4C47"/>
                </a:solidFill>
              </a:rPr>
              <a:t> </a:t>
            </a:r>
            <a:br>
              <a:rPr dirty="0">
                <a:solidFill>
                  <a:srgbClr val="4E4C47"/>
                </a:solidFill>
              </a:rPr>
            </a:br>
            <a:r>
              <a:rPr lang="es-MX" dirty="0">
                <a:solidFill>
                  <a:srgbClr val="FF0000"/>
                </a:solidFill>
              </a:rPr>
              <a:t>en Canadá</a:t>
            </a:r>
            <a:endParaRPr dirty="0">
              <a:solidFill>
                <a:srgbClr val="FF0000"/>
              </a:solidFill>
            </a:endParaRPr>
          </a:p>
        </p:txBody>
      </p:sp>
      <p:pic>
        <p:nvPicPr>
          <p:cNvPr id="298" name="image9.png" descr="/Volumes/En Cours/8716_MAECD__banque-d-heures/8716_5_Fichiers_de_travail/5.1_Photos_images/5.1.3_Images_logos/live_blanc.png"/>
          <p:cNvPicPr>
            <a:picLocks noChangeAspect="1"/>
          </p:cNvPicPr>
          <p:nvPr/>
        </p:nvPicPr>
        <p:blipFill>
          <a:blip r:embed="rId4" cstate="print">
            <a:extLst/>
          </a:blip>
          <a:stretch>
            <a:fillRect/>
          </a:stretch>
        </p:blipFill>
        <p:spPr>
          <a:xfrm>
            <a:off x="107504" y="420658"/>
            <a:ext cx="1272184" cy="1276913"/>
          </a:xfrm>
          <a:prstGeom prst="rect">
            <a:avLst/>
          </a:prstGeom>
          <a:ln w="12700">
            <a:miter lim="400000"/>
          </a:ln>
        </p:spPr>
      </p:pic>
      <p:sp>
        <p:nvSpPr>
          <p:cNvPr id="299" name="Shape 299"/>
          <p:cNvSpPr/>
          <p:nvPr/>
        </p:nvSpPr>
        <p:spPr>
          <a:xfrm>
            <a:off x="1885655" y="-817146"/>
            <a:ext cx="5117158" cy="36932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a:solidFill>
                  <a:srgbClr val="000000"/>
                </a:solidFill>
                <a:latin typeface="Calibri"/>
                <a:ea typeface="Calibri"/>
                <a:cs typeface="Calibri"/>
                <a:sym typeface="Calibri"/>
              </a:defRPr>
            </a:lvl1pPr>
          </a:lstStyle>
          <a:p>
            <a:r>
              <a:rPr dirty="0"/>
              <a:t>J</a:t>
            </a:r>
          </a:p>
        </p:txBody>
      </p:sp>
    </p:spTree>
    <p:extLst>
      <p:ext uri="{BB962C8B-B14F-4D97-AF65-F5344CB8AC3E}">
        <p14:creationId xmlns:p14="http://schemas.microsoft.com/office/powerpoint/2010/main" val="530430705"/>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581"/>
          <p:cNvSpPr>
            <a:spLocks noGrp="1"/>
          </p:cNvSpPr>
          <p:nvPr>
            <p:ph type="title"/>
          </p:nvPr>
        </p:nvSpPr>
        <p:spPr>
          <a:prstGeom prst="rect">
            <a:avLst/>
          </a:prstGeom>
        </p:spPr>
        <p:txBody>
          <a:bodyPr/>
          <a:lstStyle/>
          <a:p>
            <a:r>
              <a:rPr lang="en-CA" dirty="0"/>
              <a:t>Cultura de  investigación </a:t>
            </a:r>
            <a:br>
              <a:rPr lang="en-CA" dirty="0"/>
            </a:br>
            <a:r>
              <a:rPr lang="en-CA" dirty="0"/>
              <a:t>floreciente</a:t>
            </a:r>
            <a:endParaRPr dirty="0"/>
          </a:p>
        </p:txBody>
      </p:sp>
      <p:pic>
        <p:nvPicPr>
          <p:cNvPr id="588" name="image59.jpeg"/>
          <p:cNvPicPr>
            <a:picLocks noGrp="1" noChangeAspect="1"/>
          </p:cNvPicPr>
          <p:nvPr>
            <p:ph type="pic" sz="half" idx="4294967295"/>
          </p:nvPr>
        </p:nvPicPr>
        <p:blipFill>
          <a:blip r:embed="rId3">
            <a:extLst/>
          </a:blip>
          <a:srcRect l="19586" r="19586"/>
          <a:stretch>
            <a:fillRect/>
          </a:stretch>
        </p:blipFill>
        <p:spPr>
          <a:xfrm>
            <a:off x="5004048" y="1805324"/>
            <a:ext cx="4139953" cy="4727622"/>
          </a:xfrm>
          <a:prstGeom prst="rect">
            <a:avLst/>
          </a:prstGeom>
        </p:spPr>
      </p:pic>
      <p:sp>
        <p:nvSpPr>
          <p:cNvPr id="591" name="Shape 591"/>
          <p:cNvSpPr/>
          <p:nvPr/>
        </p:nvSpPr>
        <p:spPr>
          <a:xfrm>
            <a:off x="378104" y="2061959"/>
            <a:ext cx="3854511" cy="2862318"/>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r>
              <a:rPr lang="es-ES" kern="0" dirty="0">
                <a:solidFill>
                  <a:srgbClr val="525252"/>
                </a:solidFill>
                <a:latin typeface="Helvetica"/>
                <a:ea typeface="+mj-ea"/>
                <a:sym typeface="Helvetica Courant"/>
              </a:rPr>
              <a:t>Los </a:t>
            </a:r>
            <a:r>
              <a:rPr lang="es-ES" b="1" kern="0" dirty="0">
                <a:solidFill>
                  <a:srgbClr val="525252"/>
                </a:solidFill>
                <a:latin typeface="Helvetica"/>
                <a:ea typeface="+mj-ea"/>
                <a:sym typeface="Helvetica Courant"/>
              </a:rPr>
              <a:t>campos</a:t>
            </a:r>
            <a:r>
              <a:rPr lang="es-ES" kern="0" dirty="0">
                <a:solidFill>
                  <a:srgbClr val="525252"/>
                </a:solidFill>
                <a:latin typeface="Helvetica"/>
                <a:ea typeface="+mj-ea"/>
                <a:sym typeface="Helvetica Courant"/>
              </a:rPr>
              <a:t> en los que Canadá tiene un grado relativamente alto de especialización y un alto impacto (por encima del promedio del G7) son Medicina Clínica; Biología; Tecnologías de la Información y la Comunicación; Agricultura, Pesca y Silvicultura; Ciencias de la Tierra y del Medio Ambiente; y Economía y Negocios</a:t>
            </a:r>
            <a:endParaRPr lang="en-US" kern="0" dirty="0">
              <a:solidFill>
                <a:srgbClr val="525252"/>
              </a:solidFill>
              <a:latin typeface="Helvetica"/>
              <a:ea typeface="+mj-ea"/>
              <a:sym typeface="Helvetica Courant"/>
            </a:endParaRPr>
          </a:p>
        </p:txBody>
      </p:sp>
      <p:pic>
        <p:nvPicPr>
          <p:cNvPr id="10" name="image4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4332" y="396608"/>
            <a:ext cx="1052984" cy="1056898"/>
          </a:xfrm>
          <a:prstGeom prst="rect">
            <a:avLst/>
          </a:prstGeom>
          <a:ln w="12700">
            <a:miter lim="400000"/>
          </a:ln>
        </p:spPr>
      </p:pic>
      <p:sp>
        <p:nvSpPr>
          <p:cNvPr id="9" name="TextBox 8"/>
          <p:cNvSpPr txBox="1"/>
          <p:nvPr/>
        </p:nvSpPr>
        <p:spPr>
          <a:xfrm>
            <a:off x="363296" y="5056393"/>
            <a:ext cx="4091751" cy="1477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457200" hangingPunct="0"/>
            <a:r>
              <a:rPr lang="es-ES" kern="0" dirty="0">
                <a:solidFill>
                  <a:srgbClr val="FF0000"/>
                </a:solidFill>
                <a:latin typeface="Helvetica"/>
                <a:sym typeface="Calibri"/>
              </a:rPr>
              <a:t>Canadá tiene </a:t>
            </a:r>
            <a:r>
              <a:rPr lang="es-ES" kern="0" dirty="0" smtClean="0">
                <a:solidFill>
                  <a:srgbClr val="FF0000"/>
                </a:solidFill>
                <a:latin typeface="Helvetica"/>
                <a:sym typeface="Calibri"/>
              </a:rPr>
              <a:t>2.000 </a:t>
            </a:r>
            <a:r>
              <a:rPr lang="es-ES" kern="0" dirty="0">
                <a:solidFill>
                  <a:srgbClr val="FF0000"/>
                </a:solidFill>
                <a:latin typeface="Helvetica"/>
                <a:sym typeface="Calibri"/>
              </a:rPr>
              <a:t>cátedras de investigación con una financiación de </a:t>
            </a:r>
            <a:r>
              <a:rPr lang="es-ES" b="1" kern="0" dirty="0">
                <a:solidFill>
                  <a:srgbClr val="FF0000"/>
                </a:solidFill>
                <a:latin typeface="Helvetica"/>
                <a:sym typeface="Calibri"/>
              </a:rPr>
              <a:t>$265 millones</a:t>
            </a:r>
            <a:r>
              <a:rPr lang="es-ES" kern="0" dirty="0">
                <a:solidFill>
                  <a:srgbClr val="FF0000"/>
                </a:solidFill>
                <a:latin typeface="Helvetica"/>
                <a:sym typeface="Calibri"/>
              </a:rPr>
              <a:t> </a:t>
            </a:r>
            <a:r>
              <a:rPr lang="es-ES" b="1" kern="0" dirty="0">
                <a:solidFill>
                  <a:srgbClr val="FF0000"/>
                </a:solidFill>
                <a:latin typeface="Helvetica"/>
                <a:sym typeface="Calibri"/>
              </a:rPr>
              <a:t>anuales</a:t>
            </a:r>
            <a:r>
              <a:rPr lang="es-ES" kern="0" dirty="0">
                <a:solidFill>
                  <a:srgbClr val="FF0000"/>
                </a:solidFill>
                <a:latin typeface="Helvetica"/>
                <a:sym typeface="Calibri"/>
              </a:rPr>
              <a:t> para atraer y retener destacados académicos y científicos.</a:t>
            </a:r>
            <a:endParaRPr lang="en-CA" kern="0" dirty="0">
              <a:solidFill>
                <a:srgbClr val="FF0000"/>
              </a:solidFill>
              <a:latin typeface="Helvetica"/>
              <a:sym typeface="Calibri"/>
            </a:endParaRPr>
          </a:p>
        </p:txBody>
      </p:sp>
      <p:sp>
        <p:nvSpPr>
          <p:cNvPr id="12" name="Shape 583"/>
          <p:cNvSpPr/>
          <p:nvPr/>
        </p:nvSpPr>
        <p:spPr>
          <a:xfrm>
            <a:off x="2896078" y="6518191"/>
            <a:ext cx="3351844" cy="33980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1600" b="1">
                <a:solidFill>
                  <a:srgbClr val="FFFFFF"/>
                </a:solidFill>
                <a:latin typeface="Netto offc"/>
                <a:ea typeface="Netto offc"/>
                <a:cs typeface="Netto offc"/>
                <a:sym typeface="Netto offc"/>
              </a:defRPr>
            </a:lvl1pPr>
          </a:lstStyle>
          <a:p>
            <a:pPr hangingPunct="0"/>
            <a:r>
              <a:rPr lang="fr-CA" kern="0" dirty="0"/>
              <a:t>APRENDE EN CANADÁ </a:t>
            </a:r>
          </a:p>
        </p:txBody>
      </p:sp>
    </p:spTree>
    <p:extLst>
      <p:ext uri="{BB962C8B-B14F-4D97-AF65-F5344CB8AC3E}">
        <p14:creationId xmlns:p14="http://schemas.microsoft.com/office/powerpoint/2010/main" val="2779768612"/>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6" name="image63.jpeg"/>
          <p:cNvPicPr>
            <a:picLocks noChangeAspect="1"/>
          </p:cNvPicPr>
          <p:nvPr/>
        </p:nvPicPr>
        <p:blipFill>
          <a:blip r:embed="rId3" cstate="print">
            <a:extLst/>
          </a:blip>
          <a:srcRect l="27642" r="12186" b="26540"/>
          <a:stretch>
            <a:fillRect/>
          </a:stretch>
        </p:blipFill>
        <p:spPr>
          <a:xfrm>
            <a:off x="4805574" y="1756821"/>
            <a:ext cx="4338430" cy="3976435"/>
          </a:xfrm>
          <a:prstGeom prst="rect">
            <a:avLst/>
          </a:prstGeom>
          <a:ln w="12700">
            <a:miter lim="400000"/>
          </a:ln>
        </p:spPr>
      </p:pic>
      <p:sp>
        <p:nvSpPr>
          <p:cNvPr id="607" name="Shape 607"/>
          <p:cNvSpPr/>
          <p:nvPr/>
        </p:nvSpPr>
        <p:spPr>
          <a:xfrm>
            <a:off x="179512" y="1844824"/>
            <a:ext cx="4680520" cy="4382734"/>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179999" indent="-179999" hangingPunct="0">
              <a:lnSpc>
                <a:spcPct val="110000"/>
              </a:lnSpc>
              <a:spcBef>
                <a:spcPts val="1200"/>
              </a:spcBef>
              <a:buSzPct val="100000"/>
              <a:buFont typeface="Arial"/>
              <a:buChar char="•"/>
              <a:defRPr sz="1600" spc="-20">
                <a:solidFill>
                  <a:srgbClr val="414141"/>
                </a:solidFill>
                <a:latin typeface="+mj-lt"/>
                <a:ea typeface="+mj-ea"/>
                <a:cs typeface="+mj-cs"/>
                <a:sym typeface="Helvetica"/>
              </a:defRPr>
            </a:pPr>
            <a:r>
              <a:rPr lang="es-MX" sz="1600" kern="0" spc="-20" dirty="0">
                <a:solidFill>
                  <a:srgbClr val="414141"/>
                </a:solidFill>
                <a:latin typeface="Helvetica" panose="020B0604020202020204" pitchFamily="34" charset="0"/>
                <a:ea typeface="+mj-ea"/>
                <a:cs typeface="Helvetica" panose="020B0604020202020204" pitchFamily="34" charset="0"/>
                <a:sym typeface="Helvetica"/>
              </a:rPr>
              <a:t>Programas prácticos, diseñados para responder a las necesidades de la industria y de empleadores específicos</a:t>
            </a:r>
            <a:r>
              <a:rPr sz="1600" kern="0" spc="-20" dirty="0">
                <a:solidFill>
                  <a:srgbClr val="414141"/>
                </a:solidFill>
                <a:latin typeface="Helvetica" panose="020B0604020202020204" pitchFamily="34" charset="0"/>
                <a:ea typeface="+mj-ea"/>
                <a:cs typeface="Helvetica" panose="020B0604020202020204" pitchFamily="34" charset="0"/>
                <a:sym typeface="Helvetica"/>
              </a:rPr>
              <a:t> </a:t>
            </a:r>
            <a:endParaRPr sz="1600" kern="0" spc="-25" dirty="0">
              <a:solidFill>
                <a:srgbClr val="414141"/>
              </a:solidFill>
              <a:latin typeface="Helvetica" panose="020B0604020202020204" pitchFamily="34" charset="0"/>
              <a:ea typeface="+mj-ea"/>
              <a:cs typeface="Helvetica" panose="020B0604020202020204" pitchFamily="34" charset="0"/>
              <a:sym typeface="Helvetica"/>
            </a:endParaRPr>
          </a:p>
          <a:p>
            <a:pPr marL="179999" indent="-179999" hangingPunct="0">
              <a:lnSpc>
                <a:spcPct val="110000"/>
              </a:lnSpc>
              <a:spcBef>
                <a:spcPts val="1200"/>
              </a:spcBef>
              <a:buSzPct val="100000"/>
              <a:buFont typeface="Arial"/>
              <a:buChar char="•"/>
              <a:defRPr sz="1600" spc="-20">
                <a:solidFill>
                  <a:srgbClr val="FF0000"/>
                </a:solidFill>
                <a:latin typeface="+mj-lt"/>
                <a:ea typeface="+mj-ea"/>
                <a:cs typeface="+mj-cs"/>
                <a:sym typeface="Helvetica"/>
              </a:defRPr>
            </a:pPr>
            <a:r>
              <a:rPr lang="es-MX" sz="1600" kern="0" spc="-20" dirty="0">
                <a:solidFill>
                  <a:srgbClr val="FF0000"/>
                </a:solidFill>
                <a:latin typeface="Helvetica" panose="020B0604020202020204" pitchFamily="34" charset="0"/>
                <a:ea typeface="+mj-ea"/>
                <a:cs typeface="Helvetica" panose="020B0604020202020204" pitchFamily="34" charset="0"/>
                <a:sym typeface="Helvetica"/>
              </a:rPr>
              <a:t>95 % de los graduados de las escuelas técnicas consiguen empleo</a:t>
            </a:r>
          </a:p>
          <a:p>
            <a:pPr marL="179999" indent="-179999" hangingPunct="0">
              <a:lnSpc>
                <a:spcPct val="110000"/>
              </a:lnSpc>
              <a:spcBef>
                <a:spcPts val="1200"/>
              </a:spcBef>
              <a:buSzPct val="100000"/>
              <a:buFont typeface="Arial"/>
              <a:buChar char="•"/>
              <a:defRPr sz="1600" spc="-20">
                <a:solidFill>
                  <a:srgbClr val="414141"/>
                </a:solidFill>
                <a:latin typeface="+mj-lt"/>
                <a:ea typeface="+mj-ea"/>
                <a:cs typeface="+mj-cs"/>
                <a:sym typeface="Helvetica"/>
              </a:defRPr>
            </a:pPr>
            <a:r>
              <a:rPr lang="es-MX" sz="1600" kern="0" spc="-20" dirty="0">
                <a:solidFill>
                  <a:srgbClr val="414141"/>
                </a:solidFill>
                <a:latin typeface="Helvetica" panose="020B0604020202020204" pitchFamily="34" charset="0"/>
                <a:ea typeface="+mj-ea"/>
                <a:cs typeface="Helvetica" panose="020B0604020202020204" pitchFamily="34" charset="0"/>
                <a:sym typeface="Helvetica"/>
              </a:rPr>
              <a:t>Se ofrecen más de 10 000 programas de diversa duración en todo el país.</a:t>
            </a:r>
            <a:endParaRPr sz="1600" kern="0" spc="-25" dirty="0">
              <a:solidFill>
                <a:srgbClr val="414141"/>
              </a:solidFill>
              <a:latin typeface="Helvetica" panose="020B0604020202020204" pitchFamily="34" charset="0"/>
              <a:ea typeface="+mj-ea"/>
              <a:cs typeface="Helvetica" panose="020B0604020202020204" pitchFamily="34" charset="0"/>
              <a:sym typeface="Helvetica"/>
            </a:endParaRPr>
          </a:p>
          <a:p>
            <a:pPr marL="179999" indent="-179999" hangingPunct="0">
              <a:lnSpc>
                <a:spcPct val="110000"/>
              </a:lnSpc>
              <a:spcBef>
                <a:spcPts val="1200"/>
              </a:spcBef>
              <a:buSzPct val="100000"/>
              <a:buFont typeface="Arial"/>
              <a:buChar char="•"/>
              <a:defRPr sz="1600" spc="-20">
                <a:solidFill>
                  <a:srgbClr val="FF0000"/>
                </a:solidFill>
                <a:latin typeface="+mj-lt"/>
                <a:ea typeface="+mj-ea"/>
                <a:cs typeface="+mj-cs"/>
                <a:sym typeface="Helvetica"/>
              </a:defRPr>
            </a:pPr>
            <a:r>
              <a:rPr lang="es-MX" sz="1600" kern="0" spc="-20" dirty="0">
                <a:solidFill>
                  <a:srgbClr val="FF0000"/>
                </a:solidFill>
                <a:latin typeface="Helvetica" panose="020B0604020202020204" pitchFamily="34" charset="0"/>
                <a:ea typeface="+mj-ea"/>
                <a:cs typeface="Helvetica" panose="020B0604020202020204" pitchFamily="34" charset="0"/>
                <a:sym typeface="Helvetica"/>
              </a:rPr>
              <a:t>La duración de los programas varía entre unos cuantos meses y cuatro años</a:t>
            </a:r>
            <a:endParaRPr sz="1600" kern="0" spc="-25" dirty="0">
              <a:solidFill>
                <a:srgbClr val="FF0000"/>
              </a:solidFill>
              <a:latin typeface="Helvetica" panose="020B0604020202020204" pitchFamily="34" charset="0"/>
              <a:ea typeface="+mj-ea"/>
              <a:cs typeface="Helvetica" panose="020B0604020202020204" pitchFamily="34" charset="0"/>
              <a:sym typeface="Helvetica"/>
            </a:endParaRPr>
          </a:p>
          <a:p>
            <a:pPr marL="179999" indent="-179999" hangingPunct="0">
              <a:lnSpc>
                <a:spcPct val="110000"/>
              </a:lnSpc>
              <a:spcBef>
                <a:spcPts val="1200"/>
              </a:spcBef>
              <a:buSzPct val="100000"/>
              <a:buFont typeface="Arial"/>
              <a:buChar char="•"/>
              <a:defRPr sz="1600" spc="-20">
                <a:solidFill>
                  <a:srgbClr val="414141"/>
                </a:solidFill>
                <a:latin typeface="+mj-lt"/>
                <a:ea typeface="+mj-ea"/>
                <a:cs typeface="+mj-cs"/>
                <a:sym typeface="Helvetica"/>
              </a:defRPr>
            </a:pPr>
            <a:r>
              <a:rPr lang="es-ES" sz="1600" dirty="0">
                <a:latin typeface="Helvetica" panose="020B0604020202020204" pitchFamily="34" charset="0"/>
                <a:cs typeface="Helvetica" panose="020B0604020202020204" pitchFamily="34" charset="0"/>
                <a:sym typeface="Helvetica"/>
              </a:rPr>
              <a:t>El aprendizaje se integra con el trabajo, a través de la educación cooperativa y pasantías</a:t>
            </a:r>
          </a:p>
          <a:p>
            <a:pPr marL="179999" indent="-179999" hangingPunct="0">
              <a:lnSpc>
                <a:spcPct val="110000"/>
              </a:lnSpc>
              <a:spcBef>
                <a:spcPts val="1200"/>
              </a:spcBef>
              <a:buSzPct val="100000"/>
              <a:buFont typeface="Arial"/>
              <a:buChar char="•"/>
              <a:defRPr sz="1600" spc="-20">
                <a:solidFill>
                  <a:srgbClr val="414141"/>
                </a:solidFill>
                <a:latin typeface="+mj-lt"/>
                <a:ea typeface="+mj-ea"/>
                <a:cs typeface="+mj-cs"/>
                <a:sym typeface="Helvetica"/>
              </a:defRPr>
            </a:pPr>
            <a:r>
              <a:rPr lang="es-MX" sz="1600" kern="0" spc="-20" dirty="0">
                <a:solidFill>
                  <a:srgbClr val="FF0000"/>
                </a:solidFill>
                <a:latin typeface="Helvetica" panose="020B0604020202020204" pitchFamily="34" charset="0"/>
                <a:ea typeface="+mj-ea"/>
                <a:cs typeface="Helvetica" panose="020B0604020202020204" pitchFamily="34" charset="0"/>
                <a:sym typeface="Helvetica"/>
              </a:rPr>
              <a:t>Tecnología de punta para impartir programas flexibles</a:t>
            </a:r>
            <a:endParaRPr sz="1600" kern="0" spc="-20" dirty="0">
              <a:solidFill>
                <a:srgbClr val="FF0000"/>
              </a:solidFill>
              <a:latin typeface="Helvetica" panose="020B0604020202020204" pitchFamily="34" charset="0"/>
              <a:ea typeface="+mj-ea"/>
              <a:cs typeface="Helvetica" panose="020B0604020202020204" pitchFamily="34" charset="0"/>
              <a:sym typeface="Helvetica"/>
            </a:endParaRPr>
          </a:p>
        </p:txBody>
      </p:sp>
      <p:sp>
        <p:nvSpPr>
          <p:cNvPr id="609" name="Shape 609"/>
          <p:cNvSpPr/>
          <p:nvPr/>
        </p:nvSpPr>
        <p:spPr>
          <a:xfrm>
            <a:off x="2896078" y="6526672"/>
            <a:ext cx="3351844" cy="33855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1600" b="1">
                <a:solidFill>
                  <a:srgbClr val="FFFFFF"/>
                </a:solidFill>
                <a:latin typeface="Netto offc"/>
                <a:ea typeface="Netto offc"/>
                <a:cs typeface="Netto offc"/>
                <a:sym typeface="Netto offc"/>
              </a:defRPr>
            </a:lvl1pPr>
          </a:lstStyle>
          <a:p>
            <a:pPr hangingPunct="0"/>
            <a:r>
              <a:rPr lang="es-MX" kern="0" dirty="0"/>
              <a:t>APRENDE EN CANADÁ</a:t>
            </a:r>
            <a:r>
              <a:rPr kern="0" dirty="0"/>
              <a:t> </a:t>
            </a:r>
          </a:p>
        </p:txBody>
      </p:sp>
      <p:pic>
        <p:nvPicPr>
          <p:cNvPr id="6" name="image48.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9200" y="340416"/>
            <a:ext cx="1127726" cy="1131918"/>
          </a:xfrm>
          <a:prstGeom prst="rect">
            <a:avLst/>
          </a:prstGeom>
          <a:ln w="12700">
            <a:miter lim="400000"/>
          </a:ln>
        </p:spPr>
      </p:pic>
      <p:sp>
        <p:nvSpPr>
          <p:cNvPr id="8" name="Shape 599"/>
          <p:cNvSpPr>
            <a:spLocks noGrp="1"/>
          </p:cNvSpPr>
          <p:nvPr>
            <p:ph type="title"/>
          </p:nvPr>
        </p:nvSpPr>
        <p:spPr>
          <a:xfrm>
            <a:off x="383363" y="259732"/>
            <a:ext cx="8229601" cy="1293293"/>
          </a:xfrm>
          <a:prstGeom prst="rect">
            <a:avLst/>
          </a:prstGeom>
        </p:spPr>
        <p:txBody>
          <a:bodyPr>
            <a:normAutofit/>
          </a:bodyPr>
          <a:lstStyle>
            <a:lvl1pPr defTabSz="768094"/>
          </a:lstStyle>
          <a:p>
            <a:r>
              <a:rPr lang="es-MX" dirty="0"/>
              <a:t>Escuelas técnicas, institutos y CÉGEP  </a:t>
            </a:r>
            <a:endParaRPr dirty="0"/>
          </a:p>
        </p:txBody>
      </p:sp>
    </p:spTree>
    <p:extLst>
      <p:ext uri="{BB962C8B-B14F-4D97-AF65-F5344CB8AC3E}">
        <p14:creationId xmlns:p14="http://schemas.microsoft.com/office/powerpoint/2010/main" val="1025151079"/>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1" name="image54.jpeg"/>
          <p:cNvPicPr>
            <a:picLocks noChangeAspect="1"/>
          </p:cNvPicPr>
          <p:nvPr/>
        </p:nvPicPr>
        <p:blipFill>
          <a:blip r:embed="rId3">
            <a:extLst/>
          </a:blip>
          <a:srcRect l="7041" t="21771" b="8089"/>
          <a:stretch>
            <a:fillRect/>
          </a:stretch>
        </p:blipFill>
        <p:spPr>
          <a:xfrm>
            <a:off x="6174631" y="4894928"/>
            <a:ext cx="2969375" cy="1682138"/>
          </a:xfrm>
          <a:prstGeom prst="rect">
            <a:avLst/>
          </a:prstGeom>
          <a:ln w="12700">
            <a:miter lim="400000"/>
          </a:ln>
        </p:spPr>
      </p:pic>
      <p:sp>
        <p:nvSpPr>
          <p:cNvPr id="562" name="Shape 562"/>
          <p:cNvSpPr/>
          <p:nvPr/>
        </p:nvSpPr>
        <p:spPr>
          <a:xfrm>
            <a:off x="0" y="-37046"/>
            <a:ext cx="9144000" cy="1842112"/>
          </a:xfrm>
          <a:prstGeom prst="rect">
            <a:avLst/>
          </a:prstGeom>
          <a:solidFill>
            <a:srgbClr val="FAF5EC"/>
          </a:solidFill>
          <a:ln w="12700">
            <a:miter lim="400000"/>
          </a:ln>
        </p:spPr>
        <p:txBody>
          <a:bodyPr lIns="45718" tIns="45718" rIns="45718" bIns="45718"/>
          <a:lstStyle/>
          <a:p>
            <a:pPr>
              <a:defRPr>
                <a:solidFill>
                  <a:srgbClr val="000000"/>
                </a:solidFill>
              </a:defRPr>
            </a:pPr>
            <a:endParaRPr lang="x-none" dirty="0"/>
          </a:p>
        </p:txBody>
      </p:sp>
      <p:sp>
        <p:nvSpPr>
          <p:cNvPr id="563" name="Shape 563"/>
          <p:cNvSpPr/>
          <p:nvPr/>
        </p:nvSpPr>
        <p:spPr>
          <a:xfrm>
            <a:off x="0" y="6577066"/>
            <a:ext cx="9144000" cy="324361"/>
          </a:xfrm>
          <a:prstGeom prst="rect">
            <a:avLst/>
          </a:prstGeom>
          <a:solidFill>
            <a:srgbClr val="869C82"/>
          </a:solidFill>
          <a:ln w="12700">
            <a:miter lim="400000"/>
          </a:ln>
        </p:spPr>
        <p:txBody>
          <a:bodyPr lIns="45718" tIns="45718" rIns="45718" bIns="45718"/>
          <a:lstStyle/>
          <a:p>
            <a:pPr>
              <a:defRPr>
                <a:solidFill>
                  <a:srgbClr val="000000"/>
                </a:solidFill>
              </a:defRPr>
            </a:pPr>
            <a:endParaRPr lang="x-none" dirty="0"/>
          </a:p>
        </p:txBody>
      </p:sp>
      <p:sp>
        <p:nvSpPr>
          <p:cNvPr id="564" name="Shape 564"/>
          <p:cNvSpPr/>
          <p:nvPr/>
        </p:nvSpPr>
        <p:spPr>
          <a:xfrm>
            <a:off x="381867" y="2225513"/>
            <a:ext cx="1808666" cy="172808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fontScale="92500"/>
          </a:bodyPr>
          <a:lstStyle/>
          <a:p>
            <a:pPr defTabSz="850391">
              <a:lnSpc>
                <a:spcPct val="90000"/>
              </a:lnSpc>
              <a:spcBef>
                <a:spcPts val="1200"/>
              </a:spcBef>
              <a:defRPr sz="1600" b="1">
                <a:solidFill>
                  <a:srgbClr val="414141"/>
                </a:solidFill>
                <a:latin typeface="+mj-lt"/>
                <a:ea typeface="+mj-ea"/>
                <a:cs typeface="+mj-cs"/>
                <a:sym typeface="Helvetica"/>
              </a:defRPr>
            </a:pPr>
            <a:r>
              <a:rPr lang="x-none" dirty="0">
                <a:latin typeface="Helvetica" panose="020B0604020202020204" pitchFamily="34" charset="0"/>
                <a:cs typeface="Helvetica" panose="020B0604020202020204" pitchFamily="34" charset="0"/>
              </a:rPr>
              <a:t>Certificado</a:t>
            </a:r>
            <a:r>
              <a:rPr lang="x-none" b="0" dirty="0">
                <a:latin typeface="Helvetica" panose="020B0604020202020204" pitchFamily="34" charset="0"/>
                <a:cs typeface="Helvetica" panose="020B0604020202020204" pitchFamily="34" charset="0"/>
              </a:rPr>
              <a:t>: </a:t>
            </a:r>
          </a:p>
          <a:p>
            <a:pPr defTabSz="850391">
              <a:lnSpc>
                <a:spcPct val="90000"/>
              </a:lnSpc>
              <a:spcBef>
                <a:spcPts val="1200"/>
              </a:spcBef>
              <a:defRPr sz="1600" b="1">
                <a:solidFill>
                  <a:srgbClr val="414141"/>
                </a:solidFill>
                <a:latin typeface="+mj-lt"/>
                <a:ea typeface="+mj-ea"/>
                <a:cs typeface="+mj-cs"/>
                <a:sym typeface="Helvetica"/>
              </a:defRPr>
            </a:pPr>
            <a:r>
              <a:rPr lang="x-none" b="0" dirty="0">
                <a:latin typeface="Helvetica" panose="020B0604020202020204" pitchFamily="34" charset="0"/>
                <a:cs typeface="Helvetica" panose="020B0604020202020204" pitchFamily="34" charset="0"/>
              </a:rPr>
              <a:t>Un año o menos de capacitación aplicada y preparada para el empleo en un determinado campo</a:t>
            </a:r>
          </a:p>
        </p:txBody>
      </p:sp>
      <p:pic>
        <p:nvPicPr>
          <p:cNvPr id="565" name="image55.jpeg"/>
          <p:cNvPicPr>
            <a:picLocks noChangeAspect="1"/>
          </p:cNvPicPr>
          <p:nvPr/>
        </p:nvPicPr>
        <p:blipFill>
          <a:blip r:embed="rId4">
            <a:extLst/>
          </a:blip>
          <a:srcRect l="730" t="20167" r="522" b="11424"/>
          <a:stretch>
            <a:fillRect/>
          </a:stretch>
        </p:blipFill>
        <p:spPr>
          <a:xfrm>
            <a:off x="-5" y="4894930"/>
            <a:ext cx="3234276" cy="1682139"/>
          </a:xfrm>
          <a:prstGeom prst="rect">
            <a:avLst/>
          </a:prstGeom>
          <a:ln w="12700">
            <a:miter lim="400000"/>
          </a:ln>
        </p:spPr>
      </p:pic>
      <p:pic>
        <p:nvPicPr>
          <p:cNvPr id="566" name="image56.jpeg"/>
          <p:cNvPicPr>
            <a:picLocks noChangeAspect="1"/>
          </p:cNvPicPr>
          <p:nvPr/>
        </p:nvPicPr>
        <p:blipFill>
          <a:blip r:embed="rId5">
            <a:extLst/>
          </a:blip>
          <a:srcRect l="3931" t="4557" b="33531"/>
          <a:stretch>
            <a:fillRect/>
          </a:stretch>
        </p:blipFill>
        <p:spPr>
          <a:xfrm>
            <a:off x="2952750" y="4894927"/>
            <a:ext cx="3476627" cy="1682140"/>
          </a:xfrm>
          <a:prstGeom prst="rect">
            <a:avLst/>
          </a:prstGeom>
          <a:ln w="12700">
            <a:miter lim="400000"/>
          </a:ln>
        </p:spPr>
      </p:pic>
      <p:sp>
        <p:nvSpPr>
          <p:cNvPr id="567" name="Shape 567"/>
          <p:cNvSpPr/>
          <p:nvPr/>
        </p:nvSpPr>
        <p:spPr>
          <a:xfrm>
            <a:off x="6712484" y="2225515"/>
            <a:ext cx="4" cy="2178649"/>
          </a:xfrm>
          <a:prstGeom prst="line">
            <a:avLst/>
          </a:prstGeom>
          <a:solidFill>
            <a:srgbClr val="FFFFFF"/>
          </a:solidFill>
          <a:ln>
            <a:solidFill>
              <a:srgbClr val="4E4C47"/>
            </a:solidFill>
          </a:ln>
        </p:spPr>
        <p:txBody>
          <a:bodyPr lIns="45718" tIns="45718" rIns="45718" bIns="45718"/>
          <a:lstStyle/>
          <a:p>
            <a:endParaRPr lang="x-none" dirty="0"/>
          </a:p>
        </p:txBody>
      </p:sp>
      <p:sp>
        <p:nvSpPr>
          <p:cNvPr id="568" name="Shape 568"/>
          <p:cNvSpPr/>
          <p:nvPr/>
        </p:nvSpPr>
        <p:spPr>
          <a:xfrm flipH="1">
            <a:off x="4578884" y="2225515"/>
            <a:ext cx="4" cy="2178649"/>
          </a:xfrm>
          <a:prstGeom prst="line">
            <a:avLst/>
          </a:prstGeom>
          <a:solidFill>
            <a:srgbClr val="FFFFFF"/>
          </a:solidFill>
          <a:ln>
            <a:solidFill>
              <a:srgbClr val="4E4C47"/>
            </a:solidFill>
          </a:ln>
        </p:spPr>
        <p:txBody>
          <a:bodyPr lIns="45718" tIns="45718" rIns="45718" bIns="45718"/>
          <a:lstStyle/>
          <a:p>
            <a:endParaRPr lang="x-none" dirty="0"/>
          </a:p>
        </p:txBody>
      </p:sp>
      <p:sp>
        <p:nvSpPr>
          <p:cNvPr id="569" name="Shape 569"/>
          <p:cNvSpPr/>
          <p:nvPr/>
        </p:nvSpPr>
        <p:spPr>
          <a:xfrm flipH="1">
            <a:off x="2202725" y="2225515"/>
            <a:ext cx="4" cy="2178649"/>
          </a:xfrm>
          <a:prstGeom prst="line">
            <a:avLst/>
          </a:prstGeom>
          <a:solidFill>
            <a:srgbClr val="FFFFFF"/>
          </a:solidFill>
          <a:ln>
            <a:solidFill>
              <a:srgbClr val="4E4C47"/>
            </a:solidFill>
          </a:ln>
        </p:spPr>
        <p:txBody>
          <a:bodyPr lIns="45718" tIns="45718" rIns="45718" bIns="45718"/>
          <a:lstStyle/>
          <a:p>
            <a:endParaRPr lang="x-none" dirty="0"/>
          </a:p>
        </p:txBody>
      </p:sp>
      <p:sp>
        <p:nvSpPr>
          <p:cNvPr id="571" name="Shape 571"/>
          <p:cNvSpPr/>
          <p:nvPr/>
        </p:nvSpPr>
        <p:spPr>
          <a:xfrm>
            <a:off x="2445554" y="2225514"/>
            <a:ext cx="2008666" cy="147732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defTabSz="850391">
              <a:spcBef>
                <a:spcPts val="1200"/>
              </a:spcBef>
              <a:defRPr sz="1600" b="1">
                <a:solidFill>
                  <a:srgbClr val="414141"/>
                </a:solidFill>
              </a:defRPr>
            </a:pPr>
            <a:r>
              <a:rPr lang="x-none" dirty="0">
                <a:latin typeface="Helvetica" panose="020B0604020202020204" pitchFamily="34" charset="0"/>
                <a:cs typeface="Helvetica" panose="020B0604020202020204" pitchFamily="34" charset="0"/>
              </a:rPr>
              <a:t>Diploma: </a:t>
            </a:r>
          </a:p>
          <a:p>
            <a:pPr defTabSz="850391">
              <a:spcBef>
                <a:spcPts val="1200"/>
              </a:spcBef>
              <a:defRPr sz="1600" b="1">
                <a:solidFill>
                  <a:srgbClr val="414141"/>
                </a:solidFill>
              </a:defRPr>
            </a:pPr>
            <a:r>
              <a:rPr lang="x-none" b="0" spc="-50" dirty="0">
                <a:latin typeface="Helvetica" panose="020B0604020202020204" pitchFamily="34" charset="0"/>
                <a:cs typeface="Helvetica" panose="020B0604020202020204" pitchFamily="34" charset="0"/>
              </a:rPr>
              <a:t>Programa de dos años que ofrece un diploma y aprendizaje integrado en el trabajo</a:t>
            </a:r>
          </a:p>
        </p:txBody>
      </p:sp>
      <p:sp>
        <p:nvSpPr>
          <p:cNvPr id="573" name="Shape 573"/>
          <p:cNvSpPr/>
          <p:nvPr/>
        </p:nvSpPr>
        <p:spPr>
          <a:xfrm>
            <a:off x="7026620" y="2225514"/>
            <a:ext cx="1808667" cy="217865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lnSpcReduction="10000"/>
          </a:bodyPr>
          <a:lstStyle/>
          <a:p>
            <a:pPr defTabSz="850391">
              <a:lnSpc>
                <a:spcPct val="90000"/>
              </a:lnSpc>
              <a:spcBef>
                <a:spcPts val="1200"/>
              </a:spcBef>
              <a:defRPr sz="1600" b="1">
                <a:solidFill>
                  <a:srgbClr val="414141"/>
                </a:solidFill>
              </a:defRPr>
            </a:pPr>
            <a:r>
              <a:rPr lang="x-none" dirty="0">
                <a:latin typeface="Helvetica" panose="020B0604020202020204" pitchFamily="34" charset="0"/>
                <a:cs typeface="Helvetica" panose="020B0604020202020204" pitchFamily="34" charset="0"/>
              </a:rPr>
              <a:t>Otras opciones:</a:t>
            </a:r>
          </a:p>
          <a:p>
            <a:pPr defTabSz="850391">
              <a:lnSpc>
                <a:spcPct val="90000"/>
              </a:lnSpc>
              <a:spcBef>
                <a:spcPts val="1200"/>
              </a:spcBef>
              <a:defRPr sz="1600" b="1">
                <a:solidFill>
                  <a:srgbClr val="414141"/>
                </a:solidFill>
              </a:defRPr>
            </a:pPr>
            <a:r>
              <a:rPr lang="x-none" b="0" dirty="0">
                <a:latin typeface="Helvetica" panose="020B0604020202020204" pitchFamily="34" charset="0"/>
                <a:cs typeface="Helvetica" panose="020B0604020202020204" pitchFamily="34" charset="0"/>
              </a:rPr>
              <a:t>Certificados de posgrado; programas de aprendizaje; programas combinados y grados conjuntos con universidades.</a:t>
            </a:r>
          </a:p>
          <a:p>
            <a:pPr defTabSz="850391">
              <a:lnSpc>
                <a:spcPct val="90000"/>
              </a:lnSpc>
              <a:spcBef>
                <a:spcPts val="1200"/>
              </a:spcBef>
              <a:defRPr sz="1600" b="1">
                <a:solidFill>
                  <a:srgbClr val="414141"/>
                </a:solidFill>
              </a:defRPr>
            </a:pPr>
            <a:endParaRPr lang="x-none" b="0" dirty="0">
              <a:latin typeface="Helvetica" panose="020B0604020202020204" pitchFamily="34" charset="0"/>
              <a:cs typeface="Helvetica" panose="020B0604020202020204" pitchFamily="34" charset="0"/>
            </a:endParaRPr>
          </a:p>
        </p:txBody>
      </p:sp>
      <p:sp>
        <p:nvSpPr>
          <p:cNvPr id="574" name="Shape 574"/>
          <p:cNvSpPr/>
          <p:nvPr/>
        </p:nvSpPr>
        <p:spPr>
          <a:xfrm>
            <a:off x="2896078" y="6551147"/>
            <a:ext cx="3351844" cy="33855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600" b="1">
                <a:solidFill>
                  <a:srgbClr val="FFFFFF"/>
                </a:solidFill>
                <a:latin typeface="Netto offc"/>
                <a:ea typeface="Netto offc"/>
                <a:cs typeface="Netto offc"/>
                <a:sym typeface="Netto offc"/>
              </a:defRPr>
            </a:lvl1pPr>
          </a:lstStyle>
          <a:p>
            <a:r>
              <a:rPr lang="x-none" dirty="0"/>
              <a:t>APRENDE EN CANADÁ </a:t>
            </a:r>
          </a:p>
        </p:txBody>
      </p:sp>
      <p:pic>
        <p:nvPicPr>
          <p:cNvPr id="17" name="image58.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52320" y="324328"/>
            <a:ext cx="1197008" cy="1201458"/>
          </a:xfrm>
          <a:prstGeom prst="rect">
            <a:avLst/>
          </a:prstGeom>
          <a:ln w="12700">
            <a:miter lim="400000"/>
          </a:ln>
        </p:spPr>
      </p:pic>
      <p:sp>
        <p:nvSpPr>
          <p:cNvPr id="2" name="TextBox 1"/>
          <p:cNvSpPr txBox="1"/>
          <p:nvPr/>
        </p:nvSpPr>
        <p:spPr>
          <a:xfrm>
            <a:off x="508000" y="324329"/>
            <a:ext cx="6362700"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x-none" sz="3600" b="1" i="0" u="none" strike="noStrike" cap="none" spc="0" normalizeH="0" baseline="0" dirty="0">
                <a:ln>
                  <a:noFill/>
                </a:ln>
                <a:solidFill>
                  <a:srgbClr val="FF0000"/>
                </a:solidFill>
                <a:effectLst/>
                <a:uFillTx/>
                <a:latin typeface="Netto offc"/>
                <a:sym typeface="Helvetica Courant"/>
              </a:rPr>
              <a:t>Estudios </a:t>
            </a:r>
            <a:r>
              <a:rPr lang="x-none" sz="3600" b="1" dirty="0">
                <a:solidFill>
                  <a:srgbClr val="FF0000"/>
                </a:solidFill>
                <a:latin typeface="Netto offc"/>
                <a:sym typeface="Helvetica Courant"/>
              </a:rPr>
              <a:t>colegiales</a:t>
            </a:r>
            <a:r>
              <a:rPr kumimoji="0" lang="x-none" sz="1800" b="0" i="0" u="none" strike="noStrike" cap="none" spc="0" normalizeH="0" baseline="0" dirty="0">
                <a:ln>
                  <a:noFill/>
                </a:ln>
                <a:solidFill>
                  <a:srgbClr val="FF0000"/>
                </a:solidFill>
                <a:effectLst/>
                <a:uFillTx/>
                <a:latin typeface="Netto offc"/>
                <a:sym typeface="Helvetica Courant"/>
              </a:rPr>
              <a:t/>
            </a:r>
            <a:br>
              <a:rPr kumimoji="0" lang="x-none" sz="1800" b="0" i="0" u="none" strike="noStrike" cap="none" spc="0" normalizeH="0" baseline="0" dirty="0">
                <a:ln>
                  <a:noFill/>
                </a:ln>
                <a:solidFill>
                  <a:srgbClr val="FF0000"/>
                </a:solidFill>
                <a:effectLst/>
                <a:uFillTx/>
                <a:latin typeface="Netto offc"/>
                <a:sym typeface="Helvetica Courant"/>
              </a:rPr>
            </a:br>
            <a:r>
              <a:rPr kumimoji="0" lang="x-none" sz="1800" b="0" i="0" u="none" strike="noStrike" cap="none" spc="0" normalizeH="0" baseline="0" dirty="0">
                <a:ln>
                  <a:noFill/>
                </a:ln>
                <a:solidFill>
                  <a:srgbClr val="FF0000"/>
                </a:solidFill>
                <a:effectLst/>
                <a:uFillTx/>
                <a:latin typeface="Netto offc"/>
                <a:sym typeface="Helvetica Courant"/>
              </a:rPr>
              <a:t>Muchas opciones</a:t>
            </a:r>
            <a:r>
              <a:rPr kumimoji="0" lang="x-none" sz="1800" b="0" i="0" u="none" strike="noStrike" cap="none" spc="0" normalizeH="0" dirty="0">
                <a:ln>
                  <a:noFill/>
                </a:ln>
                <a:solidFill>
                  <a:srgbClr val="FF0000"/>
                </a:solidFill>
                <a:effectLst/>
                <a:uFillTx/>
                <a:latin typeface="Netto offc"/>
                <a:sym typeface="Helvetica Courant"/>
              </a:rPr>
              <a:t> para responder a tus necesidades</a:t>
            </a:r>
            <a:endParaRPr kumimoji="0" lang="x-none" sz="2000" b="0" i="0" u="none" strike="noStrike" cap="none" spc="0" normalizeH="0" baseline="0" dirty="0">
              <a:ln>
                <a:noFill/>
              </a:ln>
              <a:solidFill>
                <a:srgbClr val="FF0000"/>
              </a:solidFill>
              <a:effectLst/>
              <a:uFillTx/>
              <a:latin typeface="Netto offc"/>
              <a:sym typeface="Helvetica Courant"/>
            </a:endParaRPr>
          </a:p>
        </p:txBody>
      </p:sp>
      <p:sp>
        <p:nvSpPr>
          <p:cNvPr id="18" name="Shape 571"/>
          <p:cNvSpPr/>
          <p:nvPr/>
        </p:nvSpPr>
        <p:spPr>
          <a:xfrm>
            <a:off x="4691062" y="2225514"/>
            <a:ext cx="2008666" cy="221598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defTabSz="850391">
              <a:spcBef>
                <a:spcPts val="1200"/>
              </a:spcBef>
              <a:defRPr sz="1600" b="1">
                <a:solidFill>
                  <a:srgbClr val="414141"/>
                </a:solidFill>
              </a:defRPr>
            </a:pPr>
            <a:r>
              <a:rPr lang="x-none" dirty="0">
                <a:latin typeface="Helvetica" panose="020B0604020202020204" pitchFamily="34" charset="0"/>
                <a:cs typeface="Helvetica" panose="020B0604020202020204" pitchFamily="34" charset="0"/>
              </a:rPr>
              <a:t>Licenciatura, licenciatura aplicada o asociada</a:t>
            </a:r>
          </a:p>
          <a:p>
            <a:pPr defTabSz="850391">
              <a:spcBef>
                <a:spcPts val="1200"/>
              </a:spcBef>
              <a:defRPr sz="1600" b="1">
                <a:solidFill>
                  <a:srgbClr val="414141"/>
                </a:solidFill>
              </a:defRPr>
            </a:pPr>
            <a:r>
              <a:rPr lang="x-none" b="0" spc="-50" dirty="0">
                <a:latin typeface="Helvetica" panose="020B0604020202020204" pitchFamily="34" charset="0"/>
                <a:cs typeface="Helvetica" panose="020B0604020202020204" pitchFamily="34" charset="0"/>
              </a:rPr>
              <a:t>Programas de pregrado de dos a cuatro años con un enfoque aplicado</a:t>
            </a:r>
          </a:p>
        </p:txBody>
      </p:sp>
    </p:spTree>
    <p:extLst>
      <p:ext uri="{BB962C8B-B14F-4D97-AF65-F5344CB8AC3E}">
        <p14:creationId xmlns:p14="http://schemas.microsoft.com/office/powerpoint/2010/main" val="358929719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7" name="image61.jpeg"/>
          <p:cNvPicPr>
            <a:picLocks noGrp="1" noChangeAspect="1"/>
          </p:cNvPicPr>
          <p:nvPr>
            <p:ph type="pic" idx="13"/>
          </p:nvPr>
        </p:nvPicPr>
        <p:blipFill>
          <a:blip r:embed="rId3" cstate="print">
            <a:extLst/>
          </a:blip>
          <a:srcRect t="14870" b="14870"/>
          <a:stretch>
            <a:fillRect/>
          </a:stretch>
        </p:blipFill>
        <p:spPr>
          <a:xfrm>
            <a:off x="4606930" y="1795768"/>
            <a:ext cx="4537075" cy="2393291"/>
          </a:xfrm>
          <a:prstGeom prst="rect">
            <a:avLst/>
          </a:prstGeom>
        </p:spPr>
      </p:pic>
      <p:pic>
        <p:nvPicPr>
          <p:cNvPr id="598" name="image62.jpeg"/>
          <p:cNvPicPr>
            <a:picLocks noGrp="1" noChangeAspect="1"/>
          </p:cNvPicPr>
          <p:nvPr>
            <p:ph type="pic" idx="14"/>
          </p:nvPr>
        </p:nvPicPr>
        <p:blipFill>
          <a:blip r:embed="rId4" cstate="print">
            <a:extLst/>
          </a:blip>
          <a:srcRect t="16578" b="16578"/>
          <a:stretch>
            <a:fillRect/>
          </a:stretch>
        </p:blipFill>
        <p:spPr>
          <a:xfrm>
            <a:off x="8" y="4188384"/>
            <a:ext cx="4616013" cy="2347981"/>
          </a:xfrm>
          <a:prstGeom prst="rect">
            <a:avLst/>
          </a:prstGeom>
        </p:spPr>
      </p:pic>
      <p:sp>
        <p:nvSpPr>
          <p:cNvPr id="599" name="Shape 599"/>
          <p:cNvSpPr>
            <a:spLocks noGrp="1"/>
          </p:cNvSpPr>
          <p:nvPr>
            <p:ph type="title"/>
          </p:nvPr>
        </p:nvSpPr>
        <p:spPr>
          <a:xfrm>
            <a:off x="383363" y="259732"/>
            <a:ext cx="8229601" cy="1293293"/>
          </a:xfrm>
          <a:prstGeom prst="rect">
            <a:avLst/>
          </a:prstGeom>
        </p:spPr>
        <p:txBody>
          <a:bodyPr>
            <a:normAutofit/>
          </a:bodyPr>
          <a:lstStyle>
            <a:lvl1pPr defTabSz="768094"/>
          </a:lstStyle>
          <a:p>
            <a:r>
              <a:rPr lang="x-none" dirty="0"/>
              <a:t>Colegios institutos y CÉGEP</a:t>
            </a:r>
          </a:p>
        </p:txBody>
      </p:sp>
      <p:sp>
        <p:nvSpPr>
          <p:cNvPr id="600" name="Shape 600"/>
          <p:cNvSpPr>
            <a:spLocks noGrp="1"/>
          </p:cNvSpPr>
          <p:nvPr>
            <p:ph type="body" sz="quarter" idx="1"/>
          </p:nvPr>
        </p:nvSpPr>
        <p:spPr>
          <a:xfrm>
            <a:off x="312521" y="1805325"/>
            <a:ext cx="4294413" cy="2383060"/>
          </a:xfrm>
          <a:prstGeom prst="rect">
            <a:avLst/>
          </a:prstGeom>
        </p:spPr>
        <p:txBody>
          <a:bodyPr anchor="ctr">
            <a:normAutofit/>
          </a:bodyPr>
          <a:lstStyle/>
          <a:p>
            <a:pPr marL="0" indent="0">
              <a:spcBef>
                <a:spcPts val="1200"/>
              </a:spcBef>
              <a:buSzTx/>
              <a:buNone/>
              <a:defRPr sz="1500" b="1"/>
            </a:pPr>
            <a:r>
              <a:rPr lang="x-none" dirty="0">
                <a:latin typeface="Helvetica" panose="020B0604020202020204" pitchFamily="34" charset="0"/>
                <a:cs typeface="Helvetica" panose="020B0604020202020204" pitchFamily="34" charset="0"/>
              </a:rPr>
              <a:t>Los colegios también se llaman:</a:t>
            </a:r>
            <a:endParaRPr lang="x-none" dirty="0">
              <a:latin typeface="Helvetica" panose="020B0604020202020204" pitchFamily="34" charset="0"/>
              <a:ea typeface="Calibri"/>
              <a:cs typeface="Helvetica" panose="020B0604020202020204" pitchFamily="34" charset="0"/>
              <a:sym typeface="Calibri"/>
            </a:endParaRPr>
          </a:p>
          <a:p>
            <a:pPr>
              <a:spcBef>
                <a:spcPts val="600"/>
              </a:spcBef>
              <a:defRPr sz="1500"/>
            </a:pPr>
            <a:r>
              <a:rPr lang="x-none" dirty="0">
                <a:latin typeface="Helvetica" panose="020B0604020202020204" pitchFamily="34" charset="0"/>
                <a:cs typeface="Helvetica" panose="020B0604020202020204" pitchFamily="34" charset="0"/>
              </a:rPr>
              <a:t>Institutos de tecnología   </a:t>
            </a:r>
            <a:endParaRPr lang="x-none" dirty="0">
              <a:latin typeface="Helvetica" panose="020B0604020202020204" pitchFamily="34" charset="0"/>
              <a:ea typeface="Calibri"/>
              <a:cs typeface="Helvetica" panose="020B0604020202020204" pitchFamily="34" charset="0"/>
              <a:sym typeface="Calibri"/>
            </a:endParaRPr>
          </a:p>
          <a:p>
            <a:pPr>
              <a:spcBef>
                <a:spcPts val="600"/>
              </a:spcBef>
              <a:defRPr sz="1500">
                <a:solidFill>
                  <a:srgbClr val="FF0000"/>
                </a:solidFill>
              </a:defRPr>
            </a:pPr>
            <a:r>
              <a:rPr lang="x-none" dirty="0">
                <a:latin typeface="Helvetica" panose="020B0604020202020204" pitchFamily="34" charset="0"/>
                <a:cs typeface="Helvetica" panose="020B0604020202020204" pitchFamily="34" charset="0"/>
              </a:rPr>
              <a:t>Colegios comunitarios</a:t>
            </a:r>
            <a:endParaRPr lang="x-none" dirty="0">
              <a:latin typeface="Helvetica" panose="020B0604020202020204" pitchFamily="34" charset="0"/>
              <a:ea typeface="Calibri"/>
              <a:cs typeface="Helvetica" panose="020B0604020202020204" pitchFamily="34" charset="0"/>
              <a:sym typeface="Calibri"/>
            </a:endParaRPr>
          </a:p>
          <a:p>
            <a:pPr marL="179999" lvl="2" indent="-179999">
              <a:lnSpc>
                <a:spcPct val="100000"/>
              </a:lnSpc>
              <a:spcBef>
                <a:spcPts val="600"/>
              </a:spcBef>
              <a:defRPr sz="1500">
                <a:latin typeface="+mn-lt"/>
                <a:ea typeface="+mn-ea"/>
                <a:cs typeface="+mn-cs"/>
                <a:sym typeface="Helvetica Courant"/>
              </a:defRPr>
            </a:pPr>
            <a:r>
              <a:rPr lang="x-none" dirty="0">
                <a:latin typeface="Helvetica" panose="020B0604020202020204" pitchFamily="34" charset="0"/>
                <a:cs typeface="Helvetica" panose="020B0604020202020204" pitchFamily="34" charset="0"/>
              </a:rPr>
              <a:t>Politécnicos 	</a:t>
            </a:r>
            <a:r>
              <a:rPr lang="x-none" dirty="0">
                <a:solidFill>
                  <a:srgbClr val="000000"/>
                </a:solidFill>
                <a:latin typeface="Helvetica" panose="020B0604020202020204" pitchFamily="34" charset="0"/>
                <a:cs typeface="Helvetica" panose="020B0604020202020204" pitchFamily="34" charset="0"/>
              </a:rPr>
              <a:t>	   </a:t>
            </a:r>
            <a:endParaRPr lang="x-none" dirty="0">
              <a:solidFill>
                <a:srgbClr val="000000"/>
              </a:solidFill>
              <a:latin typeface="Helvetica" panose="020B0604020202020204" pitchFamily="34" charset="0"/>
              <a:ea typeface="Calibri"/>
              <a:cs typeface="Helvetica" panose="020B0604020202020204" pitchFamily="34" charset="0"/>
              <a:sym typeface="Calibri"/>
            </a:endParaRPr>
          </a:p>
          <a:p>
            <a:pPr marL="179999" lvl="2" indent="-179999">
              <a:lnSpc>
                <a:spcPct val="100000"/>
              </a:lnSpc>
              <a:spcBef>
                <a:spcPts val="600"/>
              </a:spcBef>
              <a:defRPr sz="1500">
                <a:solidFill>
                  <a:srgbClr val="FF0000"/>
                </a:solidFill>
                <a:latin typeface="+mn-lt"/>
                <a:ea typeface="+mn-ea"/>
                <a:cs typeface="+mn-cs"/>
                <a:sym typeface="Helvetica Courant"/>
              </a:defRPr>
            </a:pPr>
            <a:r>
              <a:rPr lang="x-none" dirty="0">
                <a:latin typeface="Helvetica" panose="020B0604020202020204" pitchFamily="34" charset="0"/>
                <a:cs typeface="Helvetica" panose="020B0604020202020204" pitchFamily="34" charset="0"/>
              </a:rPr>
              <a:t>Colegios de artes y tecnologías aplicadas</a:t>
            </a:r>
            <a:endParaRPr lang="x-none" dirty="0">
              <a:latin typeface="Helvetica" panose="020B0604020202020204" pitchFamily="34" charset="0"/>
              <a:ea typeface="Calibri"/>
              <a:cs typeface="Helvetica" panose="020B0604020202020204" pitchFamily="34" charset="0"/>
              <a:sym typeface="Calibri"/>
            </a:endParaRPr>
          </a:p>
          <a:p>
            <a:pPr>
              <a:spcBef>
                <a:spcPts val="600"/>
              </a:spcBef>
              <a:defRPr sz="1500"/>
            </a:pPr>
            <a:r>
              <a:rPr lang="x-none" dirty="0">
                <a:latin typeface="Helvetica" panose="020B0604020202020204" pitchFamily="34" charset="0"/>
                <a:cs typeface="Helvetica" panose="020B0604020202020204" pitchFamily="34" charset="0"/>
              </a:rPr>
              <a:t>En Quebec, CÉGEP (colegios de enseñanza general y profesional) </a:t>
            </a:r>
          </a:p>
        </p:txBody>
      </p:sp>
      <p:sp>
        <p:nvSpPr>
          <p:cNvPr id="601" name="Shape 601"/>
          <p:cNvSpPr/>
          <p:nvPr/>
        </p:nvSpPr>
        <p:spPr>
          <a:xfrm>
            <a:off x="4990036" y="4205044"/>
            <a:ext cx="3980344" cy="233132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pPr hangingPunct="0">
              <a:lnSpc>
                <a:spcPct val="88000"/>
              </a:lnSpc>
              <a:spcBef>
                <a:spcPts val="600"/>
              </a:spcBef>
              <a:defRPr sz="1400" b="1">
                <a:solidFill>
                  <a:srgbClr val="000000"/>
                </a:solidFill>
              </a:defRPr>
            </a:pPr>
            <a:r>
              <a:rPr lang="x-none" sz="1400" b="1" kern="0" dirty="0">
                <a:solidFill>
                  <a:srgbClr val="414141"/>
                </a:solidFill>
                <a:latin typeface="Helvetica" panose="020B0604020202020204" pitchFamily="34" charset="0"/>
                <a:cs typeface="Helvetica" panose="020B0604020202020204" pitchFamily="34" charset="0"/>
                <a:sym typeface="Helvetica Courant"/>
              </a:rPr>
              <a:t>L</a:t>
            </a:r>
            <a:r>
              <a:rPr lang="en-CA" sz="1400" b="1" kern="0" dirty="0">
                <a:solidFill>
                  <a:srgbClr val="414141"/>
                </a:solidFill>
                <a:latin typeface="Helvetica" panose="020B0604020202020204" pitchFamily="34" charset="0"/>
                <a:cs typeface="Helvetica" panose="020B0604020202020204" pitchFamily="34" charset="0"/>
                <a:sym typeface="Helvetica Courant"/>
              </a:rPr>
              <a:t>a</a:t>
            </a:r>
            <a:r>
              <a:rPr lang="x-none" sz="1400" b="1" kern="0" dirty="0">
                <a:solidFill>
                  <a:srgbClr val="414141"/>
                </a:solidFill>
                <a:latin typeface="Helvetica" panose="020B0604020202020204" pitchFamily="34" charset="0"/>
                <a:cs typeface="Helvetica" panose="020B0604020202020204" pitchFamily="34" charset="0"/>
                <a:sym typeface="Helvetica Courant"/>
              </a:rPr>
              <a:t>s </a:t>
            </a:r>
            <a:r>
              <a:rPr lang="en-CA" sz="1400" b="1" kern="0" dirty="0">
                <a:solidFill>
                  <a:srgbClr val="414141"/>
                </a:solidFill>
                <a:latin typeface="Helvetica" panose="020B0604020202020204" pitchFamily="34" charset="0"/>
                <a:cs typeface="Helvetica" panose="020B0604020202020204" pitchFamily="34" charset="0"/>
                <a:sym typeface="Helvetica Courant"/>
              </a:rPr>
              <a:t>titulaciones </a:t>
            </a:r>
            <a:r>
              <a:rPr lang="x-none" sz="1400" b="1" kern="0" dirty="0">
                <a:solidFill>
                  <a:srgbClr val="414141"/>
                </a:solidFill>
                <a:latin typeface="Helvetica" panose="020B0604020202020204" pitchFamily="34" charset="0"/>
                <a:cs typeface="Helvetica" panose="020B0604020202020204" pitchFamily="34" charset="0"/>
                <a:sym typeface="Helvetica Courant"/>
              </a:rPr>
              <a:t>que ofrecen son:</a:t>
            </a:r>
          </a:p>
          <a:p>
            <a:pPr marL="179999" indent="-179999" hangingPunct="0">
              <a:lnSpc>
                <a:spcPct val="88000"/>
              </a:lnSpc>
              <a:spcBef>
                <a:spcPts val="600"/>
              </a:spcBef>
              <a:buSzPct val="100000"/>
              <a:buFont typeface="Arial"/>
              <a:buChar char="•"/>
              <a:defRPr sz="1400">
                <a:solidFill>
                  <a:srgbClr val="000000"/>
                </a:solidFill>
              </a:defRPr>
            </a:pPr>
            <a:r>
              <a:rPr lang="x-none" sz="1400" kern="0" dirty="0">
                <a:solidFill>
                  <a:srgbClr val="414141"/>
                </a:solidFill>
                <a:latin typeface="Helvetica" panose="020B0604020202020204" pitchFamily="34" charset="0"/>
                <a:cs typeface="Helvetica" panose="020B0604020202020204" pitchFamily="34" charset="0"/>
                <a:sym typeface="Helvetica Courant"/>
              </a:rPr>
              <a:t>Certificados</a:t>
            </a:r>
          </a:p>
          <a:p>
            <a:pPr marL="179999" indent="-179999" hangingPunct="0">
              <a:lnSpc>
                <a:spcPct val="88000"/>
              </a:lnSpc>
              <a:spcBef>
                <a:spcPts val="600"/>
              </a:spcBef>
              <a:buSzPct val="100000"/>
              <a:buFont typeface="Arial"/>
              <a:buChar char="•"/>
              <a:defRPr sz="1400">
                <a:solidFill>
                  <a:srgbClr val="FF0000"/>
                </a:solidFill>
              </a:defRPr>
            </a:pPr>
            <a:r>
              <a:rPr lang="x-none" sz="1400" kern="0" dirty="0">
                <a:solidFill>
                  <a:srgbClr val="FF0000"/>
                </a:solidFill>
                <a:latin typeface="Helvetica" panose="020B0604020202020204" pitchFamily="34" charset="0"/>
                <a:cs typeface="Helvetica" panose="020B0604020202020204" pitchFamily="34" charset="0"/>
                <a:sym typeface="Helvetica Courant"/>
              </a:rPr>
              <a:t>Programas combinados (grados conjuntos) con una universidad asociada</a:t>
            </a:r>
          </a:p>
          <a:p>
            <a:pPr marL="179999" indent="-179999" hangingPunct="0">
              <a:lnSpc>
                <a:spcPct val="88000"/>
              </a:lnSpc>
              <a:spcBef>
                <a:spcPts val="600"/>
              </a:spcBef>
              <a:buSzPct val="100000"/>
              <a:buFont typeface="Arial"/>
              <a:buChar char="•"/>
              <a:defRPr sz="1400">
                <a:solidFill>
                  <a:srgbClr val="000000"/>
                </a:solidFill>
              </a:defRPr>
            </a:pPr>
            <a:r>
              <a:rPr lang="x-none" sz="1400" kern="0" dirty="0">
                <a:solidFill>
                  <a:srgbClr val="414141"/>
                </a:solidFill>
                <a:latin typeface="Helvetica" panose="020B0604020202020204" pitchFamily="34" charset="0"/>
                <a:cs typeface="Helvetica" panose="020B0604020202020204" pitchFamily="34" charset="0"/>
                <a:sym typeface="Helvetica Courant"/>
              </a:rPr>
              <a:t>Diplomas 	    </a:t>
            </a:r>
          </a:p>
          <a:p>
            <a:pPr marL="179999" indent="-179999" hangingPunct="0">
              <a:lnSpc>
                <a:spcPct val="88000"/>
              </a:lnSpc>
              <a:spcBef>
                <a:spcPts val="600"/>
              </a:spcBef>
              <a:buSzPct val="100000"/>
              <a:buFont typeface="Arial"/>
              <a:buChar char="•"/>
              <a:defRPr sz="1400">
                <a:solidFill>
                  <a:srgbClr val="FF0000"/>
                </a:solidFill>
              </a:defRPr>
            </a:pPr>
            <a:r>
              <a:rPr lang="x-none" sz="1400" kern="0" dirty="0">
                <a:solidFill>
                  <a:srgbClr val="FF0000"/>
                </a:solidFill>
                <a:latin typeface="Helvetica" panose="020B0604020202020204" pitchFamily="34" charset="0"/>
                <a:cs typeface="Helvetica" panose="020B0604020202020204" pitchFamily="34" charset="0"/>
                <a:sym typeface="Helvetica Courant"/>
              </a:rPr>
              <a:t>Licenciaturas o grados aplicados </a:t>
            </a:r>
          </a:p>
          <a:p>
            <a:pPr marL="179999" indent="-179999" hangingPunct="0">
              <a:lnSpc>
                <a:spcPct val="88000"/>
              </a:lnSpc>
              <a:spcBef>
                <a:spcPts val="600"/>
              </a:spcBef>
              <a:buSzPct val="100000"/>
              <a:buFont typeface="Arial"/>
              <a:buChar char="•"/>
              <a:defRPr sz="1400">
                <a:solidFill>
                  <a:srgbClr val="000000"/>
                </a:solidFill>
              </a:defRPr>
            </a:pPr>
            <a:r>
              <a:rPr lang="x-none" sz="1400" kern="0" dirty="0">
                <a:solidFill>
                  <a:srgbClr val="414141"/>
                </a:solidFill>
                <a:latin typeface="Helvetica" panose="020B0604020202020204" pitchFamily="34" charset="0"/>
                <a:cs typeface="Helvetica" panose="020B0604020202020204" pitchFamily="34" charset="0"/>
                <a:sym typeface="Helvetica Courant"/>
              </a:rPr>
              <a:t>Programas de aprendizaje</a:t>
            </a:r>
          </a:p>
          <a:p>
            <a:pPr marL="179999" indent="-179999" hangingPunct="0">
              <a:lnSpc>
                <a:spcPct val="88000"/>
              </a:lnSpc>
              <a:spcBef>
                <a:spcPts val="600"/>
              </a:spcBef>
              <a:buSzPct val="100000"/>
              <a:buFont typeface="Arial"/>
              <a:buChar char="•"/>
              <a:defRPr sz="1400">
                <a:solidFill>
                  <a:srgbClr val="000000"/>
                </a:solidFill>
              </a:defRPr>
            </a:pPr>
            <a:r>
              <a:rPr lang="x-none" sz="1400" kern="0" dirty="0">
                <a:solidFill>
                  <a:srgbClr val="FF0000"/>
                </a:solidFill>
                <a:latin typeface="Helvetica" panose="020B0604020202020204" pitchFamily="34" charset="0"/>
                <a:cs typeface="Helvetica" panose="020B0604020202020204" pitchFamily="34" charset="0"/>
                <a:sym typeface="Helvetica Courant"/>
              </a:rPr>
              <a:t>Programas de transferencia a la universidad</a:t>
            </a:r>
          </a:p>
        </p:txBody>
      </p:sp>
      <p:sp>
        <p:nvSpPr>
          <p:cNvPr id="602" name="Shape 602"/>
          <p:cNvSpPr/>
          <p:nvPr/>
        </p:nvSpPr>
        <p:spPr>
          <a:xfrm>
            <a:off x="2896078" y="6526672"/>
            <a:ext cx="3351844" cy="33855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1600" b="1">
                <a:solidFill>
                  <a:srgbClr val="FFFFFF"/>
                </a:solidFill>
                <a:latin typeface="Netto offc"/>
                <a:ea typeface="Netto offc"/>
                <a:cs typeface="Netto offc"/>
                <a:sym typeface="Netto offc"/>
              </a:defRPr>
            </a:lvl1pPr>
          </a:lstStyle>
          <a:p>
            <a:pPr hangingPunct="0"/>
            <a:r>
              <a:rPr lang="x-none" kern="0" dirty="0"/>
              <a:t>APRENDE EN CANADÁ </a:t>
            </a:r>
          </a:p>
        </p:txBody>
      </p:sp>
      <p:pic>
        <p:nvPicPr>
          <p:cNvPr id="8" name="image48.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2075" y="340416"/>
            <a:ext cx="1127726" cy="1131918"/>
          </a:xfrm>
          <a:prstGeom prst="rect">
            <a:avLst/>
          </a:prstGeom>
          <a:ln w="12700">
            <a:miter lim="400000"/>
          </a:ln>
        </p:spPr>
      </p:pic>
    </p:spTree>
    <p:extLst>
      <p:ext uri="{BB962C8B-B14F-4D97-AF65-F5344CB8AC3E}">
        <p14:creationId xmlns:p14="http://schemas.microsoft.com/office/powerpoint/2010/main" val="1927005591"/>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Shape 597"/>
          <p:cNvSpPr>
            <a:spLocks noGrp="1"/>
          </p:cNvSpPr>
          <p:nvPr>
            <p:ph type="title"/>
          </p:nvPr>
        </p:nvSpPr>
        <p:spPr>
          <a:xfrm>
            <a:off x="383363" y="259729"/>
            <a:ext cx="8229601" cy="1293292"/>
          </a:xfrm>
          <a:prstGeom prst="rect">
            <a:avLst/>
          </a:prstGeom>
        </p:spPr>
        <p:txBody>
          <a:bodyPr>
            <a:normAutofit/>
          </a:bodyPr>
          <a:lstStyle/>
          <a:p>
            <a:pPr defTabSz="729689">
              <a:defRPr sz="3420"/>
            </a:pPr>
            <a:r>
              <a:rPr lang="x-none" dirty="0"/>
              <a:t>Investigación aplicada en </a:t>
            </a:r>
            <a:r>
              <a:rPr lang="es-ES_tradnl" dirty="0"/>
              <a:t>escuelas e institutos técnicos</a:t>
            </a:r>
            <a:endParaRPr lang="x-none" dirty="0"/>
          </a:p>
        </p:txBody>
      </p:sp>
      <p:sp>
        <p:nvSpPr>
          <p:cNvPr id="598" name="Shape 598"/>
          <p:cNvSpPr>
            <a:spLocks noGrp="1"/>
          </p:cNvSpPr>
          <p:nvPr>
            <p:ph type="body" sz="half" idx="4294967295"/>
          </p:nvPr>
        </p:nvSpPr>
        <p:spPr>
          <a:xfrm>
            <a:off x="251520" y="1916832"/>
            <a:ext cx="4554748" cy="4293124"/>
          </a:xfrm>
          <a:prstGeom prst="rect">
            <a:avLst/>
          </a:prstGeom>
        </p:spPr>
        <p:txBody>
          <a:bodyPr>
            <a:normAutofit/>
          </a:bodyPr>
          <a:lstStyle/>
          <a:p>
            <a:pPr marL="180000" indent="-180000">
              <a:lnSpc>
                <a:spcPct val="110000"/>
              </a:lnSpc>
              <a:buFont typeface="Arial" charset="0"/>
              <a:buChar char="•"/>
            </a:pPr>
            <a:r>
              <a:rPr lang="x-none" sz="1600" dirty="0">
                <a:solidFill>
                  <a:schemeClr val="tx1"/>
                </a:solidFill>
                <a:latin typeface="Helvetica" panose="020B0604020202020204" pitchFamily="34" charset="0"/>
                <a:cs typeface="Helvetica" panose="020B0604020202020204" pitchFamily="34" charset="0"/>
              </a:rPr>
              <a:t>L</a:t>
            </a:r>
            <a:r>
              <a:rPr lang="es-ES_tradnl" sz="1600" dirty="0">
                <a:solidFill>
                  <a:schemeClr val="tx1"/>
                </a:solidFill>
                <a:latin typeface="Helvetica" panose="020B0604020202020204" pitchFamily="34" charset="0"/>
                <a:cs typeface="Helvetica" panose="020B0604020202020204" pitchFamily="34" charset="0"/>
              </a:rPr>
              <a:t>as escuelas técnicos</a:t>
            </a:r>
            <a:r>
              <a:rPr lang="x-none" sz="1600" dirty="0">
                <a:solidFill>
                  <a:schemeClr val="tx1"/>
                </a:solidFill>
                <a:latin typeface="Helvetica" panose="020B0604020202020204" pitchFamily="34" charset="0"/>
                <a:cs typeface="Helvetica" panose="020B0604020202020204" pitchFamily="34" charset="0"/>
              </a:rPr>
              <a:t>, </a:t>
            </a:r>
            <a:r>
              <a:rPr lang="es-ES_tradnl" sz="1600" dirty="0">
                <a:solidFill>
                  <a:schemeClr val="tx1"/>
                </a:solidFill>
                <a:latin typeface="Helvetica" panose="020B0604020202020204" pitchFamily="34" charset="0"/>
                <a:cs typeface="Helvetica" panose="020B0604020202020204" pitchFamily="34" charset="0"/>
              </a:rPr>
              <a:t>los </a:t>
            </a:r>
            <a:r>
              <a:rPr lang="x-none" sz="1600" dirty="0">
                <a:solidFill>
                  <a:schemeClr val="tx1"/>
                </a:solidFill>
                <a:latin typeface="Helvetica" panose="020B0604020202020204" pitchFamily="34" charset="0"/>
                <a:cs typeface="Helvetica" panose="020B0604020202020204" pitchFamily="34" charset="0"/>
              </a:rPr>
              <a:t>institutos </a:t>
            </a:r>
            <a:r>
              <a:rPr lang="es-ES_tradnl" sz="1600" dirty="0">
                <a:solidFill>
                  <a:schemeClr val="tx1"/>
                </a:solidFill>
                <a:latin typeface="Helvetica" panose="020B0604020202020204" pitchFamily="34" charset="0"/>
                <a:cs typeface="Helvetica" panose="020B0604020202020204" pitchFamily="34" charset="0"/>
              </a:rPr>
              <a:t>técnicos </a:t>
            </a:r>
            <a:r>
              <a:rPr lang="x-none" sz="1600" dirty="0">
                <a:solidFill>
                  <a:schemeClr val="tx1"/>
                </a:solidFill>
                <a:latin typeface="Helvetica" panose="020B0604020202020204" pitchFamily="34" charset="0"/>
                <a:cs typeface="Helvetica" panose="020B0604020202020204" pitchFamily="34" charset="0"/>
              </a:rPr>
              <a:t>y </a:t>
            </a:r>
            <a:r>
              <a:rPr lang="es-ES_tradnl" sz="1600" dirty="0">
                <a:solidFill>
                  <a:schemeClr val="tx1"/>
                </a:solidFill>
                <a:latin typeface="Helvetica" panose="020B0604020202020204" pitchFamily="34" charset="0"/>
                <a:cs typeface="Helvetica" panose="020B0604020202020204" pitchFamily="34" charset="0"/>
              </a:rPr>
              <a:t>los </a:t>
            </a:r>
            <a:r>
              <a:rPr lang="x-none" sz="1600" dirty="0">
                <a:solidFill>
                  <a:schemeClr val="tx1"/>
                </a:solidFill>
                <a:latin typeface="Helvetica" panose="020B0604020202020204" pitchFamily="34" charset="0"/>
                <a:cs typeface="Helvetica" panose="020B0604020202020204" pitchFamily="34" charset="0"/>
              </a:rPr>
              <a:t>politécnicos llevan a cabo investigaciones aplicadas en colaboración con empresas pequeñas y medianas para crear, </a:t>
            </a:r>
            <a:r>
              <a:rPr lang="en-CA" sz="1600" dirty="0">
                <a:solidFill>
                  <a:schemeClr val="tx1"/>
                </a:solidFill>
                <a:latin typeface="Helvetica" panose="020B0604020202020204" pitchFamily="34" charset="0"/>
                <a:cs typeface="Helvetica" panose="020B0604020202020204" pitchFamily="34" charset="0"/>
              </a:rPr>
              <a:t>poner a punto </a:t>
            </a:r>
            <a:r>
              <a:rPr lang="x-none" sz="1600" dirty="0">
                <a:solidFill>
                  <a:schemeClr val="tx1"/>
                </a:solidFill>
                <a:latin typeface="Helvetica" panose="020B0604020202020204" pitchFamily="34" charset="0"/>
                <a:cs typeface="Helvetica" panose="020B0604020202020204" pitchFamily="34" charset="0"/>
              </a:rPr>
              <a:t>o adaptar productos, servicios, tecnologías y procesos</a:t>
            </a:r>
            <a:br>
              <a:rPr lang="x-none" sz="1600" dirty="0">
                <a:solidFill>
                  <a:schemeClr val="tx1"/>
                </a:solidFill>
                <a:latin typeface="Helvetica" panose="020B0604020202020204" pitchFamily="34" charset="0"/>
                <a:cs typeface="Helvetica" panose="020B0604020202020204" pitchFamily="34" charset="0"/>
              </a:rPr>
            </a:br>
            <a:endParaRPr lang="x-none" sz="1600" dirty="0">
              <a:solidFill>
                <a:schemeClr val="tx1"/>
              </a:solidFill>
              <a:latin typeface="Helvetica" panose="020B0604020202020204" pitchFamily="34" charset="0"/>
              <a:cs typeface="Helvetica" panose="020B0604020202020204" pitchFamily="34" charset="0"/>
            </a:endParaRPr>
          </a:p>
          <a:p>
            <a:pPr marL="180000" indent="-180000">
              <a:lnSpc>
                <a:spcPct val="110000"/>
              </a:lnSpc>
              <a:buFont typeface="Arial" charset="0"/>
              <a:buChar char="•"/>
              <a:defRPr>
                <a:solidFill>
                  <a:srgbClr val="FF0000"/>
                </a:solidFill>
              </a:defRPr>
            </a:pPr>
            <a:r>
              <a:rPr lang="x-none" sz="1600" dirty="0">
                <a:solidFill>
                  <a:srgbClr val="FF0000"/>
                </a:solidFill>
                <a:latin typeface="Helvetica" panose="020B0604020202020204" pitchFamily="34" charset="0"/>
                <a:cs typeface="Helvetica" panose="020B0604020202020204" pitchFamily="34" charset="0"/>
              </a:rPr>
              <a:t>Los estudiantes extranjeros pueden participar en estas actividades de investigación aplicada y </a:t>
            </a:r>
            <a:r>
              <a:rPr lang="es-ES_tradnl" sz="1600" dirty="0">
                <a:solidFill>
                  <a:srgbClr val="FF0000"/>
                </a:solidFill>
                <a:latin typeface="Helvetica" panose="020B0604020202020204" pitchFamily="34" charset="0"/>
                <a:cs typeface="Helvetica" panose="020B0604020202020204" pitchFamily="34" charset="0"/>
              </a:rPr>
              <a:t>adquirir </a:t>
            </a:r>
            <a:r>
              <a:rPr lang="x-none" sz="1600" dirty="0">
                <a:solidFill>
                  <a:srgbClr val="FF0000"/>
                </a:solidFill>
                <a:latin typeface="Helvetica" panose="020B0604020202020204" pitchFamily="34" charset="0"/>
                <a:cs typeface="Helvetica" panose="020B0604020202020204" pitchFamily="34" charset="0"/>
              </a:rPr>
              <a:t>una experiencia práctica pertinente</a:t>
            </a:r>
            <a:r>
              <a:rPr lang="x-none" sz="1600" dirty="0">
                <a:solidFill>
                  <a:schemeClr val="tx1"/>
                </a:solidFill>
                <a:latin typeface="Helvetica" panose="020B0604020202020204" pitchFamily="34" charset="0"/>
                <a:cs typeface="Helvetica" panose="020B0604020202020204" pitchFamily="34" charset="0"/>
              </a:rPr>
              <a:t/>
            </a:r>
            <a:br>
              <a:rPr lang="x-none" sz="1600" dirty="0">
                <a:solidFill>
                  <a:schemeClr val="tx1"/>
                </a:solidFill>
                <a:latin typeface="Helvetica" panose="020B0604020202020204" pitchFamily="34" charset="0"/>
                <a:cs typeface="Helvetica" panose="020B0604020202020204" pitchFamily="34" charset="0"/>
              </a:rPr>
            </a:br>
            <a:endParaRPr lang="x-none" sz="1600" dirty="0">
              <a:solidFill>
                <a:schemeClr val="tx1"/>
              </a:solidFill>
              <a:latin typeface="Helvetica" panose="020B0604020202020204" pitchFamily="34" charset="0"/>
              <a:cs typeface="Helvetica" panose="020B0604020202020204" pitchFamily="34" charset="0"/>
            </a:endParaRPr>
          </a:p>
          <a:p>
            <a:pPr marL="180000" indent="-180000">
              <a:lnSpc>
                <a:spcPct val="110000"/>
              </a:lnSpc>
              <a:buFont typeface="Arial" charset="0"/>
              <a:buChar char="•"/>
            </a:pPr>
            <a:r>
              <a:rPr lang="x-none" sz="1600" dirty="0">
                <a:solidFill>
                  <a:schemeClr val="tx1"/>
                </a:solidFill>
                <a:latin typeface="Helvetica" panose="020B0604020202020204" pitchFamily="34" charset="0"/>
                <a:cs typeface="Helvetica" panose="020B0604020202020204" pitchFamily="34" charset="0"/>
              </a:rPr>
              <a:t>Los estudiantes emprendedores tienen acceso a laboratorios de investigación, incubadoras y aceleradores de empresas</a:t>
            </a:r>
          </a:p>
        </p:txBody>
      </p:sp>
      <p:pic>
        <p:nvPicPr>
          <p:cNvPr id="599" name="image66.png"/>
          <p:cNvPicPr>
            <a:picLocks noGrp="1" noChangeAspect="1"/>
          </p:cNvPicPr>
          <p:nvPr>
            <p:ph type="pic" idx="13"/>
          </p:nvPr>
        </p:nvPicPr>
        <p:blipFill rotWithShape="1">
          <a:blip r:embed="rId3" cstate="print">
            <a:extLst>
              <a:ext uri="{28A0092B-C50C-407E-A947-70E740481C1C}">
                <a14:useLocalDpi xmlns:a14="http://schemas.microsoft.com/office/drawing/2010/main" val="0"/>
              </a:ext>
            </a:extLst>
          </a:blip>
          <a:srcRect l="5954" r="15585"/>
          <a:stretch/>
        </p:blipFill>
        <p:spPr>
          <a:xfrm>
            <a:off x="5076056" y="1805027"/>
            <a:ext cx="4067947" cy="3285729"/>
          </a:xfrm>
          <a:prstGeom prst="rect">
            <a:avLst/>
          </a:prstGeom>
        </p:spPr>
      </p:pic>
      <p:sp>
        <p:nvSpPr>
          <p:cNvPr id="600" name="Shape 600"/>
          <p:cNvSpPr/>
          <p:nvPr/>
        </p:nvSpPr>
        <p:spPr>
          <a:xfrm>
            <a:off x="5076056" y="5090760"/>
            <a:ext cx="4067947" cy="1450257"/>
          </a:xfrm>
          <a:prstGeom prst="rect">
            <a:avLst/>
          </a:prstGeom>
          <a:solidFill>
            <a:srgbClr val="FF0000"/>
          </a:solidFill>
          <a:ln w="12700">
            <a:miter lim="400000"/>
          </a:ln>
        </p:spPr>
        <p:txBody>
          <a:bodyPr lIns="45718" tIns="45718" rIns="45718" bIns="45718"/>
          <a:lstStyle/>
          <a:p>
            <a:pPr hangingPunct="0">
              <a:defRPr>
                <a:solidFill>
                  <a:srgbClr val="000000"/>
                </a:solidFill>
                <a:latin typeface="+mj-lt"/>
                <a:ea typeface="+mj-ea"/>
                <a:cs typeface="+mj-cs"/>
                <a:sym typeface="Helvetica Courant"/>
              </a:defRPr>
            </a:pPr>
            <a:endParaRPr lang="x-none" kern="0" dirty="0">
              <a:solidFill>
                <a:srgbClr val="000000"/>
              </a:solidFill>
              <a:latin typeface="Helvetica"/>
              <a:ea typeface="+mj-ea"/>
              <a:cs typeface="Helvetica"/>
              <a:sym typeface="Helvetica Courant"/>
            </a:endParaRPr>
          </a:p>
        </p:txBody>
      </p:sp>
      <p:sp>
        <p:nvSpPr>
          <p:cNvPr id="601" name="Shape 601"/>
          <p:cNvSpPr/>
          <p:nvPr/>
        </p:nvSpPr>
        <p:spPr>
          <a:xfrm>
            <a:off x="5220072" y="5373216"/>
            <a:ext cx="3630452" cy="923326"/>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nchor="ctr">
            <a:spAutoFit/>
          </a:bodyPr>
          <a:lstStyle/>
          <a:p>
            <a:pPr hangingPunct="0">
              <a:defRPr b="1" i="1">
                <a:solidFill>
                  <a:srgbClr val="FFFFFF"/>
                </a:solidFill>
                <a:latin typeface="Netto offc"/>
                <a:ea typeface="Netto offc"/>
                <a:cs typeface="Netto offc"/>
                <a:sym typeface="Netto offc"/>
              </a:defRPr>
            </a:pPr>
            <a:r>
              <a:rPr lang="x-none" b="1" i="1" u="sng" kern="0" dirty="0">
                <a:solidFill>
                  <a:srgbClr val="FFFFFF"/>
                </a:solidFill>
                <a:latin typeface="Netto offc"/>
                <a:ea typeface="Netto offc"/>
                <a:cs typeface="Netto offc"/>
                <a:sym typeface="Netto offc"/>
              </a:rPr>
              <a:t>Colegio Seneca</a:t>
            </a:r>
            <a:r>
              <a:rPr lang="es-ES_tradnl" b="1" i="1" kern="0" dirty="0">
                <a:solidFill>
                  <a:srgbClr val="FFFFFF"/>
                </a:solidFill>
                <a:latin typeface="Netto offc"/>
                <a:ea typeface="Netto offc"/>
                <a:cs typeface="Netto offc"/>
                <a:sym typeface="Netto offc"/>
              </a:rPr>
              <a:t>:</a:t>
            </a:r>
            <a:r>
              <a:rPr lang="x-none" b="1" i="1" kern="0" dirty="0">
                <a:solidFill>
                  <a:srgbClr val="FFFFFF"/>
                </a:solidFill>
                <a:latin typeface="Netto offc"/>
                <a:ea typeface="Netto offc"/>
                <a:cs typeface="Netto offc"/>
                <a:sym typeface="Netto offc"/>
              </a:rPr>
              <a:t> </a:t>
            </a:r>
            <a:r>
              <a:rPr lang="es-ES_tradnl" b="1" i="1" kern="0" dirty="0">
                <a:solidFill>
                  <a:srgbClr val="FFFFFF"/>
                </a:solidFill>
                <a:latin typeface="Netto offc"/>
                <a:ea typeface="Netto offc"/>
                <a:cs typeface="Netto offc"/>
                <a:sym typeface="Netto offc"/>
              </a:rPr>
              <a:t>d</a:t>
            </a:r>
            <a:r>
              <a:rPr lang="x-none" b="1" i="1" kern="0" dirty="0">
                <a:solidFill>
                  <a:srgbClr val="FFFFFF"/>
                </a:solidFill>
                <a:latin typeface="Netto offc"/>
                <a:ea typeface="Netto offc"/>
                <a:cs typeface="Netto offc"/>
                <a:sym typeface="Netto offc"/>
              </a:rPr>
              <a:t>emostración de mecatrónica y laboratorio </a:t>
            </a:r>
            <a:r>
              <a:rPr lang="es-ES_tradnl" b="1" i="1" kern="0" dirty="0">
                <a:solidFill>
                  <a:srgbClr val="FFFFFF"/>
                </a:solidFill>
                <a:latin typeface="Netto offc"/>
                <a:ea typeface="Netto offc"/>
                <a:cs typeface="Netto offc"/>
                <a:sym typeface="Netto offc"/>
              </a:rPr>
              <a:t/>
            </a:r>
            <a:br>
              <a:rPr lang="es-ES_tradnl" b="1" i="1" kern="0" dirty="0">
                <a:solidFill>
                  <a:srgbClr val="FFFFFF"/>
                </a:solidFill>
                <a:latin typeface="Netto offc"/>
                <a:ea typeface="Netto offc"/>
                <a:cs typeface="Netto offc"/>
                <a:sym typeface="Netto offc"/>
              </a:rPr>
            </a:br>
            <a:r>
              <a:rPr lang="x-none" b="1" i="1" kern="0" dirty="0">
                <a:solidFill>
                  <a:srgbClr val="FFFFFF"/>
                </a:solidFill>
                <a:latin typeface="Netto offc"/>
                <a:ea typeface="Netto offc"/>
                <a:cs typeface="Netto offc"/>
                <a:sym typeface="Netto offc"/>
              </a:rPr>
              <a:t>de simulación</a:t>
            </a:r>
          </a:p>
        </p:txBody>
      </p:sp>
      <p:sp>
        <p:nvSpPr>
          <p:cNvPr id="8" name="Shape 613"/>
          <p:cNvSpPr/>
          <p:nvPr/>
        </p:nvSpPr>
        <p:spPr>
          <a:xfrm>
            <a:off x="2896078" y="6526672"/>
            <a:ext cx="3351844" cy="33855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1600" b="1">
                <a:solidFill>
                  <a:srgbClr val="FFFFFF"/>
                </a:solidFill>
                <a:latin typeface="Netto offc"/>
                <a:ea typeface="Netto offc"/>
                <a:cs typeface="Netto offc"/>
                <a:sym typeface="Netto offc"/>
              </a:defRPr>
            </a:lvl1pPr>
          </a:lstStyle>
          <a:p>
            <a:pPr hangingPunct="0"/>
            <a:r>
              <a:rPr lang="x-none" kern="0" dirty="0"/>
              <a:t>APRENDE EN CANADÁ </a:t>
            </a:r>
          </a:p>
        </p:txBody>
      </p:sp>
    </p:spTree>
    <p:extLst>
      <p:ext uri="{BB962C8B-B14F-4D97-AF65-F5344CB8AC3E}">
        <p14:creationId xmlns:p14="http://schemas.microsoft.com/office/powerpoint/2010/main" val="2468425427"/>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B6A1A4DA-C001-4DF2-B227-FECB12717C79}"/>
              </a:ext>
            </a:extLst>
          </p:cNvPr>
          <p:cNvSpPr>
            <a:spLocks noGrp="1"/>
          </p:cNvSpPr>
          <p:nvPr>
            <p:ph type="title"/>
          </p:nvPr>
        </p:nvSpPr>
        <p:spPr/>
        <p:txBody>
          <a:bodyPr/>
          <a:lstStyle/>
          <a:p>
            <a:r>
              <a:rPr lang="es-ES" dirty="0"/>
              <a:t>Centros de formación profesional en Quebec</a:t>
            </a:r>
          </a:p>
        </p:txBody>
      </p:sp>
      <p:sp>
        <p:nvSpPr>
          <p:cNvPr id="3" name="Rectangle 2">
            <a:extLst>
              <a:ext uri="{FF2B5EF4-FFF2-40B4-BE49-F238E27FC236}">
                <a16:creationId xmlns="" xmlns:a16="http://schemas.microsoft.com/office/drawing/2014/main" id="{7099EC75-5D7F-42A2-9A8C-3B259AB2DAAF}"/>
              </a:ext>
            </a:extLst>
          </p:cNvPr>
          <p:cNvSpPr/>
          <p:nvPr/>
        </p:nvSpPr>
        <p:spPr>
          <a:xfrm>
            <a:off x="318979" y="1732397"/>
            <a:ext cx="3963090" cy="3722495"/>
          </a:xfrm>
          <a:prstGeom prst="rect">
            <a:avLst/>
          </a:prstGeom>
        </p:spPr>
        <p:txBody>
          <a:bodyPr wrap="square">
            <a:spAutoFit/>
          </a:bodyPr>
          <a:lstStyle/>
          <a:p>
            <a:pPr lvl="1">
              <a:spcBef>
                <a:spcPts val="600"/>
              </a:spcBef>
            </a:pPr>
            <a:r>
              <a:rPr lang="es-ES" sz="2400" dirty="0">
                <a:solidFill>
                  <a:schemeClr val="tx1">
                    <a:lumMod val="75000"/>
                  </a:schemeClr>
                </a:solidFill>
              </a:rPr>
              <a:t>Una formación:</a:t>
            </a:r>
          </a:p>
          <a:p>
            <a:pPr marL="285750" lvl="1" indent="-285750">
              <a:spcBef>
                <a:spcPts val="600"/>
              </a:spcBef>
              <a:buFont typeface="Arial" panose="020B0604020202020204" pitchFamily="34" charset="0"/>
              <a:buChar char="•"/>
            </a:pPr>
            <a:r>
              <a:rPr lang="es-ES" sz="1600" dirty="0">
                <a:solidFill>
                  <a:schemeClr val="tx1">
                    <a:lumMod val="75000"/>
                  </a:schemeClr>
                </a:solidFill>
              </a:rPr>
              <a:t>De reputación mundial</a:t>
            </a:r>
          </a:p>
          <a:p>
            <a:pPr marL="285750" lvl="1" indent="-285750">
              <a:spcBef>
                <a:spcPts val="600"/>
              </a:spcBef>
              <a:buFont typeface="Arial" panose="020B0604020202020204" pitchFamily="34" charset="0"/>
              <a:buChar char="•"/>
            </a:pPr>
            <a:r>
              <a:rPr lang="es-ES" sz="1600" dirty="0">
                <a:solidFill>
                  <a:schemeClr val="tx1">
                    <a:lumMod val="75000"/>
                  </a:schemeClr>
                </a:solidFill>
              </a:rPr>
              <a:t>Reconocida en el mercado de trabajo en Quebec</a:t>
            </a:r>
          </a:p>
          <a:p>
            <a:pPr marL="285750" lvl="1" indent="-285750">
              <a:spcBef>
                <a:spcPts val="600"/>
              </a:spcBef>
              <a:buFont typeface="Arial" panose="020B0604020202020204" pitchFamily="34" charset="0"/>
              <a:buChar char="•"/>
            </a:pPr>
            <a:r>
              <a:rPr lang="es-ES" sz="1600" dirty="0">
                <a:solidFill>
                  <a:schemeClr val="tx1">
                    <a:lumMod val="75000"/>
                  </a:schemeClr>
                </a:solidFill>
              </a:rPr>
              <a:t>De corta duración (1 a 2 años)</a:t>
            </a:r>
          </a:p>
          <a:p>
            <a:pPr marL="285750" lvl="1" indent="-285750">
              <a:spcBef>
                <a:spcPts val="600"/>
              </a:spcBef>
              <a:buFont typeface="Arial" panose="020B0604020202020204" pitchFamily="34" charset="0"/>
              <a:buChar char="•"/>
            </a:pPr>
            <a:r>
              <a:rPr lang="es-ES" sz="1600" dirty="0">
                <a:solidFill>
                  <a:schemeClr val="tx1">
                    <a:lumMod val="75000"/>
                  </a:schemeClr>
                </a:solidFill>
              </a:rPr>
              <a:t>En francés o en inglés</a:t>
            </a:r>
          </a:p>
          <a:p>
            <a:pPr marL="285750" lvl="1" indent="-285750">
              <a:spcBef>
                <a:spcPts val="600"/>
              </a:spcBef>
              <a:buFont typeface="Arial" panose="020B0604020202020204" pitchFamily="34" charset="0"/>
              <a:buChar char="•"/>
            </a:pPr>
            <a:r>
              <a:rPr lang="es-ES" sz="1600" dirty="0">
                <a:solidFill>
                  <a:schemeClr val="tx1">
                    <a:lumMod val="75000"/>
                  </a:schemeClr>
                </a:solidFill>
              </a:rPr>
              <a:t>Basada en la práctica (80 % técnica, 20 % teórica) aplicada a los oficios</a:t>
            </a:r>
          </a:p>
          <a:p>
            <a:pPr marL="285750" lvl="1" indent="-285750">
              <a:spcBef>
                <a:spcPts val="600"/>
              </a:spcBef>
              <a:buFont typeface="Arial" panose="020B0604020202020204" pitchFamily="34" charset="0"/>
              <a:buChar char="•"/>
            </a:pPr>
            <a:r>
              <a:rPr lang="es-ES" sz="1600" dirty="0">
                <a:solidFill>
                  <a:schemeClr val="tx1">
                    <a:lumMod val="75000"/>
                  </a:schemeClr>
                </a:solidFill>
              </a:rPr>
              <a:t>Infraestructuras a la vanguardia de la tecnología</a:t>
            </a:r>
          </a:p>
          <a:p>
            <a:pPr marL="285750" lvl="1" indent="-285750">
              <a:spcBef>
                <a:spcPts val="600"/>
              </a:spcBef>
              <a:buFont typeface="Arial" panose="020B0604020202020204" pitchFamily="34" charset="0"/>
              <a:buChar char="•"/>
            </a:pPr>
            <a:r>
              <a:rPr lang="es-ES" sz="1600" dirty="0">
                <a:solidFill>
                  <a:schemeClr val="tx1">
                    <a:lumMod val="75000"/>
                  </a:schemeClr>
                </a:solidFill>
              </a:rPr>
              <a:t>El acuerdo Quebec-Francia garantiza la gratuidad de los gastos de matrícula</a:t>
            </a:r>
          </a:p>
        </p:txBody>
      </p:sp>
      <p:pic>
        <p:nvPicPr>
          <p:cNvPr id="5" name="Image 4">
            <a:extLst>
              <a:ext uri="{FF2B5EF4-FFF2-40B4-BE49-F238E27FC236}">
                <a16:creationId xmlns="" xmlns:a16="http://schemas.microsoft.com/office/drawing/2014/main" id="{3ABE85C4-6D58-4E2F-A262-9DF633E5EA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4916" y="1821393"/>
            <a:ext cx="4799885" cy="3215311"/>
          </a:xfrm>
          <a:prstGeom prst="rect">
            <a:avLst/>
          </a:prstGeom>
        </p:spPr>
      </p:pic>
      <p:sp>
        <p:nvSpPr>
          <p:cNvPr id="6" name="Espace réservé du contenu 2">
            <a:extLst>
              <a:ext uri="{FF2B5EF4-FFF2-40B4-BE49-F238E27FC236}">
                <a16:creationId xmlns="" xmlns:a16="http://schemas.microsoft.com/office/drawing/2014/main" id="{205A4426-1535-4299-8542-69282F49E5B4}"/>
              </a:ext>
            </a:extLst>
          </p:cNvPr>
          <p:cNvSpPr txBox="1">
            <a:spLocks/>
          </p:cNvSpPr>
          <p:nvPr>
            <p:custDataLst>
              <p:tags r:id="rId1"/>
            </p:custDataLst>
          </p:nvPr>
        </p:nvSpPr>
        <p:spPr>
          <a:xfrm>
            <a:off x="720778" y="5531806"/>
            <a:ext cx="8313155" cy="828544"/>
          </a:xfrm>
          <a:prstGeom prst="rect">
            <a:avLst/>
          </a:prstGeom>
        </p:spPr>
        <p:txBody>
          <a:bodyPr>
            <a:normAutofit/>
          </a:bodyPr>
          <a:lst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Helvetica Courant"/>
              </a:defRPr>
            </a:lvl1pPr>
            <a:lvl2pPr marL="782637" marR="0" indent="-325437"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Helvetica Courant"/>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Helvetica Courant"/>
              </a:defRPr>
            </a:lvl3pPr>
            <a:lvl4pPr marL="1736725" marR="0" indent="-365125"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Helvetica Courant"/>
              </a:defRPr>
            </a:lvl4pPr>
            <a:lvl5pPr marL="2235200" marR="0" indent="-4064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Helvetica Courant"/>
              </a:defRPr>
            </a:lvl5pPr>
            <a:lvl6pPr marL="2692400" marR="0" indent="-4064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Helvetica Courant"/>
              </a:defRPr>
            </a:lvl6pPr>
            <a:lvl7pPr marL="3149600" marR="0" indent="-4064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Helvetica Courant"/>
              </a:defRPr>
            </a:lvl7pPr>
            <a:lvl8pPr marL="3606800" marR="0" indent="-4064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Helvetica Courant"/>
              </a:defRPr>
            </a:lvl8pPr>
            <a:lvl9pPr marL="4064000" marR="0" indent="-4064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Helvetica Courant"/>
              </a:defRPr>
            </a:lvl9pPr>
          </a:lstStyle>
          <a:p>
            <a:pPr marL="0" indent="0" hangingPunct="1">
              <a:buFont typeface="Arial"/>
              <a:buNone/>
            </a:pPr>
            <a:r>
              <a:rPr lang="es-ES" sz="1600" dirty="0">
                <a:solidFill>
                  <a:schemeClr val="tx1">
                    <a:lumMod val="75000"/>
                  </a:schemeClr>
                </a:solidFill>
              </a:rPr>
              <a:t>La enseñanza está consagrada a </a:t>
            </a:r>
            <a:r>
              <a:rPr lang="es-ES" sz="1600" b="1" dirty="0">
                <a:solidFill>
                  <a:schemeClr val="tx1">
                    <a:lumMod val="75000"/>
                  </a:schemeClr>
                </a:solidFill>
              </a:rPr>
              <a:t>la adquisición y al desarrollo de las competencias </a:t>
            </a:r>
            <a:r>
              <a:rPr lang="es-ES" sz="1600" dirty="0">
                <a:solidFill>
                  <a:schemeClr val="tx1">
                    <a:lumMod val="75000"/>
                  </a:schemeClr>
                </a:solidFill>
              </a:rPr>
              <a:t>necesarias para formar a una </a:t>
            </a:r>
            <a:r>
              <a:rPr lang="es-ES" sz="1600" b="1" dirty="0">
                <a:solidFill>
                  <a:schemeClr val="tx1">
                    <a:lumMod val="75000"/>
                  </a:schemeClr>
                </a:solidFill>
              </a:rPr>
              <a:t>mano de obra cualificada</a:t>
            </a:r>
            <a:r>
              <a:rPr lang="es-ES" sz="1600" dirty="0">
                <a:solidFill>
                  <a:schemeClr val="tx1">
                    <a:lumMod val="75000"/>
                  </a:schemeClr>
                </a:solidFill>
              </a:rPr>
              <a:t> y capaz de </a:t>
            </a:r>
            <a:r>
              <a:rPr lang="es-ES" sz="1600" b="1" dirty="0">
                <a:solidFill>
                  <a:schemeClr val="tx1">
                    <a:lumMod val="75000"/>
                  </a:schemeClr>
                </a:solidFill>
              </a:rPr>
              <a:t>responder a las necesidades de los futuros empleadores </a:t>
            </a:r>
            <a:r>
              <a:rPr lang="es-ES" sz="1600" b="1" u="sng" dirty="0">
                <a:solidFill>
                  <a:schemeClr val="tx1">
                    <a:lumMod val="75000"/>
                  </a:schemeClr>
                </a:solidFill>
              </a:rPr>
              <a:t>desde los primeros días de contratación</a:t>
            </a:r>
          </a:p>
          <a:p>
            <a:pPr hangingPunct="1"/>
            <a:endParaRPr lang="es-ES" sz="1600" b="1" u="sng" dirty="0">
              <a:solidFill>
                <a:schemeClr val="tx1">
                  <a:lumMod val="75000"/>
                </a:schemeClr>
              </a:solidFill>
            </a:endParaRPr>
          </a:p>
          <a:p>
            <a:pPr hangingPunct="1">
              <a:buFont typeface="Arial"/>
              <a:buNone/>
            </a:pPr>
            <a:endParaRPr lang="es-ES" sz="1600" u="sng" dirty="0">
              <a:solidFill>
                <a:schemeClr val="tx1">
                  <a:lumMod val="75000"/>
                </a:schemeClr>
              </a:solidFill>
            </a:endParaRPr>
          </a:p>
          <a:p>
            <a:pPr hangingPunct="1"/>
            <a:endParaRPr lang="es-ES" sz="1600" dirty="0">
              <a:solidFill>
                <a:schemeClr val="tx1">
                  <a:lumMod val="75000"/>
                </a:schemeClr>
              </a:solidFill>
            </a:endParaRPr>
          </a:p>
          <a:p>
            <a:pPr hangingPunct="1"/>
            <a:endParaRPr lang="es-ES" sz="1600" dirty="0">
              <a:solidFill>
                <a:schemeClr val="tx1">
                  <a:lumMod val="75000"/>
                </a:schemeClr>
              </a:solidFill>
            </a:endParaRPr>
          </a:p>
        </p:txBody>
      </p:sp>
    </p:spTree>
    <p:extLst>
      <p:ext uri="{BB962C8B-B14F-4D97-AF65-F5344CB8AC3E}">
        <p14:creationId xmlns:p14="http://schemas.microsoft.com/office/powerpoint/2010/main" val="763589172"/>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DC1F47E-D809-46BF-934F-817D387A0B45}"/>
              </a:ext>
            </a:extLst>
          </p:cNvPr>
          <p:cNvSpPr>
            <a:spLocks noGrp="1"/>
          </p:cNvSpPr>
          <p:nvPr>
            <p:ph type="title"/>
          </p:nvPr>
        </p:nvSpPr>
        <p:spPr/>
        <p:txBody>
          <a:bodyPr/>
          <a:lstStyle/>
          <a:p>
            <a:r>
              <a:rPr lang="es-ES" dirty="0"/>
              <a:t>Centros de formación profesional</a:t>
            </a:r>
          </a:p>
        </p:txBody>
      </p:sp>
      <p:sp>
        <p:nvSpPr>
          <p:cNvPr id="3" name="Rectangle 2">
            <a:extLst>
              <a:ext uri="{FF2B5EF4-FFF2-40B4-BE49-F238E27FC236}">
                <a16:creationId xmlns="" xmlns:a16="http://schemas.microsoft.com/office/drawing/2014/main" id="{7A9462E8-9D67-47A2-B2D9-A943BF6C9425}"/>
              </a:ext>
            </a:extLst>
          </p:cNvPr>
          <p:cNvSpPr/>
          <p:nvPr/>
        </p:nvSpPr>
        <p:spPr>
          <a:xfrm>
            <a:off x="323528" y="2063308"/>
            <a:ext cx="3462992" cy="4832092"/>
          </a:xfrm>
          <a:prstGeom prst="rect">
            <a:avLst/>
          </a:prstGeom>
        </p:spPr>
        <p:txBody>
          <a:bodyPr wrap="square">
            <a:spAutoFit/>
          </a:bodyPr>
          <a:lstStyle/>
          <a:p>
            <a:r>
              <a:rPr lang="es-ES" sz="1400" b="1" dirty="0">
                <a:solidFill>
                  <a:schemeClr val="tx1">
                    <a:lumMod val="75000"/>
                  </a:schemeClr>
                </a:solidFill>
              </a:rPr>
              <a:t>Ventajas:</a:t>
            </a:r>
          </a:p>
          <a:p>
            <a:endParaRPr lang="es-ES" sz="1400" b="1" dirty="0">
              <a:solidFill>
                <a:schemeClr val="tx1">
                  <a:lumMod val="75000"/>
                </a:schemeClr>
              </a:solidFill>
            </a:endParaRPr>
          </a:p>
          <a:p>
            <a:pPr marL="285750" indent="-285750">
              <a:spcBef>
                <a:spcPts val="600"/>
              </a:spcBef>
              <a:buFont typeface="Arial" panose="020B0604020202020204" pitchFamily="34" charset="0"/>
              <a:buChar char="•"/>
            </a:pPr>
            <a:r>
              <a:rPr lang="es-ES" sz="1400" dirty="0">
                <a:solidFill>
                  <a:schemeClr val="tx1">
                    <a:lumMod val="75000"/>
                  </a:schemeClr>
                </a:solidFill>
              </a:rPr>
              <a:t>Una experiencia cultural incomparable</a:t>
            </a:r>
          </a:p>
          <a:p>
            <a:pPr marL="285750" indent="-285750">
              <a:spcBef>
                <a:spcPts val="600"/>
              </a:spcBef>
              <a:buFont typeface="Arial" panose="020B0604020202020204" pitchFamily="34" charset="0"/>
              <a:buChar char="•"/>
            </a:pPr>
            <a:r>
              <a:rPr lang="es-ES" sz="1400" dirty="0">
                <a:solidFill>
                  <a:schemeClr val="tx1">
                    <a:lumMod val="75000"/>
                  </a:schemeClr>
                </a:solidFill>
              </a:rPr>
              <a:t>Posibilidad de trabajar durante los estudios* (20 horas semanales) y después de los estudios (permiso tras la graduación)</a:t>
            </a:r>
          </a:p>
          <a:p>
            <a:pPr marL="285750" indent="-285750">
              <a:spcBef>
                <a:spcPts val="600"/>
              </a:spcBef>
              <a:buFont typeface="Arial" panose="020B0604020202020204" pitchFamily="34" charset="0"/>
              <a:buChar char="•"/>
            </a:pPr>
            <a:r>
              <a:rPr lang="es-ES" sz="1400" dirty="0">
                <a:solidFill>
                  <a:schemeClr val="tx1">
                    <a:lumMod val="75000"/>
                  </a:schemeClr>
                </a:solidFill>
              </a:rPr>
              <a:t>Tasa de colocación en un empleo del 70 al 90 % tras la formación</a:t>
            </a:r>
          </a:p>
          <a:p>
            <a:pPr marL="285750" indent="-285750">
              <a:spcBef>
                <a:spcPts val="600"/>
              </a:spcBef>
              <a:buFont typeface="Arial" panose="020B0604020202020204" pitchFamily="34" charset="0"/>
              <a:buChar char="•"/>
            </a:pPr>
            <a:r>
              <a:rPr lang="es-ES" sz="1400" dirty="0">
                <a:solidFill>
                  <a:schemeClr val="tx1">
                    <a:lumMod val="75000"/>
                  </a:schemeClr>
                </a:solidFill>
              </a:rPr>
              <a:t>Inscripciones constantes además de los trimestres de otoño e invierno</a:t>
            </a:r>
          </a:p>
          <a:p>
            <a:pPr marL="285750" indent="-285750">
              <a:spcBef>
                <a:spcPts val="600"/>
              </a:spcBef>
              <a:buFont typeface="Arial" panose="020B0604020202020204" pitchFamily="34" charset="0"/>
              <a:buChar char="•"/>
            </a:pPr>
            <a:r>
              <a:rPr lang="es-ES" sz="1400" dirty="0">
                <a:solidFill>
                  <a:schemeClr val="tx1">
                    <a:lumMod val="75000"/>
                  </a:schemeClr>
                </a:solidFill>
              </a:rPr>
              <a:t>Cursos en franc</a:t>
            </a:r>
            <a:r>
              <a:rPr lang="en-CA" sz="1400" dirty="0">
                <a:solidFill>
                  <a:schemeClr val="tx1">
                    <a:lumMod val="75000"/>
                  </a:schemeClr>
                </a:solidFill>
              </a:rPr>
              <a:t>és</a:t>
            </a:r>
            <a:endParaRPr lang="es-ES" sz="1400" dirty="0">
              <a:solidFill>
                <a:schemeClr val="tx1">
                  <a:lumMod val="75000"/>
                </a:schemeClr>
              </a:solidFill>
            </a:endParaRPr>
          </a:p>
          <a:p>
            <a:pPr marL="285750" indent="-285750">
              <a:spcBef>
                <a:spcPts val="600"/>
              </a:spcBef>
              <a:buFont typeface="Arial" panose="020B0604020202020204" pitchFamily="34" charset="0"/>
              <a:buChar char="•"/>
            </a:pPr>
            <a:r>
              <a:rPr lang="es-ES" sz="1400" dirty="0">
                <a:solidFill>
                  <a:schemeClr val="tx1">
                    <a:lumMod val="75000"/>
                  </a:schemeClr>
                </a:solidFill>
              </a:rPr>
              <a:t>Posibilidad de venir en compañía de los miembros de su familia</a:t>
            </a:r>
          </a:p>
          <a:p>
            <a:pPr marL="285750" indent="-285750">
              <a:spcBef>
                <a:spcPts val="600"/>
              </a:spcBef>
              <a:buFont typeface="Arial" panose="020B0604020202020204" pitchFamily="34" charset="0"/>
              <a:buChar char="•"/>
            </a:pPr>
            <a:r>
              <a:rPr lang="es-ES" sz="1400" dirty="0">
                <a:solidFill>
                  <a:schemeClr val="tx1">
                    <a:lumMod val="75000"/>
                  </a:schemeClr>
                </a:solidFill>
              </a:rPr>
              <a:t>Permiso de trabajo para el/la cónyuge</a:t>
            </a:r>
          </a:p>
          <a:p>
            <a:pPr marL="285750" indent="-285750">
              <a:spcBef>
                <a:spcPts val="600"/>
              </a:spcBef>
              <a:buFont typeface="Arial" panose="020B0604020202020204" pitchFamily="34" charset="0"/>
              <a:buChar char="•"/>
            </a:pPr>
            <a:r>
              <a:rPr lang="es-ES" sz="1400" dirty="0">
                <a:solidFill>
                  <a:schemeClr val="tx1">
                    <a:lumMod val="75000"/>
                  </a:schemeClr>
                </a:solidFill>
              </a:rPr>
              <a:t>Escuela para los hijos</a:t>
            </a:r>
          </a:p>
          <a:p>
            <a:pPr>
              <a:spcBef>
                <a:spcPts val="600"/>
              </a:spcBef>
            </a:pPr>
            <a:endParaRPr lang="es-ES" sz="1400" dirty="0">
              <a:solidFill>
                <a:schemeClr val="tx1">
                  <a:lumMod val="75000"/>
                </a:schemeClr>
              </a:solidFill>
            </a:endParaRPr>
          </a:p>
          <a:p>
            <a:r>
              <a:rPr lang="es-ES" sz="1100" dirty="0">
                <a:solidFill>
                  <a:schemeClr val="tx1">
                    <a:lumMod val="75000"/>
                  </a:schemeClr>
                </a:solidFill>
              </a:rPr>
              <a:t>*Hasta 40 horas durante las vacaciones</a:t>
            </a:r>
          </a:p>
        </p:txBody>
      </p:sp>
      <p:pic>
        <p:nvPicPr>
          <p:cNvPr id="9" name="Image 8">
            <a:extLst>
              <a:ext uri="{FF2B5EF4-FFF2-40B4-BE49-F238E27FC236}">
                <a16:creationId xmlns="" xmlns:a16="http://schemas.microsoft.com/office/drawing/2014/main" id="{1306D934-C9B7-4B5B-B7FB-F5C4F5D7F2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2051487"/>
            <a:ext cx="4572001" cy="3681770"/>
          </a:xfrm>
          <a:prstGeom prst="rect">
            <a:avLst/>
          </a:prstGeom>
        </p:spPr>
      </p:pic>
    </p:spTree>
    <p:extLst>
      <p:ext uri="{BB962C8B-B14F-4D97-AF65-F5344CB8AC3E}">
        <p14:creationId xmlns:p14="http://schemas.microsoft.com/office/powerpoint/2010/main" val="895375663"/>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 name="Shape 622"/>
          <p:cNvSpPr>
            <a:spLocks noGrp="1"/>
          </p:cNvSpPr>
          <p:nvPr>
            <p:ph type="title"/>
          </p:nvPr>
        </p:nvSpPr>
        <p:spPr>
          <a:xfrm>
            <a:off x="383363" y="259731"/>
            <a:ext cx="8229601" cy="1293295"/>
          </a:xfrm>
          <a:prstGeom prst="rect">
            <a:avLst/>
          </a:prstGeom>
        </p:spPr>
        <p:txBody>
          <a:bodyPr/>
          <a:lstStyle/>
          <a:p>
            <a:r>
              <a:rPr lang="es-MX" dirty="0"/>
              <a:t>Pasarelas</a:t>
            </a:r>
            <a:endParaRPr dirty="0"/>
          </a:p>
        </p:txBody>
      </p:sp>
      <p:pic>
        <p:nvPicPr>
          <p:cNvPr id="623" name="image65.jpeg"/>
          <p:cNvPicPr>
            <a:picLocks noChangeAspect="1"/>
          </p:cNvPicPr>
          <p:nvPr/>
        </p:nvPicPr>
        <p:blipFill>
          <a:blip r:embed="rId3" cstate="print">
            <a:extLst/>
          </a:blip>
          <a:srcRect l="5" t="1969" b="27770"/>
          <a:stretch>
            <a:fillRect/>
          </a:stretch>
        </p:blipFill>
        <p:spPr>
          <a:xfrm>
            <a:off x="4606927" y="1805324"/>
            <a:ext cx="4536811" cy="2393292"/>
          </a:xfrm>
          <a:prstGeom prst="rect">
            <a:avLst/>
          </a:prstGeom>
          <a:ln w="12700">
            <a:miter lim="400000"/>
          </a:ln>
        </p:spPr>
      </p:pic>
      <p:pic>
        <p:nvPicPr>
          <p:cNvPr id="624" name="image66.jpeg"/>
          <p:cNvPicPr>
            <a:picLocks noChangeAspect="1"/>
          </p:cNvPicPr>
          <p:nvPr/>
        </p:nvPicPr>
        <p:blipFill>
          <a:blip r:embed="rId4" cstate="print">
            <a:extLst/>
          </a:blip>
          <a:srcRect t="27783" b="5033"/>
          <a:stretch>
            <a:fillRect/>
          </a:stretch>
        </p:blipFill>
        <p:spPr>
          <a:xfrm>
            <a:off x="1" y="4210975"/>
            <a:ext cx="4606922" cy="2323760"/>
          </a:xfrm>
          <a:prstGeom prst="rect">
            <a:avLst/>
          </a:prstGeom>
          <a:ln w="12700">
            <a:miter lim="400000"/>
          </a:ln>
        </p:spPr>
      </p:pic>
      <p:sp>
        <p:nvSpPr>
          <p:cNvPr id="625" name="Shape 625"/>
          <p:cNvSpPr/>
          <p:nvPr/>
        </p:nvSpPr>
        <p:spPr>
          <a:xfrm>
            <a:off x="259526" y="2253049"/>
            <a:ext cx="4087885" cy="149784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180975" indent="-180975" hangingPunct="0">
              <a:lnSpc>
                <a:spcPct val="110000"/>
              </a:lnSpc>
              <a:spcBef>
                <a:spcPts val="400"/>
              </a:spcBef>
              <a:buSzPct val="100000"/>
              <a:buFont typeface="Arial"/>
              <a:buChar char="•"/>
              <a:defRPr sz="1600">
                <a:solidFill>
                  <a:srgbClr val="414141"/>
                </a:solidFill>
              </a:defRPr>
            </a:pPr>
            <a:r>
              <a:rPr lang="es-MX" sz="1600" kern="0" dirty="0">
                <a:solidFill>
                  <a:srgbClr val="414141"/>
                </a:solidFill>
                <a:latin typeface="Helvetica" panose="020B0604020202020204" pitchFamily="34" charset="0"/>
                <a:cs typeface="Helvetica" panose="020B0604020202020204" pitchFamily="34" charset="0"/>
                <a:sym typeface="Helvetica Courant"/>
              </a:rPr>
              <a:t>Las pasarelas educativas son flexibles y ofrecen al estudiante un enfoque simplificado</a:t>
            </a:r>
            <a:endParaRPr sz="1600" kern="0" dirty="0">
              <a:solidFill>
                <a:srgbClr val="414141"/>
              </a:solidFill>
              <a:latin typeface="Helvetica" panose="020B0604020202020204" pitchFamily="34" charset="0"/>
              <a:cs typeface="Helvetica" panose="020B0604020202020204" pitchFamily="34" charset="0"/>
              <a:sym typeface="Helvetica Courant"/>
            </a:endParaRPr>
          </a:p>
          <a:p>
            <a:pPr marL="180975" indent="-180975" hangingPunct="0">
              <a:lnSpc>
                <a:spcPct val="110000"/>
              </a:lnSpc>
              <a:spcBef>
                <a:spcPts val="400"/>
              </a:spcBef>
              <a:buSzPct val="100000"/>
              <a:buFont typeface="Arial"/>
              <a:buChar char="•"/>
              <a:defRPr sz="1600">
                <a:solidFill>
                  <a:srgbClr val="FF0000"/>
                </a:solidFill>
              </a:defRPr>
            </a:pPr>
            <a:r>
              <a:rPr lang="es-MX" sz="1600" kern="0" dirty="0">
                <a:solidFill>
                  <a:srgbClr val="FF0000"/>
                </a:solidFill>
                <a:latin typeface="Helvetica" panose="020B0604020202020204" pitchFamily="34" charset="0"/>
                <a:cs typeface="Helvetica" panose="020B0604020202020204" pitchFamily="34" charset="0"/>
                <a:sym typeface="Helvetica Courant"/>
              </a:rPr>
              <a:t>Existen acuerdos entre programas, instituciones, provincias y países</a:t>
            </a:r>
            <a:endParaRPr sz="1600" kern="0" dirty="0">
              <a:solidFill>
                <a:srgbClr val="FF0000"/>
              </a:solidFill>
              <a:latin typeface="Helvetica" panose="020B0604020202020204" pitchFamily="34" charset="0"/>
              <a:cs typeface="Helvetica" panose="020B0604020202020204" pitchFamily="34" charset="0"/>
              <a:sym typeface="Helvetica Courant"/>
            </a:endParaRPr>
          </a:p>
        </p:txBody>
      </p:sp>
      <p:sp>
        <p:nvSpPr>
          <p:cNvPr id="626" name="Shape 626"/>
          <p:cNvSpPr/>
          <p:nvPr/>
        </p:nvSpPr>
        <p:spPr>
          <a:xfrm>
            <a:off x="4737761" y="4395406"/>
            <a:ext cx="4275142" cy="212814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Autofit/>
          </a:bodyPr>
          <a:lstStyle/>
          <a:p>
            <a:pPr hangingPunct="0">
              <a:lnSpc>
                <a:spcPct val="85000"/>
              </a:lnSpc>
              <a:spcBef>
                <a:spcPts val="400"/>
              </a:spcBef>
              <a:defRPr sz="1600">
                <a:solidFill>
                  <a:srgbClr val="414141"/>
                </a:solidFill>
                <a:latin typeface="+mj-lt"/>
                <a:ea typeface="+mj-ea"/>
                <a:cs typeface="+mj-cs"/>
                <a:sym typeface="Helvetica"/>
              </a:defRPr>
            </a:pPr>
            <a:r>
              <a:rPr lang="es-ES" sz="1250" kern="0" dirty="0">
                <a:solidFill>
                  <a:srgbClr val="414141"/>
                </a:solidFill>
                <a:latin typeface="Helvetica" panose="020B0604020202020204" pitchFamily="34" charset="0"/>
                <a:ea typeface="+mj-ea"/>
                <a:cs typeface="Helvetica" panose="020B0604020202020204" pitchFamily="34" charset="0"/>
                <a:sym typeface="Helvetica"/>
              </a:rPr>
              <a:t>Tipos de pasarelas :</a:t>
            </a:r>
            <a:endParaRPr sz="1250" kern="0" dirty="0">
              <a:solidFill>
                <a:srgbClr val="414141"/>
              </a:solidFill>
              <a:latin typeface="Helvetica" panose="020B0604020202020204" pitchFamily="34" charset="0"/>
              <a:ea typeface="Calibri"/>
              <a:cs typeface="Helvetica" panose="020B0604020202020204" pitchFamily="34" charset="0"/>
              <a:sym typeface="Calibri"/>
            </a:endParaRPr>
          </a:p>
          <a:p>
            <a:pPr marL="179999" indent="-179999" hangingPunct="0">
              <a:lnSpc>
                <a:spcPct val="85000"/>
              </a:lnSpc>
              <a:spcBef>
                <a:spcPts val="1200"/>
              </a:spcBef>
              <a:buSzPct val="100000"/>
              <a:buFont typeface="Arial"/>
              <a:buChar char="•"/>
              <a:defRPr sz="1600">
                <a:solidFill>
                  <a:srgbClr val="414141"/>
                </a:solidFill>
                <a:latin typeface="+mj-lt"/>
                <a:ea typeface="+mj-ea"/>
                <a:cs typeface="+mj-cs"/>
                <a:sym typeface="Helvetica"/>
              </a:defRPr>
            </a:pPr>
            <a:r>
              <a:rPr lang="es-MX" sz="1250" kern="0" dirty="0">
                <a:solidFill>
                  <a:srgbClr val="414141"/>
                </a:solidFill>
                <a:latin typeface="Helvetica" panose="020B0604020202020204" pitchFamily="34" charset="0"/>
                <a:ea typeface="+mj-ea"/>
                <a:cs typeface="Helvetica" panose="020B0604020202020204" pitchFamily="34" charset="0"/>
                <a:sym typeface="Helvetica"/>
              </a:rPr>
              <a:t>De K-12 (primaria y secundaria) a postsecundaria</a:t>
            </a:r>
            <a:endParaRPr sz="1250" kern="0" dirty="0">
              <a:solidFill>
                <a:srgbClr val="414141"/>
              </a:solidFill>
              <a:latin typeface="Helvetica" panose="020B0604020202020204" pitchFamily="34" charset="0"/>
              <a:ea typeface="Calibri"/>
              <a:cs typeface="Helvetica" panose="020B0604020202020204" pitchFamily="34" charset="0"/>
              <a:sym typeface="Calibri"/>
            </a:endParaRPr>
          </a:p>
          <a:p>
            <a:pPr marL="179999" indent="-179999" hangingPunct="0">
              <a:lnSpc>
                <a:spcPct val="85000"/>
              </a:lnSpc>
              <a:spcBef>
                <a:spcPts val="1200"/>
              </a:spcBef>
              <a:buSzPct val="100000"/>
              <a:buFont typeface="Arial"/>
              <a:buChar char="•"/>
              <a:defRPr sz="1600">
                <a:solidFill>
                  <a:srgbClr val="FF0000"/>
                </a:solidFill>
                <a:latin typeface="+mj-lt"/>
                <a:ea typeface="+mj-ea"/>
                <a:cs typeface="+mj-cs"/>
                <a:sym typeface="Helvetica"/>
              </a:defRPr>
            </a:pPr>
            <a:r>
              <a:rPr lang="es-MX" sz="1250" kern="0" dirty="0">
                <a:solidFill>
                  <a:srgbClr val="FF0000"/>
                </a:solidFill>
                <a:latin typeface="Helvetica" panose="020B0604020202020204" pitchFamily="34" charset="0"/>
                <a:ea typeface="+mj-ea"/>
                <a:cs typeface="Helvetica" panose="020B0604020202020204" pitchFamily="34" charset="0"/>
                <a:sym typeface="Helvetica"/>
              </a:rPr>
              <a:t>De institutos de educación superior a universidades</a:t>
            </a:r>
            <a:endParaRPr sz="1250" kern="0" dirty="0">
              <a:solidFill>
                <a:srgbClr val="FF0000"/>
              </a:solidFill>
              <a:latin typeface="Helvetica" panose="020B0604020202020204" pitchFamily="34" charset="0"/>
              <a:ea typeface="Calibri"/>
              <a:cs typeface="Helvetica" panose="020B0604020202020204" pitchFamily="34" charset="0"/>
              <a:sym typeface="Calibri"/>
            </a:endParaRPr>
          </a:p>
          <a:p>
            <a:pPr marL="179999" indent="-179999" hangingPunct="0">
              <a:lnSpc>
                <a:spcPct val="85000"/>
              </a:lnSpc>
              <a:spcBef>
                <a:spcPts val="1200"/>
              </a:spcBef>
              <a:buSzPct val="100000"/>
              <a:buFont typeface="Arial"/>
              <a:buChar char="•"/>
              <a:defRPr sz="1600" spc="-100">
                <a:solidFill>
                  <a:srgbClr val="414141"/>
                </a:solidFill>
                <a:latin typeface="+mj-lt"/>
                <a:ea typeface="+mj-ea"/>
                <a:cs typeface="+mj-cs"/>
                <a:sym typeface="Helvetica"/>
              </a:defRPr>
            </a:pPr>
            <a:r>
              <a:rPr lang="es-MX" sz="1250" kern="0" spc="-100" dirty="0">
                <a:solidFill>
                  <a:srgbClr val="414141"/>
                </a:solidFill>
                <a:latin typeface="Helvetica" panose="020B0604020202020204" pitchFamily="34" charset="0"/>
                <a:ea typeface="+mj-ea"/>
                <a:cs typeface="Helvetica" panose="020B0604020202020204" pitchFamily="34" charset="0"/>
                <a:sym typeface="Helvetica"/>
              </a:rPr>
              <a:t>De universidades  a diplomas de postgrado  (institutos de educación superior)</a:t>
            </a:r>
            <a:endParaRPr sz="1250" kern="0" spc="-100" dirty="0">
              <a:solidFill>
                <a:srgbClr val="000000"/>
              </a:solidFill>
              <a:latin typeface="Helvetica" panose="020B0604020202020204" pitchFamily="34" charset="0"/>
              <a:ea typeface="+mj-ea"/>
              <a:cs typeface="Helvetica" panose="020B0604020202020204" pitchFamily="34" charset="0"/>
              <a:sym typeface="Helvetica"/>
            </a:endParaRPr>
          </a:p>
          <a:p>
            <a:pPr marL="179999" indent="-179999" hangingPunct="0">
              <a:lnSpc>
                <a:spcPct val="85000"/>
              </a:lnSpc>
              <a:spcBef>
                <a:spcPts val="1200"/>
              </a:spcBef>
              <a:buSzPct val="100000"/>
              <a:buFont typeface="Arial"/>
              <a:buChar char="•"/>
              <a:defRPr sz="1600">
                <a:solidFill>
                  <a:srgbClr val="FF0000"/>
                </a:solidFill>
                <a:latin typeface="+mj-lt"/>
                <a:ea typeface="+mj-ea"/>
                <a:cs typeface="+mj-cs"/>
                <a:sym typeface="Helvetica"/>
              </a:defRPr>
            </a:pPr>
            <a:r>
              <a:rPr lang="es-MX" sz="1250" kern="0" dirty="0">
                <a:solidFill>
                  <a:srgbClr val="FF0000"/>
                </a:solidFill>
                <a:latin typeface="Helvetica" panose="020B0604020202020204" pitchFamily="34" charset="0"/>
                <a:ea typeface="+mj-ea"/>
                <a:cs typeface="Helvetica" panose="020B0604020202020204" pitchFamily="34" charset="0"/>
                <a:sym typeface="Helvetica"/>
              </a:rPr>
              <a:t>De escuelas de idiomas a educación postsecundaria</a:t>
            </a:r>
            <a:endParaRPr sz="1250" kern="0" dirty="0">
              <a:solidFill>
                <a:srgbClr val="FF0000"/>
              </a:solidFill>
              <a:latin typeface="Helvetica" panose="020B0604020202020204" pitchFamily="34" charset="0"/>
              <a:ea typeface="Calibri"/>
              <a:cs typeface="Helvetica" panose="020B0604020202020204" pitchFamily="34" charset="0"/>
              <a:sym typeface="Calibri"/>
            </a:endParaRPr>
          </a:p>
          <a:p>
            <a:pPr marL="179999" indent="-179999" hangingPunct="0">
              <a:lnSpc>
                <a:spcPct val="85000"/>
              </a:lnSpc>
              <a:spcBef>
                <a:spcPts val="1200"/>
              </a:spcBef>
              <a:buSzPct val="100000"/>
              <a:buFont typeface="Arial"/>
              <a:buChar char="•"/>
              <a:defRPr sz="1600">
                <a:solidFill>
                  <a:srgbClr val="414141"/>
                </a:solidFill>
                <a:latin typeface="+mj-lt"/>
                <a:ea typeface="+mj-ea"/>
                <a:cs typeface="+mj-cs"/>
                <a:sym typeface="Helvetica"/>
              </a:defRPr>
            </a:pPr>
            <a:r>
              <a:rPr lang="es-MX" sz="1250" kern="0" dirty="0">
                <a:solidFill>
                  <a:srgbClr val="414141"/>
                </a:solidFill>
                <a:latin typeface="Helvetica" panose="020B0604020202020204" pitchFamily="34" charset="0"/>
                <a:ea typeface="+mj-ea"/>
                <a:cs typeface="Helvetica" panose="020B0604020202020204" pitchFamily="34" charset="0"/>
                <a:sym typeface="Helvetica"/>
              </a:rPr>
              <a:t>De escuelas privadas a públicas</a:t>
            </a:r>
            <a:endParaRPr sz="1250" kern="0" dirty="0">
              <a:solidFill>
                <a:srgbClr val="414141"/>
              </a:solidFill>
              <a:latin typeface="Helvetica" panose="020B0604020202020204" pitchFamily="34" charset="0"/>
              <a:ea typeface="+mj-ea"/>
              <a:cs typeface="Helvetica" panose="020B0604020202020204" pitchFamily="34" charset="0"/>
              <a:sym typeface="Helvetica"/>
            </a:endParaRPr>
          </a:p>
        </p:txBody>
      </p:sp>
      <p:sp>
        <p:nvSpPr>
          <p:cNvPr id="627" name="Shape 627"/>
          <p:cNvSpPr/>
          <p:nvPr/>
        </p:nvSpPr>
        <p:spPr>
          <a:xfrm>
            <a:off x="2896078" y="6538908"/>
            <a:ext cx="3351844" cy="33855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600" b="1">
                <a:solidFill>
                  <a:srgbClr val="FFFFFF"/>
                </a:solidFill>
                <a:latin typeface="Netto offc"/>
                <a:ea typeface="Netto offc"/>
                <a:cs typeface="Netto offc"/>
                <a:sym typeface="Netto offc"/>
              </a:defRPr>
            </a:lvl1pPr>
          </a:lstStyle>
          <a:p>
            <a:pPr hangingPunct="0"/>
            <a:r>
              <a:rPr lang="es-MX" kern="0" dirty="0"/>
              <a:t>APRENDE EN CANADÁ</a:t>
            </a:r>
            <a:r>
              <a:rPr kern="0" dirty="0"/>
              <a:t> </a:t>
            </a:r>
          </a:p>
        </p:txBody>
      </p:sp>
      <p:pic>
        <p:nvPicPr>
          <p:cNvPr id="9" name="image58.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332" y="396608"/>
            <a:ext cx="1052984" cy="1056898"/>
          </a:xfrm>
          <a:prstGeom prst="rect">
            <a:avLst/>
          </a:prstGeom>
          <a:ln w="12700">
            <a:miter lim="400000"/>
          </a:ln>
        </p:spPr>
      </p:pic>
    </p:spTree>
    <p:extLst>
      <p:ext uri="{BB962C8B-B14F-4D97-AF65-F5344CB8AC3E}">
        <p14:creationId xmlns:p14="http://schemas.microsoft.com/office/powerpoint/2010/main" val="3717683272"/>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7" name="image68.jpeg"/>
          <p:cNvPicPr>
            <a:picLocks noChangeAspect="1"/>
          </p:cNvPicPr>
          <p:nvPr/>
        </p:nvPicPr>
        <p:blipFill>
          <a:blip r:embed="rId3" cstate="print">
            <a:extLst/>
          </a:blip>
          <a:srcRect l="28979" r="7156" b="26362"/>
          <a:stretch>
            <a:fillRect/>
          </a:stretch>
        </p:blipFill>
        <p:spPr>
          <a:xfrm>
            <a:off x="4043361" y="1794075"/>
            <a:ext cx="5100644" cy="4415412"/>
          </a:xfrm>
          <a:prstGeom prst="rect">
            <a:avLst/>
          </a:prstGeom>
          <a:ln w="12700">
            <a:miter lim="400000"/>
          </a:ln>
        </p:spPr>
      </p:pic>
      <p:pic>
        <p:nvPicPr>
          <p:cNvPr id="638" name="image69.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4332" y="396608"/>
            <a:ext cx="1052984" cy="1056898"/>
          </a:xfrm>
          <a:prstGeom prst="rect">
            <a:avLst/>
          </a:prstGeom>
          <a:ln w="12700">
            <a:miter lim="400000"/>
          </a:ln>
        </p:spPr>
      </p:pic>
      <p:sp>
        <p:nvSpPr>
          <p:cNvPr id="639" name="Shape 639"/>
          <p:cNvSpPr>
            <a:spLocks noGrp="1"/>
          </p:cNvSpPr>
          <p:nvPr>
            <p:ph type="title"/>
          </p:nvPr>
        </p:nvSpPr>
        <p:spPr>
          <a:xfrm>
            <a:off x="383363" y="259731"/>
            <a:ext cx="8229601" cy="1293295"/>
          </a:xfrm>
          <a:prstGeom prst="rect">
            <a:avLst/>
          </a:prstGeom>
        </p:spPr>
        <p:txBody>
          <a:bodyPr/>
          <a:lstStyle/>
          <a:p>
            <a:r>
              <a:rPr lang="es-MX" dirty="0"/>
              <a:t>Empresa y administración</a:t>
            </a:r>
            <a:endParaRPr dirty="0"/>
          </a:p>
        </p:txBody>
      </p:sp>
      <p:sp>
        <p:nvSpPr>
          <p:cNvPr id="640" name="Shape 640"/>
          <p:cNvSpPr/>
          <p:nvPr/>
        </p:nvSpPr>
        <p:spPr>
          <a:xfrm>
            <a:off x="287748" y="2135936"/>
            <a:ext cx="3755613" cy="4191913"/>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nchor="t">
            <a:spAutoFit/>
          </a:bodyPr>
          <a:lstStyle/>
          <a:p>
            <a:pPr marL="179999" indent="-179999" defTabSz="886966" hangingPunct="0">
              <a:lnSpc>
                <a:spcPct val="110000"/>
              </a:lnSpc>
              <a:spcBef>
                <a:spcPts val="1200"/>
              </a:spcBef>
              <a:buSzPct val="100000"/>
              <a:buFont typeface="Arial"/>
              <a:buChar char="•"/>
              <a:defRPr sz="1600">
                <a:solidFill>
                  <a:srgbClr val="414141"/>
                </a:solidFill>
                <a:latin typeface="+mj-lt"/>
                <a:ea typeface="+mj-ea"/>
                <a:cs typeface="+mj-cs"/>
                <a:sym typeface="Helvetica"/>
              </a:defRPr>
            </a:pPr>
            <a:r>
              <a:rPr lang="es-MX" sz="1600" kern="0" dirty="0">
                <a:solidFill>
                  <a:srgbClr val="414141"/>
                </a:solidFill>
                <a:latin typeface="Helvetica"/>
                <a:ea typeface="+mj-ea"/>
                <a:cs typeface="Helvetica"/>
                <a:sym typeface="Helvetica"/>
              </a:rPr>
              <a:t>Colaboración con empresas y con la industria: las prácticas de trabajo forman parte de algunos programas universitarios y de casi todos los programas colegiales</a:t>
            </a:r>
            <a:endParaRPr sz="1600" kern="0" dirty="0">
              <a:solidFill>
                <a:srgbClr val="414141"/>
              </a:solidFill>
              <a:latin typeface="Helvetica"/>
              <a:ea typeface="+mj-ea"/>
              <a:cs typeface="Helvetica"/>
              <a:sym typeface="Helvetica"/>
            </a:endParaRPr>
          </a:p>
          <a:p>
            <a:pPr marL="179999" indent="-179999" defTabSz="886966" hangingPunct="0">
              <a:lnSpc>
                <a:spcPct val="110000"/>
              </a:lnSpc>
              <a:spcBef>
                <a:spcPts val="1200"/>
              </a:spcBef>
              <a:buSzPct val="100000"/>
              <a:buFont typeface="Arial"/>
              <a:buChar char="•"/>
              <a:defRPr sz="1600">
                <a:solidFill>
                  <a:srgbClr val="FF0000"/>
                </a:solidFill>
                <a:latin typeface="+mj-lt"/>
                <a:ea typeface="+mj-ea"/>
                <a:cs typeface="+mj-cs"/>
                <a:sym typeface="Helvetica"/>
              </a:defRPr>
            </a:pPr>
            <a:r>
              <a:rPr lang="es-MX" sz="1600" kern="0" dirty="0">
                <a:solidFill>
                  <a:srgbClr val="FF0000"/>
                </a:solidFill>
                <a:latin typeface="Helvetica"/>
                <a:ea typeface="+mj-ea"/>
                <a:cs typeface="Helvetica"/>
                <a:sym typeface="Helvetica"/>
              </a:rPr>
              <a:t>En 2019, cuatro universidades canadienses figuran entre los 100 mejores programas de negocios y economía según la c</a:t>
            </a:r>
            <a:r>
              <a:rPr lang="es-MX" sz="1600" kern="0" dirty="0">
                <a:solidFill>
                  <a:srgbClr val="FF0000"/>
                </a:solidFill>
                <a:latin typeface="Helvetica"/>
                <a:cs typeface="Helvetica"/>
                <a:sym typeface="Helvetica"/>
              </a:rPr>
              <a:t>lasificación mundial de universidades de la revista </a:t>
            </a:r>
            <a:r>
              <a:rPr lang="es-MX" sz="1600" i="1" kern="0" dirty="0">
                <a:solidFill>
                  <a:srgbClr val="FF0000"/>
                </a:solidFill>
                <a:latin typeface="Helvetica"/>
                <a:cs typeface="Helvetica"/>
                <a:sym typeface="Helvetica"/>
              </a:rPr>
              <a:t>Times</a:t>
            </a:r>
            <a:endParaRPr sz="1600" kern="0" dirty="0">
              <a:solidFill>
                <a:srgbClr val="FF0000"/>
              </a:solidFill>
              <a:latin typeface="Helvetica"/>
              <a:ea typeface="+mj-ea"/>
              <a:cs typeface="Helvetica"/>
              <a:sym typeface="Helvetica"/>
            </a:endParaRPr>
          </a:p>
          <a:p>
            <a:pPr marL="179705" indent="-179705" defTabSz="886966" hangingPunct="0">
              <a:lnSpc>
                <a:spcPct val="110000"/>
              </a:lnSpc>
              <a:spcBef>
                <a:spcPts val="1200"/>
              </a:spcBef>
              <a:buSzPct val="100000"/>
              <a:buFont typeface="Arial"/>
              <a:buChar char="•"/>
              <a:defRPr sz="1600">
                <a:solidFill>
                  <a:srgbClr val="414141"/>
                </a:solidFill>
                <a:latin typeface="+mj-lt"/>
                <a:ea typeface="+mj-ea"/>
                <a:cs typeface="+mj-cs"/>
                <a:sym typeface="Helvetica"/>
              </a:defRPr>
            </a:pPr>
            <a:r>
              <a:rPr lang="es-MX" sz="1600" kern="0" dirty="0">
                <a:solidFill>
                  <a:srgbClr val="414141"/>
                </a:solidFill>
                <a:latin typeface="Helvetica"/>
                <a:ea typeface="+mj-ea"/>
                <a:cs typeface="Helvetica"/>
                <a:sym typeface="Helvetica"/>
              </a:rPr>
              <a:t>La revista </a:t>
            </a:r>
            <a:r>
              <a:rPr lang="es-MX" sz="1600" i="1" kern="0" dirty="0">
                <a:solidFill>
                  <a:srgbClr val="414141"/>
                </a:solidFill>
                <a:latin typeface="Helvetica"/>
                <a:ea typeface="+mj-ea"/>
                <a:cs typeface="Helvetica"/>
                <a:sym typeface="Helvetica"/>
              </a:rPr>
              <a:t>Financial Times </a:t>
            </a:r>
            <a:r>
              <a:rPr lang="es-MX" sz="1600" kern="0" dirty="0">
                <a:solidFill>
                  <a:srgbClr val="414141"/>
                </a:solidFill>
                <a:latin typeface="Helvetica"/>
                <a:ea typeface="+mj-ea"/>
                <a:cs typeface="Helvetica"/>
                <a:sym typeface="Helvetica"/>
              </a:rPr>
              <a:t>situó 3 programas de MBA canadienses entre los 100 mejores en 2018</a:t>
            </a:r>
            <a:endParaRPr sz="1600" kern="0" dirty="0">
              <a:solidFill>
                <a:srgbClr val="414141"/>
              </a:solidFill>
              <a:latin typeface="Helvetica"/>
              <a:ea typeface="+mj-ea"/>
              <a:cs typeface="Helvetica"/>
            </a:endParaRPr>
          </a:p>
        </p:txBody>
      </p:sp>
      <p:sp>
        <p:nvSpPr>
          <p:cNvPr id="641" name="Shape 641"/>
          <p:cNvSpPr/>
          <p:nvPr/>
        </p:nvSpPr>
        <p:spPr>
          <a:xfrm>
            <a:off x="2896078" y="6526672"/>
            <a:ext cx="3351844" cy="33855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600" b="1">
                <a:solidFill>
                  <a:srgbClr val="FFFFFF"/>
                </a:solidFill>
                <a:latin typeface="Netto offc"/>
                <a:ea typeface="Netto offc"/>
                <a:cs typeface="Netto offc"/>
                <a:sym typeface="Netto offc"/>
              </a:defRPr>
            </a:lvl1pPr>
          </a:lstStyle>
          <a:p>
            <a:pPr hangingPunct="0"/>
            <a:r>
              <a:rPr lang="es-MX" kern="0" dirty="0"/>
              <a:t>APRENDE EN CANADÁ</a:t>
            </a:r>
            <a:r>
              <a:rPr kern="0" dirty="0"/>
              <a:t> </a:t>
            </a:r>
          </a:p>
        </p:txBody>
      </p:sp>
    </p:spTree>
    <p:extLst>
      <p:ext uri="{BB962C8B-B14F-4D97-AF65-F5344CB8AC3E}">
        <p14:creationId xmlns:p14="http://schemas.microsoft.com/office/powerpoint/2010/main" val="467590941"/>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 name="image70.jpeg"/>
          <p:cNvPicPr>
            <a:picLocks noChangeAspect="1"/>
          </p:cNvPicPr>
          <p:nvPr/>
        </p:nvPicPr>
        <p:blipFill>
          <a:blip r:embed="rId3" cstate="print">
            <a:extLst/>
          </a:blip>
          <a:srcRect l="11875" t="2337" r="41307" b="3156"/>
          <a:stretch>
            <a:fillRect/>
          </a:stretch>
        </p:blipFill>
        <p:spPr>
          <a:xfrm>
            <a:off x="6031147" y="1817241"/>
            <a:ext cx="3112860" cy="4717492"/>
          </a:xfrm>
          <a:prstGeom prst="rect">
            <a:avLst/>
          </a:prstGeom>
          <a:ln w="12700">
            <a:miter lim="400000"/>
          </a:ln>
        </p:spPr>
      </p:pic>
      <p:sp>
        <p:nvSpPr>
          <p:cNvPr id="646" name="Shape 646"/>
          <p:cNvSpPr>
            <a:spLocks noGrp="1"/>
          </p:cNvSpPr>
          <p:nvPr>
            <p:ph type="title"/>
          </p:nvPr>
        </p:nvSpPr>
        <p:spPr>
          <a:xfrm>
            <a:off x="383363" y="259731"/>
            <a:ext cx="8229601" cy="1293295"/>
          </a:xfrm>
          <a:prstGeom prst="rect">
            <a:avLst/>
          </a:prstGeom>
        </p:spPr>
        <p:txBody>
          <a:bodyPr/>
          <a:lstStyle/>
          <a:p>
            <a:r>
              <a:rPr lang="es-MX" dirty="0"/>
              <a:t>Ingeniería y tecnología</a:t>
            </a:r>
            <a:endParaRPr dirty="0"/>
          </a:p>
        </p:txBody>
      </p:sp>
      <p:sp>
        <p:nvSpPr>
          <p:cNvPr id="647" name="Shape 647"/>
          <p:cNvSpPr/>
          <p:nvPr/>
        </p:nvSpPr>
        <p:spPr>
          <a:xfrm>
            <a:off x="383363" y="1867795"/>
            <a:ext cx="5161707" cy="4298096"/>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179999" indent="-179999" defTabSz="896111" hangingPunct="0">
              <a:lnSpc>
                <a:spcPct val="110000"/>
              </a:lnSpc>
              <a:spcBef>
                <a:spcPts val="1200"/>
              </a:spcBef>
              <a:buSzPct val="100000"/>
              <a:buFont typeface="Arial"/>
              <a:buChar char="•"/>
              <a:defRPr sz="1600">
                <a:solidFill>
                  <a:srgbClr val="414141"/>
                </a:solidFill>
              </a:defRPr>
            </a:pPr>
            <a:r>
              <a:rPr lang="es-MX" sz="1350" kern="0" dirty="0">
                <a:solidFill>
                  <a:srgbClr val="414141"/>
                </a:solidFill>
                <a:latin typeface="Helvetica" panose="020B0604020202020204" pitchFamily="34" charset="0"/>
                <a:cs typeface="Helvetica" panose="020B0604020202020204" pitchFamily="34" charset="0"/>
                <a:sym typeface="Helvetica Courant"/>
              </a:rPr>
              <a:t>Canadá es uno de los cinco principales productores de energía del mundo</a:t>
            </a:r>
            <a:endParaRPr sz="1350" kern="0" dirty="0">
              <a:solidFill>
                <a:srgbClr val="414141"/>
              </a:solidFill>
              <a:latin typeface="Helvetica" panose="020B0604020202020204" pitchFamily="34" charset="0"/>
              <a:ea typeface="Calibri"/>
              <a:cs typeface="Helvetica" panose="020B0604020202020204" pitchFamily="34" charset="0"/>
              <a:sym typeface="Calibri"/>
            </a:endParaRPr>
          </a:p>
          <a:p>
            <a:pPr marL="179999" indent="-179999" defTabSz="896111" hangingPunct="0">
              <a:lnSpc>
                <a:spcPct val="110000"/>
              </a:lnSpc>
              <a:spcBef>
                <a:spcPts val="1200"/>
              </a:spcBef>
              <a:buSzPct val="100000"/>
              <a:buFont typeface="Arial"/>
              <a:buChar char="•"/>
              <a:defRPr sz="1600">
                <a:solidFill>
                  <a:srgbClr val="FF0000"/>
                </a:solidFill>
              </a:defRPr>
            </a:pPr>
            <a:r>
              <a:rPr lang="es-MX" sz="1350" kern="0" dirty="0">
                <a:solidFill>
                  <a:srgbClr val="FF0000"/>
                </a:solidFill>
                <a:latin typeface="Helvetica" panose="020B0604020202020204" pitchFamily="34" charset="0"/>
                <a:cs typeface="Helvetica" panose="020B0604020202020204" pitchFamily="34" charset="0"/>
                <a:sym typeface="Helvetica Courant"/>
              </a:rPr>
              <a:t>El sector de las TIC de Canadá se encuentra entre los más sólidos del mundo</a:t>
            </a:r>
            <a:endParaRPr sz="1350" kern="0" dirty="0">
              <a:solidFill>
                <a:srgbClr val="FF0000"/>
              </a:solidFill>
              <a:latin typeface="Helvetica" panose="020B0604020202020204" pitchFamily="34" charset="0"/>
              <a:ea typeface="Calibri"/>
              <a:cs typeface="Helvetica" panose="020B0604020202020204" pitchFamily="34" charset="0"/>
              <a:sym typeface="Calibri"/>
            </a:endParaRPr>
          </a:p>
          <a:p>
            <a:pPr marL="179999" indent="-179999" defTabSz="896111" hangingPunct="0">
              <a:lnSpc>
                <a:spcPct val="110000"/>
              </a:lnSpc>
              <a:spcBef>
                <a:spcPts val="1200"/>
              </a:spcBef>
              <a:buSzPct val="100000"/>
              <a:buFont typeface="Arial"/>
              <a:buChar char="•"/>
              <a:defRPr sz="1600">
                <a:solidFill>
                  <a:srgbClr val="414141"/>
                </a:solidFill>
              </a:defRPr>
            </a:pPr>
            <a:r>
              <a:rPr lang="es-MX" sz="1350" kern="0" dirty="0">
                <a:solidFill>
                  <a:srgbClr val="414141"/>
                </a:solidFill>
                <a:latin typeface="Helvetica" panose="020B0604020202020204" pitchFamily="34" charset="0"/>
                <a:cs typeface="Helvetica" panose="020B0604020202020204" pitchFamily="34" charset="0"/>
                <a:sym typeface="Helvetica Courant"/>
              </a:rPr>
              <a:t>Canadá es pionero en nuevas tecnologías en los campos de la energía nuclear, los hidrocarburos y las pilas de hidrógeno</a:t>
            </a:r>
            <a:endParaRPr sz="1350" kern="0" dirty="0">
              <a:solidFill>
                <a:srgbClr val="414141"/>
              </a:solidFill>
              <a:latin typeface="Helvetica" panose="020B0604020202020204" pitchFamily="34" charset="0"/>
              <a:ea typeface="Calibri"/>
              <a:cs typeface="Helvetica" panose="020B0604020202020204" pitchFamily="34" charset="0"/>
              <a:sym typeface="Calibri"/>
            </a:endParaRPr>
          </a:p>
          <a:p>
            <a:pPr marL="179999" indent="-179999" defTabSz="896111" hangingPunct="0">
              <a:lnSpc>
                <a:spcPct val="110000"/>
              </a:lnSpc>
              <a:spcBef>
                <a:spcPts val="1200"/>
              </a:spcBef>
              <a:buSzPct val="100000"/>
              <a:buFont typeface="Arial"/>
              <a:buChar char="•"/>
              <a:defRPr sz="1600" spc="-50">
                <a:solidFill>
                  <a:srgbClr val="FF0000"/>
                </a:solidFill>
              </a:defRPr>
            </a:pPr>
            <a:r>
              <a:rPr lang="es-MX" sz="1350" kern="0" spc="-50" dirty="0">
                <a:solidFill>
                  <a:srgbClr val="FF0000"/>
                </a:solidFill>
                <a:latin typeface="Helvetica" panose="020B0604020202020204" pitchFamily="34" charset="0"/>
                <a:cs typeface="Helvetica" panose="020B0604020202020204" pitchFamily="34" charset="0"/>
                <a:sym typeface="Helvetica Courant"/>
              </a:rPr>
              <a:t>Canadá es uno de los principales productores de energía verde: solar, de biomasa, eólica, mareomotriz, térmica e hidroeléctrica</a:t>
            </a:r>
            <a:endParaRPr sz="1350" kern="0" spc="-75" dirty="0">
              <a:solidFill>
                <a:srgbClr val="FF0000"/>
              </a:solidFill>
              <a:latin typeface="Helvetica" panose="020B0604020202020204" pitchFamily="34" charset="0"/>
              <a:cs typeface="Helvetica" panose="020B0604020202020204" pitchFamily="34" charset="0"/>
              <a:sym typeface="Helvetica Courant"/>
            </a:endParaRPr>
          </a:p>
          <a:p>
            <a:pPr marL="179999" indent="-179999" defTabSz="896111" hangingPunct="0">
              <a:lnSpc>
                <a:spcPct val="110000"/>
              </a:lnSpc>
              <a:spcBef>
                <a:spcPts val="1200"/>
              </a:spcBef>
              <a:buSzPct val="100000"/>
              <a:buFont typeface="Arial"/>
              <a:buChar char="•"/>
              <a:defRPr sz="1600">
                <a:solidFill>
                  <a:srgbClr val="414141"/>
                </a:solidFill>
              </a:defRPr>
            </a:pPr>
            <a:r>
              <a:rPr lang="es-MX" sz="1350" kern="0" dirty="0">
                <a:solidFill>
                  <a:srgbClr val="414141"/>
                </a:solidFill>
                <a:latin typeface="Helvetica" panose="020B0604020202020204" pitchFamily="34" charset="0"/>
                <a:cs typeface="Helvetica" panose="020B0604020202020204" pitchFamily="34" charset="0"/>
                <a:sym typeface="Helvetica Courant"/>
              </a:rPr>
              <a:t>En 2019, seis universidades canadienses figuran entre las 100 mejores </a:t>
            </a:r>
            <a:r>
              <a:rPr lang="es-ES" sz="1350" kern="0" dirty="0">
                <a:solidFill>
                  <a:srgbClr val="414141"/>
                </a:solidFill>
                <a:latin typeface="Helvetica" panose="020B0604020202020204" pitchFamily="34" charset="0"/>
                <a:cs typeface="Helvetica" panose="020B0604020202020204" pitchFamily="34" charset="0"/>
                <a:sym typeface="Helvetica Courant"/>
              </a:rPr>
              <a:t>en el campo de las ciencias de la computación, </a:t>
            </a:r>
            <a:r>
              <a:rPr lang="es-MX" sz="1350" kern="0" dirty="0">
                <a:solidFill>
                  <a:srgbClr val="414141"/>
                </a:solidFill>
                <a:latin typeface="Helvetica" panose="020B0604020202020204" pitchFamily="34" charset="0"/>
                <a:cs typeface="Helvetica" panose="020B0604020202020204" pitchFamily="34" charset="0"/>
                <a:sym typeface="Helvetica Courant"/>
              </a:rPr>
              <a:t>según la clasificación mundial de universidades de la </a:t>
            </a:r>
            <a:r>
              <a:rPr lang="es-MX" sz="1400" kern="0" dirty="0">
                <a:latin typeface="Helvetica"/>
                <a:cs typeface="Helvetica"/>
                <a:sym typeface="Helvetica"/>
              </a:rPr>
              <a:t>revista </a:t>
            </a:r>
            <a:r>
              <a:rPr lang="es-MX" sz="1400" i="1" kern="0" dirty="0">
                <a:latin typeface="Helvetica"/>
                <a:cs typeface="Helvetica"/>
                <a:sym typeface="Helvetica"/>
              </a:rPr>
              <a:t>Times</a:t>
            </a:r>
            <a:r>
              <a:rPr lang="es-MX" sz="1350" i="1" kern="0" dirty="0">
                <a:solidFill>
                  <a:srgbClr val="414141"/>
                </a:solidFill>
                <a:latin typeface="Helvetica" panose="020B0604020202020204" pitchFamily="34" charset="0"/>
                <a:cs typeface="Helvetica" panose="020B0604020202020204" pitchFamily="34" charset="0"/>
                <a:sym typeface="Helvetica Courant"/>
              </a:rPr>
              <a:t> </a:t>
            </a:r>
          </a:p>
          <a:p>
            <a:pPr marL="179999" indent="-179999" defTabSz="896111" hangingPunct="0">
              <a:lnSpc>
                <a:spcPct val="110000"/>
              </a:lnSpc>
              <a:spcBef>
                <a:spcPts val="1200"/>
              </a:spcBef>
              <a:buSzPct val="100000"/>
              <a:buFont typeface="Arial"/>
              <a:buChar char="•"/>
              <a:defRPr sz="1600">
                <a:solidFill>
                  <a:srgbClr val="414141"/>
                </a:solidFill>
              </a:defRPr>
            </a:pPr>
            <a:r>
              <a:rPr lang="es-MX" sz="1350" kern="0" dirty="0">
                <a:solidFill>
                  <a:srgbClr val="FF0000"/>
                </a:solidFill>
                <a:latin typeface="Helvetica" panose="020B0604020202020204" pitchFamily="34" charset="0"/>
                <a:cs typeface="Helvetica" panose="020B0604020202020204" pitchFamily="34" charset="0"/>
                <a:sym typeface="Helvetica Courant"/>
              </a:rPr>
              <a:t>En 2019, tres universidades canadienses se encuentran entre las 100 mejores del mundo en el campo de la ingeniería y la tecnología, </a:t>
            </a:r>
            <a:r>
              <a:rPr lang="es-MX" sz="1350" kern="0" dirty="0">
                <a:solidFill>
                  <a:srgbClr val="414141"/>
                </a:solidFill>
                <a:latin typeface="Helvetica"/>
                <a:cs typeface="Helvetica"/>
                <a:sym typeface="Helvetica"/>
              </a:rPr>
              <a:t>según la cl</a:t>
            </a:r>
            <a:r>
              <a:rPr lang="es-MX" sz="1350" kern="0" dirty="0">
                <a:latin typeface="Helvetica"/>
                <a:cs typeface="Helvetica"/>
                <a:sym typeface="Helvetica"/>
              </a:rPr>
              <a:t>asificación mundial de universidades de la revista </a:t>
            </a:r>
            <a:r>
              <a:rPr lang="es-MX" sz="1350" i="1" kern="0" dirty="0">
                <a:latin typeface="Helvetica"/>
                <a:cs typeface="Helvetica"/>
                <a:sym typeface="Helvetica"/>
              </a:rPr>
              <a:t>Times </a:t>
            </a:r>
            <a:endParaRPr sz="1350" i="1" kern="0" dirty="0">
              <a:solidFill>
                <a:srgbClr val="FF0000"/>
              </a:solidFill>
              <a:latin typeface="Helvetica" panose="020B0604020202020204" pitchFamily="34" charset="0"/>
              <a:cs typeface="Helvetica" panose="020B0604020202020204" pitchFamily="34" charset="0"/>
              <a:sym typeface="Helvetica Courant"/>
            </a:endParaRPr>
          </a:p>
        </p:txBody>
      </p:sp>
      <p:sp>
        <p:nvSpPr>
          <p:cNvPr id="648" name="Shape 648"/>
          <p:cNvSpPr/>
          <p:nvPr/>
        </p:nvSpPr>
        <p:spPr>
          <a:xfrm>
            <a:off x="2896078" y="6526672"/>
            <a:ext cx="3351844" cy="33855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1600" b="1">
                <a:solidFill>
                  <a:srgbClr val="FFFFFF"/>
                </a:solidFill>
                <a:latin typeface="Netto offc"/>
                <a:ea typeface="Netto offc"/>
                <a:cs typeface="Netto offc"/>
                <a:sym typeface="Netto offc"/>
              </a:defRPr>
            </a:lvl1pPr>
          </a:lstStyle>
          <a:p>
            <a:pPr hangingPunct="0"/>
            <a:r>
              <a:rPr lang="es-MX" kern="0" dirty="0"/>
              <a:t>APRENDE EN CANADÁ</a:t>
            </a:r>
            <a:r>
              <a:rPr kern="0" dirty="0"/>
              <a:t> </a:t>
            </a:r>
          </a:p>
        </p:txBody>
      </p:sp>
      <p:pic>
        <p:nvPicPr>
          <p:cNvPr id="7" name="image58.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4332" y="396608"/>
            <a:ext cx="1052984" cy="1056898"/>
          </a:xfrm>
          <a:prstGeom prst="rect">
            <a:avLst/>
          </a:prstGeom>
          <a:ln w="12700">
            <a:miter lim="400000"/>
          </a:ln>
        </p:spPr>
      </p:pic>
    </p:spTree>
    <p:extLst>
      <p:ext uri="{BB962C8B-B14F-4D97-AF65-F5344CB8AC3E}">
        <p14:creationId xmlns:p14="http://schemas.microsoft.com/office/powerpoint/2010/main" val="3348126301"/>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p:nvPr/>
        </p:nvSpPr>
        <p:spPr>
          <a:xfrm>
            <a:off x="0" y="-37046"/>
            <a:ext cx="9144000" cy="1842112"/>
          </a:xfrm>
          <a:prstGeom prst="rect">
            <a:avLst/>
          </a:prstGeom>
          <a:solidFill>
            <a:srgbClr val="FAF5EC"/>
          </a:solidFill>
          <a:ln w="12700">
            <a:miter lim="400000"/>
          </a:ln>
        </p:spPr>
        <p:txBody>
          <a:bodyPr lIns="45718" tIns="45718" rIns="45718" bIns="45718"/>
          <a:lstStyle/>
          <a:p>
            <a:pPr>
              <a:defRPr>
                <a:solidFill>
                  <a:srgbClr val="000000"/>
                </a:solidFill>
              </a:defRPr>
            </a:pPr>
            <a:endParaRPr dirty="0"/>
          </a:p>
        </p:txBody>
      </p:sp>
      <p:sp>
        <p:nvSpPr>
          <p:cNvPr id="303" name="Shape 303"/>
          <p:cNvSpPr/>
          <p:nvPr/>
        </p:nvSpPr>
        <p:spPr>
          <a:xfrm>
            <a:off x="-1" y="6568636"/>
            <a:ext cx="9144001" cy="324360"/>
          </a:xfrm>
          <a:prstGeom prst="rect">
            <a:avLst/>
          </a:prstGeom>
          <a:solidFill>
            <a:srgbClr val="B58F7F"/>
          </a:solidFill>
          <a:ln w="12700">
            <a:miter lim="400000"/>
          </a:ln>
        </p:spPr>
        <p:txBody>
          <a:bodyPr lIns="45718" tIns="45718" rIns="45718" bIns="45718"/>
          <a:lstStyle/>
          <a:p>
            <a:pPr>
              <a:defRPr>
                <a:solidFill>
                  <a:srgbClr val="000000"/>
                </a:solidFill>
              </a:defRPr>
            </a:pPr>
            <a:endParaRPr dirty="0"/>
          </a:p>
        </p:txBody>
      </p:sp>
      <p:pic>
        <p:nvPicPr>
          <p:cNvPr id="304" name="image1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1560" y="389620"/>
            <a:ext cx="1052985" cy="1056899"/>
          </a:xfrm>
          <a:prstGeom prst="rect">
            <a:avLst/>
          </a:prstGeom>
          <a:ln w="12700">
            <a:miter lim="400000"/>
          </a:ln>
        </p:spPr>
      </p:pic>
      <p:sp>
        <p:nvSpPr>
          <p:cNvPr id="305" name="Shape 305"/>
          <p:cNvSpPr/>
          <p:nvPr/>
        </p:nvSpPr>
        <p:spPr>
          <a:xfrm>
            <a:off x="3342073" y="6563825"/>
            <a:ext cx="2459856" cy="33855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600" b="1">
                <a:solidFill>
                  <a:srgbClr val="FFFFFF"/>
                </a:solidFill>
                <a:latin typeface="Netto offc"/>
                <a:ea typeface="Netto offc"/>
                <a:cs typeface="Netto offc"/>
                <a:sym typeface="Netto offc"/>
              </a:defRPr>
            </a:lvl1pPr>
          </a:lstStyle>
          <a:p>
            <a:r>
              <a:rPr lang="es-ES" dirty="0"/>
              <a:t>VIVE EN CANADÁ</a:t>
            </a:r>
            <a:r>
              <a:rPr dirty="0"/>
              <a:t> </a:t>
            </a:r>
          </a:p>
        </p:txBody>
      </p:sp>
      <p:sp>
        <p:nvSpPr>
          <p:cNvPr id="306" name="Shape 306"/>
          <p:cNvSpPr>
            <a:spLocks noGrp="1"/>
          </p:cNvSpPr>
          <p:nvPr>
            <p:ph type="title"/>
          </p:nvPr>
        </p:nvSpPr>
        <p:spPr>
          <a:xfrm>
            <a:off x="407987" y="259730"/>
            <a:ext cx="6965578" cy="1293295"/>
          </a:xfrm>
          <a:prstGeom prst="rect">
            <a:avLst/>
          </a:prstGeom>
        </p:spPr>
        <p:txBody>
          <a:bodyPr>
            <a:normAutofit fontScale="90000"/>
          </a:bodyPr>
          <a:lstStyle>
            <a:lvl1pPr algn="l" defTabSz="841247">
              <a:lnSpc>
                <a:spcPct val="90000"/>
              </a:lnSpc>
              <a:defRPr sz="3300" b="1">
                <a:solidFill>
                  <a:srgbClr val="FF0000"/>
                </a:solidFill>
                <a:latin typeface="Netto offc"/>
                <a:ea typeface="Netto offc"/>
                <a:cs typeface="Netto offc"/>
                <a:sym typeface="Netto offc"/>
              </a:defRPr>
            </a:lvl1pPr>
          </a:lstStyle>
          <a:p>
            <a:r>
              <a:rPr lang="es-MX" sz="3600" dirty="0"/>
              <a:t>Canadá es una federación compuesta por diez provincias </a:t>
            </a:r>
            <a:br>
              <a:rPr lang="es-MX" sz="3600" dirty="0"/>
            </a:br>
            <a:r>
              <a:rPr lang="es-MX" sz="3600" dirty="0"/>
              <a:t>y tres territorios</a:t>
            </a:r>
            <a:r>
              <a:rPr sz="3600" dirty="0"/>
              <a:t> </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72" y="1809877"/>
            <a:ext cx="8673457" cy="4758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7980205"/>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2" name="image71.jpeg"/>
          <p:cNvPicPr>
            <a:picLocks noGrp="1" noChangeAspect="1"/>
          </p:cNvPicPr>
          <p:nvPr>
            <p:ph type="pic" idx="13"/>
          </p:nvPr>
        </p:nvPicPr>
        <p:blipFill>
          <a:blip r:embed="rId3" cstate="print">
            <a:extLst/>
          </a:blip>
          <a:srcRect t="7407" b="22331"/>
          <a:stretch>
            <a:fillRect/>
          </a:stretch>
        </p:blipFill>
        <p:spPr>
          <a:xfrm>
            <a:off x="4606930" y="1805324"/>
            <a:ext cx="4537075" cy="2393292"/>
          </a:xfrm>
          <a:prstGeom prst="rect">
            <a:avLst/>
          </a:prstGeom>
        </p:spPr>
      </p:pic>
      <p:pic>
        <p:nvPicPr>
          <p:cNvPr id="653" name="image72.jpeg" descr="/Volumes/En Cours/8716_MAECD__banque-d-heures/8716_5_Fichiers_de_travail/5.1_Photos_images/5.1.3_Images_logos/photo_Slide36_02.jpg"/>
          <p:cNvPicPr>
            <a:picLocks noGrp="1" noChangeAspect="1"/>
          </p:cNvPicPr>
          <p:nvPr>
            <p:ph type="pic" idx="14"/>
          </p:nvPr>
        </p:nvPicPr>
        <p:blipFill>
          <a:blip r:embed="rId4" cstate="print">
            <a:extLst/>
          </a:blip>
          <a:srcRect t="15030" b="17919"/>
          <a:stretch>
            <a:fillRect/>
          </a:stretch>
        </p:blipFill>
        <p:spPr>
          <a:xfrm>
            <a:off x="8" y="4207794"/>
            <a:ext cx="4616013" cy="2323846"/>
          </a:xfrm>
          <a:prstGeom prst="rect">
            <a:avLst/>
          </a:prstGeom>
        </p:spPr>
      </p:pic>
      <p:sp>
        <p:nvSpPr>
          <p:cNvPr id="654" name="Shape 654"/>
          <p:cNvSpPr>
            <a:spLocks noGrp="1"/>
          </p:cNvSpPr>
          <p:nvPr>
            <p:ph type="title"/>
          </p:nvPr>
        </p:nvSpPr>
        <p:spPr>
          <a:xfrm>
            <a:off x="383363" y="259731"/>
            <a:ext cx="8229601" cy="1293295"/>
          </a:xfrm>
          <a:prstGeom prst="rect">
            <a:avLst/>
          </a:prstGeom>
        </p:spPr>
        <p:txBody>
          <a:bodyPr/>
          <a:lstStyle/>
          <a:p>
            <a:r>
              <a:rPr lang="es-MX" dirty="0"/>
              <a:t>Ciencias y biotecnología</a:t>
            </a:r>
            <a:endParaRPr dirty="0"/>
          </a:p>
        </p:txBody>
      </p:sp>
      <p:sp>
        <p:nvSpPr>
          <p:cNvPr id="655" name="Shape 655"/>
          <p:cNvSpPr>
            <a:spLocks noGrp="1"/>
          </p:cNvSpPr>
          <p:nvPr>
            <p:ph type="body" sz="quarter" idx="1"/>
          </p:nvPr>
        </p:nvSpPr>
        <p:spPr>
          <a:xfrm>
            <a:off x="446092" y="2108071"/>
            <a:ext cx="3770317" cy="1767082"/>
          </a:xfrm>
          <a:prstGeom prst="rect">
            <a:avLst/>
          </a:prstGeom>
        </p:spPr>
        <p:txBody>
          <a:bodyPr>
            <a:normAutofit/>
          </a:bodyPr>
          <a:lstStyle/>
          <a:p>
            <a:pPr marL="179705" indent="-179705" defTabSz="859536">
              <a:spcBef>
                <a:spcPts val="1200"/>
              </a:spcBef>
              <a:defRPr>
                <a:solidFill>
                  <a:srgbClr val="FF0000"/>
                </a:solidFill>
              </a:defRPr>
            </a:pPr>
            <a:r>
              <a:rPr lang="es-MX" dirty="0">
                <a:latin typeface="Helvetica" panose="020B0604020202020204" pitchFamily="34" charset="0"/>
                <a:cs typeface="Helvetica" panose="020B0604020202020204" pitchFamily="34" charset="0"/>
              </a:rPr>
              <a:t>Seis universidades canadienses estaban entre las 100 mejores en la clasificación de universidades del mundo de QS en psicología en 2018</a:t>
            </a:r>
            <a:endParaRPr lang="en-US" dirty="0">
              <a:latin typeface="Helvetica" panose="020B0604020202020204" pitchFamily="34" charset="0"/>
              <a:cs typeface="Helvetica" panose="020B0604020202020204" pitchFamily="34" charset="0"/>
            </a:endParaRPr>
          </a:p>
        </p:txBody>
      </p:sp>
      <p:sp>
        <p:nvSpPr>
          <p:cNvPr id="656" name="Shape 656"/>
          <p:cNvSpPr/>
          <p:nvPr/>
        </p:nvSpPr>
        <p:spPr>
          <a:xfrm>
            <a:off x="4798485" y="4481103"/>
            <a:ext cx="4153965" cy="150187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t">
            <a:noAutofit/>
          </a:bodyPr>
          <a:lstStyle/>
          <a:p>
            <a:pPr marL="179705" indent="-179705" defTabSz="816558" hangingPunct="0">
              <a:lnSpc>
                <a:spcPct val="97200"/>
              </a:lnSpc>
              <a:spcBef>
                <a:spcPts val="1100"/>
              </a:spcBef>
              <a:buSzPct val="100000"/>
              <a:buFont typeface="Arial"/>
              <a:buChar char="•"/>
              <a:defRPr sz="1400">
                <a:solidFill>
                  <a:srgbClr val="414141"/>
                </a:solidFill>
              </a:defRPr>
            </a:pPr>
            <a:r>
              <a:rPr lang="es-MX" sz="1400" kern="0" dirty="0">
                <a:solidFill>
                  <a:srgbClr val="414141"/>
                </a:solidFill>
                <a:latin typeface="Helvetica" panose="020B0604020202020204" pitchFamily="34" charset="0"/>
                <a:cs typeface="Helvetica" panose="020B0604020202020204" pitchFamily="34" charset="0"/>
                <a:sym typeface="Helvetica Courant"/>
              </a:rPr>
              <a:t>Seis universidades canadienses se </a:t>
            </a:r>
            <a:r>
              <a:rPr lang="es-MX" sz="1400" kern="0" dirty="0" smtClean="0">
                <a:solidFill>
                  <a:srgbClr val="414141"/>
                </a:solidFill>
                <a:latin typeface="Helvetica" panose="020B0604020202020204" pitchFamily="34" charset="0"/>
                <a:cs typeface="Helvetica" panose="020B0604020202020204" pitchFamily="34" charset="0"/>
                <a:sym typeface="Helvetica Courant"/>
              </a:rPr>
              <a:t>encuentran </a:t>
            </a:r>
            <a:r>
              <a:rPr lang="es-MX" sz="1400" kern="0" dirty="0">
                <a:solidFill>
                  <a:srgbClr val="414141"/>
                </a:solidFill>
                <a:latin typeface="Helvetica" panose="020B0604020202020204" pitchFamily="34" charset="0"/>
                <a:cs typeface="Helvetica" panose="020B0604020202020204" pitchFamily="34" charset="0"/>
                <a:sym typeface="Helvetica Courant"/>
              </a:rPr>
              <a:t>entre las 100 mejores en </a:t>
            </a:r>
            <a:r>
              <a:rPr lang="es-ES" sz="1400" kern="0" dirty="0">
                <a:solidFill>
                  <a:srgbClr val="414141"/>
                </a:solidFill>
                <a:latin typeface="Helvetica" panose="020B0604020202020204" pitchFamily="34" charset="0"/>
                <a:cs typeface="Helvetica" panose="020B0604020202020204" pitchFamily="34" charset="0"/>
                <a:sym typeface="Helvetica Courant"/>
              </a:rPr>
              <a:t>la clasificación de universidades del mundo de QS</a:t>
            </a:r>
            <a:r>
              <a:rPr lang="es-MX" sz="1400" kern="0" dirty="0">
                <a:solidFill>
                  <a:srgbClr val="414141"/>
                </a:solidFill>
                <a:latin typeface="Helvetica" panose="020B0604020202020204" pitchFamily="34" charset="0"/>
                <a:cs typeface="Helvetica" panose="020B0604020202020204" pitchFamily="34" charset="0"/>
                <a:sym typeface="Helvetica Courant"/>
              </a:rPr>
              <a:t> en el campo de la medicina en 2018</a:t>
            </a:r>
            <a:endParaRPr lang="en-US" sz="1400" kern="0" dirty="0">
              <a:solidFill>
                <a:srgbClr val="414141"/>
              </a:solidFill>
              <a:latin typeface="Helvetica" panose="020B0604020202020204" pitchFamily="34" charset="0"/>
              <a:ea typeface="Calibri"/>
              <a:cs typeface="Helvetica" panose="020B0604020202020204" pitchFamily="34" charset="0"/>
            </a:endParaRPr>
          </a:p>
          <a:p>
            <a:pPr marL="179705" indent="-179705" defTabSz="816558" hangingPunct="0">
              <a:lnSpc>
                <a:spcPct val="97200"/>
              </a:lnSpc>
              <a:spcBef>
                <a:spcPts val="1100"/>
              </a:spcBef>
              <a:buSzPct val="100000"/>
              <a:buFont typeface="Arial"/>
              <a:buChar char="•"/>
              <a:defRPr sz="1400">
                <a:solidFill>
                  <a:srgbClr val="FF0000"/>
                </a:solidFill>
              </a:defRPr>
            </a:pPr>
            <a:r>
              <a:rPr lang="es-MX" sz="1400" kern="0" dirty="0">
                <a:solidFill>
                  <a:srgbClr val="FF0000"/>
                </a:solidFill>
                <a:latin typeface="Helvetica" panose="020B0604020202020204" pitchFamily="34" charset="0"/>
                <a:cs typeface="Helvetica" panose="020B0604020202020204" pitchFamily="34" charset="0"/>
                <a:sym typeface="Helvetica Courant"/>
              </a:rPr>
              <a:t>Cinco universidades canadienses se </a:t>
            </a:r>
            <a:r>
              <a:rPr lang="es-MX" sz="1400" kern="0" dirty="0" smtClean="0">
                <a:solidFill>
                  <a:srgbClr val="FF0000"/>
                </a:solidFill>
                <a:latin typeface="Helvetica" panose="020B0604020202020204" pitchFamily="34" charset="0"/>
                <a:cs typeface="Helvetica" panose="020B0604020202020204" pitchFamily="34" charset="0"/>
                <a:sym typeface="Helvetica Courant"/>
              </a:rPr>
              <a:t>sitúan </a:t>
            </a:r>
            <a:r>
              <a:rPr lang="es-ES" sz="1400" kern="0" dirty="0">
                <a:solidFill>
                  <a:srgbClr val="FF0000"/>
                </a:solidFill>
                <a:latin typeface="Helvetica" panose="020B0604020202020204" pitchFamily="34" charset="0"/>
                <a:cs typeface="Helvetica" panose="020B0604020202020204" pitchFamily="34" charset="0"/>
                <a:sym typeface="Helvetica Courant"/>
              </a:rPr>
              <a:t>entre las 100 mejores en la clasificación de universidades del mundo de QS </a:t>
            </a:r>
            <a:r>
              <a:rPr lang="es-MX" sz="1400" kern="0" dirty="0">
                <a:solidFill>
                  <a:srgbClr val="FF0000"/>
                </a:solidFill>
                <a:latin typeface="Helvetica" panose="020B0604020202020204" pitchFamily="34" charset="0"/>
                <a:cs typeface="Helvetica" panose="020B0604020202020204" pitchFamily="34" charset="0"/>
                <a:sym typeface="Helvetica Courant"/>
              </a:rPr>
              <a:t>en el campo de la farmacia y la farmacología en 2018</a:t>
            </a:r>
            <a:endParaRPr sz="1400" kern="0" dirty="0">
              <a:solidFill>
                <a:srgbClr val="FF0000"/>
              </a:solidFill>
              <a:latin typeface="Helvetica" panose="020B0604020202020204" pitchFamily="34" charset="0"/>
              <a:cs typeface="Helvetica" panose="020B0604020202020204" pitchFamily="34" charset="0"/>
            </a:endParaRPr>
          </a:p>
        </p:txBody>
      </p:sp>
      <p:sp>
        <p:nvSpPr>
          <p:cNvPr id="657" name="Shape 657"/>
          <p:cNvSpPr/>
          <p:nvPr/>
        </p:nvSpPr>
        <p:spPr>
          <a:xfrm>
            <a:off x="2896078" y="6526672"/>
            <a:ext cx="3351844" cy="33855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1600" b="1">
                <a:solidFill>
                  <a:srgbClr val="FFFFFF"/>
                </a:solidFill>
                <a:latin typeface="Netto offc"/>
                <a:ea typeface="Netto offc"/>
                <a:cs typeface="Netto offc"/>
                <a:sym typeface="Netto offc"/>
              </a:defRPr>
            </a:lvl1pPr>
          </a:lstStyle>
          <a:p>
            <a:pPr hangingPunct="0"/>
            <a:r>
              <a:rPr lang="es-MX" kern="0" dirty="0"/>
              <a:t>APRENDE EN CANADÁ</a:t>
            </a:r>
            <a:r>
              <a:rPr kern="0" dirty="0"/>
              <a:t> </a:t>
            </a:r>
          </a:p>
        </p:txBody>
      </p:sp>
      <p:pic>
        <p:nvPicPr>
          <p:cNvPr id="8" name="image58.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332" y="396608"/>
            <a:ext cx="1052984" cy="1056898"/>
          </a:xfrm>
          <a:prstGeom prst="rect">
            <a:avLst/>
          </a:prstGeom>
          <a:ln w="12700">
            <a:miter lim="400000"/>
          </a:ln>
        </p:spPr>
      </p:pic>
    </p:spTree>
    <p:extLst>
      <p:ext uri="{BB962C8B-B14F-4D97-AF65-F5344CB8AC3E}">
        <p14:creationId xmlns:p14="http://schemas.microsoft.com/office/powerpoint/2010/main" val="1553035764"/>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p:nvPr/>
        </p:nvSpPr>
        <p:spPr>
          <a:xfrm>
            <a:off x="-1" y="0"/>
            <a:ext cx="1547666" cy="6864374"/>
          </a:xfrm>
          <a:prstGeom prst="rect">
            <a:avLst/>
          </a:prstGeom>
          <a:solidFill>
            <a:srgbClr val="B2C4CC"/>
          </a:solidFill>
          <a:ln w="12700">
            <a:miter lim="400000"/>
          </a:ln>
        </p:spPr>
        <p:txBody>
          <a:bodyPr lIns="45718" tIns="45718" rIns="45718" bIns="45718"/>
          <a:lstStyle/>
          <a:p>
            <a:pPr hangingPunct="0">
              <a:defRPr>
                <a:solidFill>
                  <a:srgbClr val="B2C4CC"/>
                </a:solidFill>
              </a:defRPr>
            </a:pPr>
            <a:endParaRPr kern="0" dirty="0">
              <a:solidFill>
                <a:srgbClr val="B2C4CC"/>
              </a:solidFill>
              <a:sym typeface="Helvetica Courant"/>
            </a:endParaRPr>
          </a:p>
        </p:txBody>
      </p:sp>
      <p:pic>
        <p:nvPicPr>
          <p:cNvPr id="662" name="image73.png"/>
          <p:cNvPicPr>
            <a:picLocks noChangeAspect="1"/>
          </p:cNvPicPr>
          <p:nvPr/>
        </p:nvPicPr>
        <p:blipFill>
          <a:blip r:embed="rId3" cstate="print">
            <a:extLst/>
          </a:blip>
          <a:stretch>
            <a:fillRect/>
          </a:stretch>
        </p:blipFill>
        <p:spPr>
          <a:xfrm>
            <a:off x="251525" y="370437"/>
            <a:ext cx="8891463" cy="6675539"/>
          </a:xfrm>
          <a:prstGeom prst="rect">
            <a:avLst/>
          </a:prstGeom>
          <a:ln w="12700">
            <a:miter lim="400000"/>
          </a:ln>
        </p:spPr>
      </p:pic>
      <p:sp>
        <p:nvSpPr>
          <p:cNvPr id="663" name="Shape 663"/>
          <p:cNvSpPr/>
          <p:nvPr/>
        </p:nvSpPr>
        <p:spPr>
          <a:xfrm>
            <a:off x="2103039" y="467793"/>
            <a:ext cx="8229604" cy="137542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pPr defTabSz="749808" hangingPunct="0">
              <a:lnSpc>
                <a:spcPct val="90000"/>
              </a:lnSpc>
              <a:defRPr sz="4400" b="1">
                <a:solidFill>
                  <a:srgbClr val="414141"/>
                </a:solidFill>
                <a:latin typeface="Netto offc"/>
                <a:ea typeface="Netto offc"/>
                <a:cs typeface="Netto offc"/>
                <a:sym typeface="Netto offc"/>
              </a:defRPr>
            </a:pPr>
            <a:r>
              <a:rPr lang="es-MX" sz="4400" b="1" kern="0" dirty="0">
                <a:solidFill>
                  <a:srgbClr val="4E4C47"/>
                </a:solidFill>
                <a:latin typeface="Netto offc"/>
                <a:ea typeface="Netto offc"/>
                <a:cs typeface="Netto offc"/>
                <a:sym typeface="Netto offc"/>
              </a:rPr>
              <a:t>Ten éxito</a:t>
            </a:r>
            <a:r>
              <a:rPr sz="4400" b="1" kern="0" dirty="0">
                <a:solidFill>
                  <a:srgbClr val="4E4C47"/>
                </a:solidFill>
                <a:latin typeface="Netto offc"/>
                <a:ea typeface="Netto offc"/>
                <a:cs typeface="Netto offc"/>
                <a:sym typeface="Netto offc"/>
              </a:rPr>
              <a:t/>
            </a:r>
            <a:br>
              <a:rPr sz="4400" b="1" kern="0" dirty="0">
                <a:solidFill>
                  <a:srgbClr val="4E4C47"/>
                </a:solidFill>
                <a:latin typeface="Netto offc"/>
                <a:ea typeface="Netto offc"/>
                <a:cs typeface="Netto offc"/>
                <a:sym typeface="Netto offc"/>
              </a:rPr>
            </a:br>
            <a:r>
              <a:rPr lang="es-MX" sz="4400" b="1" kern="0" dirty="0">
                <a:solidFill>
                  <a:srgbClr val="FF0000"/>
                </a:solidFill>
                <a:latin typeface="Netto offc"/>
                <a:ea typeface="Netto offc"/>
                <a:cs typeface="Netto offc"/>
                <a:sym typeface="Netto offc"/>
              </a:rPr>
              <a:t>en Canadá</a:t>
            </a:r>
            <a:r>
              <a:rPr sz="4400" b="1" kern="0" dirty="0">
                <a:solidFill>
                  <a:srgbClr val="FF0000"/>
                </a:solidFill>
                <a:latin typeface="Netto offc"/>
                <a:ea typeface="Netto offc"/>
                <a:cs typeface="Netto offc"/>
                <a:sym typeface="Netto offc"/>
              </a:rPr>
              <a:t> </a:t>
            </a:r>
          </a:p>
        </p:txBody>
      </p:sp>
      <p:pic>
        <p:nvPicPr>
          <p:cNvPr id="664" name="image74.png"/>
          <p:cNvPicPr>
            <a:picLocks noChangeAspect="1"/>
          </p:cNvPicPr>
          <p:nvPr/>
        </p:nvPicPr>
        <p:blipFill>
          <a:blip r:embed="rId4" cstate="print">
            <a:extLst/>
          </a:blip>
          <a:srcRect l="18737" t="8137" r="14082" b="24684"/>
          <a:stretch>
            <a:fillRect/>
          </a:stretch>
        </p:blipFill>
        <p:spPr>
          <a:xfrm>
            <a:off x="107502" y="396607"/>
            <a:ext cx="1296148" cy="1300971"/>
          </a:xfrm>
          <a:prstGeom prst="rect">
            <a:avLst/>
          </a:prstGeom>
          <a:ln w="12700">
            <a:miter lim="400000"/>
          </a:ln>
        </p:spPr>
      </p:pic>
    </p:spTree>
    <p:extLst>
      <p:ext uri="{BB962C8B-B14F-4D97-AF65-F5344CB8AC3E}">
        <p14:creationId xmlns:p14="http://schemas.microsoft.com/office/powerpoint/2010/main" val="1278975485"/>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Shape 667"/>
          <p:cNvSpPr>
            <a:spLocks noGrp="1"/>
          </p:cNvSpPr>
          <p:nvPr>
            <p:ph type="body" sz="quarter" idx="1"/>
          </p:nvPr>
        </p:nvSpPr>
        <p:spPr>
          <a:xfrm>
            <a:off x="446092" y="2108071"/>
            <a:ext cx="3770317" cy="1767082"/>
          </a:xfrm>
          <a:prstGeom prst="rect">
            <a:avLst/>
          </a:prstGeom>
        </p:spPr>
        <p:txBody>
          <a:bodyPr>
            <a:normAutofit lnSpcReduction="10000"/>
          </a:bodyPr>
          <a:lstStyle/>
          <a:p>
            <a:pPr marL="228600" indent="-228600">
              <a:lnSpc>
                <a:spcPct val="99000"/>
              </a:lnSpc>
            </a:pPr>
            <a:r>
              <a:rPr lang="es-ES_tradnl" dirty="0">
                <a:solidFill>
                  <a:schemeClr val="tx1">
                    <a:lumMod val="75000"/>
                    <a:lumOff val="25000"/>
                  </a:schemeClr>
                </a:solidFill>
                <a:latin typeface="Helvetica" panose="020B0604020202020204" pitchFamily="34" charset="0"/>
                <a:cs typeface="Helvetica" panose="020B0604020202020204" pitchFamily="34" charset="0"/>
              </a:rPr>
              <a:t>Experiencia sobre el terreno</a:t>
            </a:r>
          </a:p>
          <a:p>
            <a:pPr marL="228600" indent="-228600">
              <a:lnSpc>
                <a:spcPct val="99000"/>
              </a:lnSpc>
              <a:defRPr>
                <a:solidFill>
                  <a:srgbClr val="FF0000"/>
                </a:solidFill>
              </a:defRPr>
            </a:pPr>
            <a:r>
              <a:rPr lang="es-ES_tradnl" dirty="0">
                <a:solidFill>
                  <a:schemeClr val="tx1">
                    <a:lumMod val="75000"/>
                    <a:lumOff val="25000"/>
                  </a:schemeClr>
                </a:solidFill>
                <a:latin typeface="Helvetica" panose="020B0604020202020204" pitchFamily="34" charset="0"/>
                <a:cs typeface="Helvetica" panose="020B0604020202020204" pitchFamily="34" charset="0"/>
              </a:rPr>
              <a:t>Prácticas</a:t>
            </a:r>
          </a:p>
          <a:p>
            <a:pPr marL="228600" indent="-228600">
              <a:lnSpc>
                <a:spcPct val="99000"/>
              </a:lnSpc>
            </a:pPr>
            <a:r>
              <a:rPr lang="es-ES_tradnl" dirty="0">
                <a:solidFill>
                  <a:schemeClr val="tx1">
                    <a:lumMod val="75000"/>
                    <a:lumOff val="25000"/>
                  </a:schemeClr>
                </a:solidFill>
                <a:latin typeface="Helvetica" panose="020B0604020202020204" pitchFamily="34" charset="0"/>
                <a:cs typeface="Helvetica" panose="020B0604020202020204" pitchFamily="34" charset="0"/>
              </a:rPr>
              <a:t>Trabajo cooperativo </a:t>
            </a:r>
          </a:p>
          <a:p>
            <a:pPr marL="228600" indent="-228600">
              <a:lnSpc>
                <a:spcPct val="99000"/>
              </a:lnSpc>
              <a:defRPr>
                <a:solidFill>
                  <a:srgbClr val="FF0000"/>
                </a:solidFill>
              </a:defRPr>
            </a:pPr>
            <a:r>
              <a:rPr lang="es-ES_tradnl" dirty="0">
                <a:solidFill>
                  <a:schemeClr val="tx1">
                    <a:lumMod val="75000"/>
                    <a:lumOff val="25000"/>
                  </a:schemeClr>
                </a:solidFill>
                <a:latin typeface="Helvetica" panose="020B0604020202020204" pitchFamily="34" charset="0"/>
                <a:cs typeface="Helvetica" panose="020B0604020202020204" pitchFamily="34" charset="0"/>
              </a:rPr>
              <a:t>Pasantías </a:t>
            </a:r>
          </a:p>
          <a:p>
            <a:pPr marL="228600" indent="-228600">
              <a:lnSpc>
                <a:spcPct val="99000"/>
              </a:lnSpc>
              <a:defRPr>
                <a:solidFill>
                  <a:srgbClr val="FF0000"/>
                </a:solidFill>
              </a:defRPr>
            </a:pPr>
            <a:r>
              <a:rPr lang="es-ES_tradnl" dirty="0">
                <a:solidFill>
                  <a:schemeClr val="tx1">
                    <a:lumMod val="75000"/>
                    <a:lumOff val="25000"/>
                  </a:schemeClr>
                </a:solidFill>
                <a:latin typeface="Helvetica" panose="020B0604020202020204" pitchFamily="34" charset="0"/>
                <a:cs typeface="Helvetica" panose="020B0604020202020204" pitchFamily="34" charset="0"/>
              </a:rPr>
              <a:t>Proyectos de investigación aplicada</a:t>
            </a:r>
          </a:p>
        </p:txBody>
      </p:sp>
      <p:sp>
        <p:nvSpPr>
          <p:cNvPr id="668" name="Shape 668"/>
          <p:cNvSpPr/>
          <p:nvPr/>
        </p:nvSpPr>
        <p:spPr>
          <a:xfrm>
            <a:off x="4990041" y="4973350"/>
            <a:ext cx="3770315" cy="81352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fontScale="85000" lnSpcReduction="10000"/>
          </a:bodyPr>
          <a:lstStyle/>
          <a:p>
            <a:pPr marL="179999" indent="-179999" hangingPunct="0">
              <a:lnSpc>
                <a:spcPct val="99000"/>
              </a:lnSpc>
              <a:spcBef>
                <a:spcPts val="1000"/>
              </a:spcBef>
              <a:buSzPct val="100000"/>
              <a:buFont typeface="Arial"/>
              <a:buChar char="•"/>
              <a:defRPr sz="1600">
                <a:solidFill>
                  <a:srgbClr val="414141"/>
                </a:solidFill>
                <a:latin typeface="+mj-lt"/>
                <a:ea typeface="+mj-ea"/>
                <a:cs typeface="+mj-cs"/>
                <a:sym typeface="Helvetica"/>
              </a:defRPr>
            </a:pPr>
            <a:r>
              <a:rPr lang="es-ES_tradnl" sz="1600" kern="0" dirty="0">
                <a:solidFill>
                  <a:srgbClr val="414141"/>
                </a:solidFill>
                <a:latin typeface="Helvetica"/>
                <a:ea typeface="+mj-ea"/>
                <a:cs typeface="Helvetica"/>
                <a:sym typeface="Helvetica"/>
              </a:rPr>
              <a:t>Para mayor información sobre los programas de permisos laborales y criterios de admisibilidad, consulte: </a:t>
            </a:r>
            <a:r>
              <a:rPr lang="es-ES_tradnl" sz="1600" b="1" kern="0" dirty="0">
                <a:solidFill>
                  <a:srgbClr val="FF0000"/>
                </a:solidFill>
                <a:latin typeface="Helvetica"/>
                <a:ea typeface="+mj-ea"/>
                <a:cs typeface="Helvetica"/>
                <a:sym typeface="Helvetica"/>
              </a:rPr>
              <a:t>www.cic.gc.ca</a:t>
            </a:r>
          </a:p>
        </p:txBody>
      </p:sp>
      <p:sp>
        <p:nvSpPr>
          <p:cNvPr id="669" name="Shape 669"/>
          <p:cNvSpPr/>
          <p:nvPr/>
        </p:nvSpPr>
        <p:spPr>
          <a:xfrm>
            <a:off x="3131844" y="6561607"/>
            <a:ext cx="2654721" cy="338550"/>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lvl1pPr algn="ctr">
              <a:defRPr sz="1600" b="1">
                <a:solidFill>
                  <a:srgbClr val="FFFFFF"/>
                </a:solidFill>
                <a:latin typeface="Netto offc"/>
                <a:ea typeface="Netto offc"/>
                <a:cs typeface="Netto offc"/>
                <a:sym typeface="Netto offc"/>
              </a:defRPr>
            </a:lvl1pPr>
          </a:lstStyle>
          <a:p>
            <a:pPr hangingPunct="0"/>
            <a:r>
              <a:rPr lang="es-ES_tradnl" kern="0" dirty="0"/>
              <a:t>TEN ÉXITO EN CANADÁ </a:t>
            </a:r>
          </a:p>
        </p:txBody>
      </p:sp>
      <p:pic>
        <p:nvPicPr>
          <p:cNvPr id="670" name="image75.jpeg"/>
          <p:cNvPicPr>
            <a:picLocks noGrp="1" noChangeAspect="1"/>
          </p:cNvPicPr>
          <p:nvPr>
            <p:ph type="pic" idx="13"/>
          </p:nvPr>
        </p:nvPicPr>
        <p:blipFill>
          <a:blip r:embed="rId3" cstate="print">
            <a:extLst/>
          </a:blip>
          <a:srcRect t="10146" b="10146"/>
          <a:stretch>
            <a:fillRect/>
          </a:stretch>
        </p:blipFill>
        <p:spPr>
          <a:xfrm>
            <a:off x="4606930" y="1805324"/>
            <a:ext cx="4537075" cy="2393294"/>
          </a:xfrm>
          <a:prstGeom prst="rect">
            <a:avLst/>
          </a:prstGeom>
        </p:spPr>
      </p:pic>
      <p:pic>
        <p:nvPicPr>
          <p:cNvPr id="671" name="image76.jpeg"/>
          <p:cNvPicPr>
            <a:picLocks noGrp="1" noChangeAspect="1"/>
          </p:cNvPicPr>
          <p:nvPr>
            <p:ph type="pic" idx="14"/>
          </p:nvPr>
        </p:nvPicPr>
        <p:blipFill>
          <a:blip r:embed="rId4" cstate="print">
            <a:extLst/>
          </a:blip>
          <a:srcRect t="11353" b="11353"/>
          <a:stretch>
            <a:fillRect/>
          </a:stretch>
        </p:blipFill>
        <p:spPr>
          <a:prstGeom prst="rect">
            <a:avLst/>
          </a:prstGeom>
        </p:spPr>
      </p:pic>
      <p:sp>
        <p:nvSpPr>
          <p:cNvPr id="672" name="Shape 672"/>
          <p:cNvSpPr/>
          <p:nvPr/>
        </p:nvSpPr>
        <p:spPr>
          <a:xfrm>
            <a:off x="426113" y="380294"/>
            <a:ext cx="8628993" cy="1089525"/>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nSpc>
                <a:spcPct val="90000"/>
              </a:lnSpc>
              <a:defRPr sz="3600" b="1">
                <a:solidFill>
                  <a:srgbClr val="FF0000"/>
                </a:solidFill>
                <a:latin typeface="Netto offc"/>
                <a:ea typeface="Netto offc"/>
                <a:cs typeface="Netto offc"/>
                <a:sym typeface="Netto offc"/>
              </a:defRPr>
            </a:lvl1pPr>
          </a:lstStyle>
          <a:p>
            <a:pPr hangingPunct="0"/>
            <a:r>
              <a:rPr lang="es-ES_tradnl" kern="0" dirty="0"/>
              <a:t>Trabajar durante y después de tus estudios</a:t>
            </a:r>
          </a:p>
        </p:txBody>
      </p:sp>
      <p:pic>
        <p:nvPicPr>
          <p:cNvPr id="9" name="image58.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2225" y="275929"/>
            <a:ext cx="1293448" cy="1298256"/>
          </a:xfrm>
          <a:prstGeom prst="rect">
            <a:avLst/>
          </a:prstGeom>
          <a:ln w="12700">
            <a:miter lim="400000"/>
          </a:ln>
        </p:spPr>
      </p:pic>
    </p:spTree>
    <p:extLst>
      <p:ext uri="{BB962C8B-B14F-4D97-AF65-F5344CB8AC3E}">
        <p14:creationId xmlns:p14="http://schemas.microsoft.com/office/powerpoint/2010/main" val="2352543549"/>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 name="Shape 683"/>
          <p:cNvSpPr>
            <a:spLocks noGrp="1"/>
          </p:cNvSpPr>
          <p:nvPr>
            <p:ph type="body" sz="half" idx="1"/>
          </p:nvPr>
        </p:nvSpPr>
        <p:spPr>
          <a:xfrm>
            <a:off x="446086" y="1988569"/>
            <a:ext cx="4989059" cy="4248008"/>
          </a:xfrm>
          <a:prstGeom prst="rect">
            <a:avLst/>
          </a:prstGeom>
        </p:spPr>
        <p:txBody>
          <a:bodyPr>
            <a:normAutofit fontScale="92500" lnSpcReduction="10000"/>
          </a:bodyPr>
          <a:lstStyle/>
          <a:p>
            <a:pPr marL="179999"/>
            <a:r>
              <a:rPr lang="es-ES" dirty="0">
                <a:latin typeface="Helvetica" panose="020B0604020202020204" pitchFamily="34" charset="0"/>
                <a:cs typeface="Helvetica" panose="020B0604020202020204" pitchFamily="34" charset="0"/>
              </a:rPr>
              <a:t>Acuerdo bilateral entre los gobiernos de Chile y Canadá para facilitar la movilidad de jóvenes entre los 2 países</a:t>
            </a:r>
          </a:p>
          <a:p>
            <a:pPr marL="179999"/>
            <a:r>
              <a:rPr lang="es-ES" dirty="0">
                <a:solidFill>
                  <a:srgbClr val="FF0000"/>
                </a:solidFill>
                <a:latin typeface="Helvetica" panose="020B0604020202020204" pitchFamily="34" charset="0"/>
                <a:cs typeface="Helvetica" panose="020B0604020202020204" pitchFamily="34" charset="0"/>
              </a:rPr>
              <a:t>Chilenos entre 18 y 35 años pueden quedarse en Canadá hasta un año para trabajar, recorrer el país, conocer la cultura y mejorar sus conocimientos de inglés y/o francés</a:t>
            </a:r>
          </a:p>
          <a:p>
            <a:pPr marL="179999"/>
            <a:r>
              <a:rPr lang="es-ES" dirty="0">
                <a:latin typeface="Helvetica" panose="020B0604020202020204" pitchFamily="34" charset="0"/>
                <a:cs typeface="Helvetica" panose="020B0604020202020204" pitchFamily="34" charset="0"/>
              </a:rPr>
              <a:t>Proceso </a:t>
            </a:r>
            <a:r>
              <a:rPr lang="es-ES" dirty="0" smtClean="0">
                <a:latin typeface="Helvetica" panose="020B0604020202020204" pitchFamily="34" charset="0"/>
                <a:cs typeface="Helvetica" panose="020B0604020202020204" pitchFamily="34" charset="0"/>
              </a:rPr>
              <a:t>2019 abierto.</a:t>
            </a:r>
            <a:endParaRPr lang="es-ES" dirty="0">
              <a:latin typeface="Helvetica" panose="020B0604020202020204" pitchFamily="34" charset="0"/>
              <a:cs typeface="Helvetica" panose="020B0604020202020204" pitchFamily="34" charset="0"/>
            </a:endParaRPr>
          </a:p>
          <a:p>
            <a:pPr marL="179999"/>
            <a:r>
              <a:rPr lang="es-ES" dirty="0" smtClean="0">
                <a:latin typeface="Helvetica" panose="020B0604020202020204" pitchFamily="34" charset="0"/>
                <a:cs typeface="Helvetica" panose="020B0604020202020204" pitchFamily="34" charset="0"/>
              </a:rPr>
              <a:t>725 </a:t>
            </a:r>
            <a:r>
              <a:rPr lang="es-ES" dirty="0">
                <a:latin typeface="Helvetica" panose="020B0604020202020204" pitchFamily="34" charset="0"/>
                <a:cs typeface="Helvetica" panose="020B0604020202020204" pitchFamily="34" charset="0"/>
              </a:rPr>
              <a:t>c</a:t>
            </a:r>
            <a:r>
              <a:rPr lang="es-ES" dirty="0" smtClean="0">
                <a:latin typeface="Helvetica" panose="020B0604020202020204" pitchFamily="34" charset="0"/>
                <a:cs typeface="Helvetica" panose="020B0604020202020204" pitchFamily="34" charset="0"/>
              </a:rPr>
              <a:t>upos - categoría </a:t>
            </a:r>
            <a:r>
              <a:rPr lang="es-ES" dirty="0" err="1">
                <a:latin typeface="Helvetica" panose="020B0604020202020204" pitchFamily="34" charset="0"/>
                <a:cs typeface="Helvetica" panose="020B0604020202020204" pitchFamily="34" charset="0"/>
              </a:rPr>
              <a:t>work</a:t>
            </a:r>
            <a:r>
              <a:rPr lang="es-ES" dirty="0">
                <a:latin typeface="Helvetica" panose="020B0604020202020204" pitchFamily="34" charset="0"/>
                <a:cs typeface="Helvetica" panose="020B0604020202020204" pitchFamily="34" charset="0"/>
              </a:rPr>
              <a:t> and </a:t>
            </a:r>
            <a:r>
              <a:rPr lang="es-ES" dirty="0" err="1" smtClean="0">
                <a:latin typeface="Helvetica" panose="020B0604020202020204" pitchFamily="34" charset="0"/>
                <a:cs typeface="Helvetica" panose="020B0604020202020204" pitchFamily="34" charset="0"/>
              </a:rPr>
              <a:t>holiday</a:t>
            </a:r>
            <a:r>
              <a:rPr lang="es-ES" dirty="0" smtClean="0">
                <a:latin typeface="Helvetica" panose="020B0604020202020204" pitchFamily="34" charset="0"/>
                <a:cs typeface="Helvetica" panose="020B0604020202020204" pitchFamily="34" charset="0"/>
              </a:rPr>
              <a:t>.</a:t>
            </a:r>
          </a:p>
          <a:p>
            <a:pPr marL="179999"/>
            <a:r>
              <a:rPr lang="es-ES" dirty="0" smtClean="0">
                <a:latin typeface="Helvetica" panose="020B0604020202020204" pitchFamily="34" charset="0"/>
                <a:cs typeface="Helvetica" panose="020B0604020202020204" pitchFamily="34" charset="0"/>
              </a:rPr>
              <a:t>20 </a:t>
            </a:r>
            <a:r>
              <a:rPr lang="es-ES" dirty="0">
                <a:latin typeface="Helvetica" panose="020B0604020202020204" pitchFamily="34" charset="0"/>
                <a:cs typeface="Helvetica" panose="020B0604020202020204" pitchFamily="34" charset="0"/>
              </a:rPr>
              <a:t>cupos – categoría Young </a:t>
            </a:r>
            <a:r>
              <a:rPr lang="es-ES" dirty="0" err="1" smtClean="0">
                <a:latin typeface="Helvetica" panose="020B0604020202020204" pitchFamily="34" charset="0"/>
                <a:cs typeface="Helvetica" panose="020B0604020202020204" pitchFamily="34" charset="0"/>
              </a:rPr>
              <a:t>Professionals</a:t>
            </a:r>
            <a:endParaRPr lang="es-ES" dirty="0" smtClean="0">
              <a:latin typeface="Helvetica" panose="020B0604020202020204" pitchFamily="34" charset="0"/>
              <a:cs typeface="Helvetica" panose="020B0604020202020204" pitchFamily="34" charset="0"/>
            </a:endParaRPr>
          </a:p>
          <a:p>
            <a:pPr marL="179999"/>
            <a:r>
              <a:rPr lang="es-ES" dirty="0" smtClean="0">
                <a:latin typeface="Helvetica" panose="020B0604020202020204" pitchFamily="34" charset="0"/>
                <a:cs typeface="Helvetica" panose="020B0604020202020204" pitchFamily="34" charset="0"/>
              </a:rPr>
              <a:t>5 </a:t>
            </a:r>
            <a:r>
              <a:rPr lang="es-ES" dirty="0">
                <a:latin typeface="Helvetica" panose="020B0604020202020204" pitchFamily="34" charset="0"/>
                <a:cs typeface="Helvetica" panose="020B0604020202020204" pitchFamily="34" charset="0"/>
              </a:rPr>
              <a:t>cupos – categoría International Co-</a:t>
            </a:r>
            <a:r>
              <a:rPr lang="es-ES" dirty="0" err="1">
                <a:latin typeface="Helvetica" panose="020B0604020202020204" pitchFamily="34" charset="0"/>
                <a:cs typeface="Helvetica" panose="020B0604020202020204" pitchFamily="34" charset="0"/>
              </a:rPr>
              <a:t>op</a:t>
            </a:r>
            <a:r>
              <a:rPr lang="es-ES" dirty="0">
                <a:latin typeface="Helvetica" panose="020B0604020202020204" pitchFamily="34" charset="0"/>
                <a:cs typeface="Helvetica" panose="020B0604020202020204" pitchFamily="34" charset="0"/>
              </a:rPr>
              <a:t> (</a:t>
            </a:r>
            <a:r>
              <a:rPr lang="es-ES" dirty="0" err="1">
                <a:latin typeface="Helvetica" panose="020B0604020202020204" pitchFamily="34" charset="0"/>
                <a:cs typeface="Helvetica" panose="020B0604020202020204" pitchFamily="34" charset="0"/>
              </a:rPr>
              <a:t>Internship</a:t>
            </a:r>
            <a:r>
              <a:rPr lang="es-ES" dirty="0">
                <a:latin typeface="Helvetica" panose="020B0604020202020204" pitchFamily="34" charset="0"/>
                <a:cs typeface="Helvetica" panose="020B0604020202020204" pitchFamily="34" charset="0"/>
              </a:rPr>
              <a:t>)</a:t>
            </a:r>
          </a:p>
          <a:p>
            <a:pPr marL="179999"/>
            <a:r>
              <a:rPr lang="es-ES" dirty="0">
                <a:latin typeface="Helvetica" panose="020B0604020202020204" pitchFamily="34" charset="0"/>
                <a:cs typeface="Helvetica" panose="020B0604020202020204" pitchFamily="34" charset="0"/>
              </a:rPr>
              <a:t>Seguro </a:t>
            </a:r>
            <a:r>
              <a:rPr lang="es-ES" dirty="0" smtClean="0">
                <a:latin typeface="Helvetica" panose="020B0604020202020204" pitchFamily="34" charset="0"/>
                <a:cs typeface="Helvetica" panose="020B0604020202020204" pitchFamily="34" charset="0"/>
              </a:rPr>
              <a:t>medico y fondos requeridos </a:t>
            </a:r>
            <a:r>
              <a:rPr lang="es-ES" dirty="0">
                <a:latin typeface="Helvetica" panose="020B0604020202020204" pitchFamily="34" charset="0"/>
                <a:cs typeface="Helvetica" panose="020B0604020202020204" pitchFamily="34" charset="0"/>
              </a:rPr>
              <a:t>en caso de aprobación.</a:t>
            </a:r>
          </a:p>
          <a:p>
            <a:pPr marL="179999"/>
            <a:r>
              <a:rPr lang="es-ES" dirty="0">
                <a:latin typeface="Helvetica" panose="020B0604020202020204" pitchFamily="34" charset="0"/>
                <a:cs typeface="Helvetica" panose="020B0604020202020204" pitchFamily="34" charset="0"/>
                <a:hlinkClick r:id="rId3"/>
              </a:rPr>
              <a:t>www.cic.gc.ca</a:t>
            </a:r>
            <a:r>
              <a:rPr lang="es-ES" dirty="0">
                <a:latin typeface="Helvetica" panose="020B0604020202020204" pitchFamily="34" charset="0"/>
                <a:cs typeface="Helvetica" panose="020B0604020202020204" pitchFamily="34" charset="0"/>
              </a:rPr>
              <a:t>  &gt; “</a:t>
            </a:r>
            <a:r>
              <a:rPr lang="es-ES" dirty="0" err="1">
                <a:latin typeface="Helvetica" panose="020B0604020202020204" pitchFamily="34" charset="0"/>
                <a:cs typeface="Helvetica" panose="020B0604020202020204" pitchFamily="34" charset="0"/>
              </a:rPr>
              <a:t>Travel</a:t>
            </a:r>
            <a:r>
              <a:rPr lang="es-ES" dirty="0">
                <a:latin typeface="Helvetica" panose="020B0604020202020204" pitchFamily="34" charset="0"/>
                <a:cs typeface="Helvetica" panose="020B0604020202020204" pitchFamily="34" charset="0"/>
              </a:rPr>
              <a:t> and </a:t>
            </a:r>
            <a:r>
              <a:rPr lang="es-ES" dirty="0" err="1">
                <a:latin typeface="Helvetica" panose="020B0604020202020204" pitchFamily="34" charset="0"/>
                <a:cs typeface="Helvetica" panose="020B0604020202020204" pitchFamily="34" charset="0"/>
              </a:rPr>
              <a:t>work</a:t>
            </a:r>
            <a:r>
              <a:rPr lang="es-ES" dirty="0">
                <a:latin typeface="Helvetica" panose="020B0604020202020204" pitchFamily="34" charset="0"/>
                <a:cs typeface="Helvetica" panose="020B0604020202020204" pitchFamily="34" charset="0"/>
              </a:rPr>
              <a:t> in Canada”</a:t>
            </a:r>
            <a:endParaRPr dirty="0">
              <a:latin typeface="Helvetica" panose="020B0604020202020204" pitchFamily="34" charset="0"/>
              <a:cs typeface="Helvetica" panose="020B0604020202020204" pitchFamily="34" charset="0"/>
            </a:endParaRPr>
          </a:p>
        </p:txBody>
      </p:sp>
      <p:sp>
        <p:nvSpPr>
          <p:cNvPr id="686" name="Shape 686"/>
          <p:cNvSpPr/>
          <p:nvPr/>
        </p:nvSpPr>
        <p:spPr>
          <a:xfrm>
            <a:off x="3059836" y="6561607"/>
            <a:ext cx="2726729" cy="338550"/>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algn="ctr">
              <a:defRPr sz="1600" b="1">
                <a:solidFill>
                  <a:srgbClr val="FFFFFF"/>
                </a:solidFill>
                <a:latin typeface="Netto offc"/>
                <a:ea typeface="Netto offc"/>
                <a:cs typeface="Netto offc"/>
                <a:sym typeface="Netto offc"/>
              </a:defRPr>
            </a:lvl1pPr>
          </a:lstStyle>
          <a:p>
            <a:pPr hangingPunct="0"/>
            <a:r>
              <a:rPr lang="es-MX" kern="0" dirty="0"/>
              <a:t>TEN ÉXITO EN CANADÁ</a:t>
            </a:r>
            <a:r>
              <a:rPr kern="0" dirty="0"/>
              <a:t> </a:t>
            </a:r>
          </a:p>
        </p:txBody>
      </p:sp>
      <p:pic>
        <p:nvPicPr>
          <p:cNvPr id="7" name="image58.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4100" y="275929"/>
            <a:ext cx="1293448" cy="1298256"/>
          </a:xfrm>
          <a:prstGeom prst="rect">
            <a:avLst/>
          </a:prstGeom>
          <a:ln w="12700">
            <a:miter lim="400000"/>
          </a:ln>
        </p:spPr>
      </p:pic>
      <p:sp>
        <p:nvSpPr>
          <p:cNvPr id="12" name="Shape 672"/>
          <p:cNvSpPr/>
          <p:nvPr/>
        </p:nvSpPr>
        <p:spPr>
          <a:xfrm>
            <a:off x="426114" y="604204"/>
            <a:ext cx="8628993" cy="59092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nSpc>
                <a:spcPct val="90000"/>
              </a:lnSpc>
              <a:defRPr sz="3600" b="1">
                <a:solidFill>
                  <a:srgbClr val="FF0000"/>
                </a:solidFill>
                <a:latin typeface="Netto offc"/>
                <a:ea typeface="Netto offc"/>
                <a:cs typeface="Netto offc"/>
                <a:sym typeface="Netto offc"/>
              </a:defRPr>
            </a:lvl1pPr>
          </a:lstStyle>
          <a:p>
            <a:pPr hangingPunct="0"/>
            <a:endParaRPr kern="0" dirty="0"/>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9222" y="134842"/>
            <a:ext cx="4527955" cy="1580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Grp="1" noChangeAspect="1" noChangeArrowheads="1"/>
          </p:cNvPicPr>
          <p:nvPr>
            <p:ph type="pic" sz="quarter" idx="13"/>
          </p:nvPr>
        </p:nvPicPr>
        <p:blipFill>
          <a:blip r:embed="rId6">
            <a:extLst>
              <a:ext uri="{28A0092B-C50C-407E-A947-70E740481C1C}">
                <a14:useLocalDpi xmlns:a14="http://schemas.microsoft.com/office/drawing/2010/main" val="0"/>
              </a:ext>
            </a:extLst>
          </a:blip>
          <a:srcRect l="8573" r="8573"/>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Placeholder 2"/>
          <p:cNvPicPr>
            <a:picLocks noGrp="1" noChangeAspect="1"/>
          </p:cNvPicPr>
          <p:nvPr>
            <p:ph type="pic" sz="quarter" idx="14"/>
          </p:nvPr>
        </p:nvPicPr>
        <p:blipFill>
          <a:blip r:embed="rId7"/>
          <a:srcRect l="8621" r="8621"/>
          <a:stretch>
            <a:fillRect/>
          </a:stretch>
        </p:blipFill>
        <p:spPr>
          <a:prstGeom prst="rect">
            <a:avLst/>
          </a:prstGeom>
        </p:spPr>
      </p:pic>
    </p:spTree>
    <p:extLst>
      <p:ext uri="{BB962C8B-B14F-4D97-AF65-F5344CB8AC3E}">
        <p14:creationId xmlns:p14="http://schemas.microsoft.com/office/powerpoint/2010/main" val="3598584760"/>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 name="Shape 678"/>
          <p:cNvSpPr/>
          <p:nvPr/>
        </p:nvSpPr>
        <p:spPr>
          <a:xfrm>
            <a:off x="3059832" y="6565614"/>
            <a:ext cx="2717150" cy="338550"/>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lvl1pPr algn="ctr">
              <a:defRPr sz="1600" b="1">
                <a:solidFill>
                  <a:srgbClr val="FFFFFF"/>
                </a:solidFill>
                <a:latin typeface="Netto offc"/>
                <a:ea typeface="Netto offc"/>
                <a:cs typeface="Netto offc"/>
                <a:sym typeface="Netto offc"/>
              </a:defRPr>
            </a:lvl1pPr>
          </a:lstStyle>
          <a:p>
            <a:pPr hangingPunct="0"/>
            <a:r>
              <a:rPr lang="es-MX" kern="0" dirty="0"/>
              <a:t>TEN ÉXITO EN CANADÁ</a:t>
            </a:r>
            <a:r>
              <a:rPr kern="0" dirty="0"/>
              <a:t> </a:t>
            </a:r>
          </a:p>
        </p:txBody>
      </p:sp>
      <p:pic>
        <p:nvPicPr>
          <p:cNvPr id="5" name="image58.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3175" y="301404"/>
            <a:ext cx="1293448" cy="1298256"/>
          </a:xfrm>
          <a:prstGeom prst="rect">
            <a:avLst/>
          </a:prstGeom>
          <a:ln w="12700">
            <a:miter lim="400000"/>
          </a:ln>
        </p:spPr>
      </p:pic>
      <p:sp>
        <p:nvSpPr>
          <p:cNvPr id="6" name="Shape 672"/>
          <p:cNvSpPr/>
          <p:nvPr/>
        </p:nvSpPr>
        <p:spPr>
          <a:xfrm>
            <a:off x="418754" y="405769"/>
            <a:ext cx="8628993" cy="1089525"/>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nSpc>
                <a:spcPct val="90000"/>
              </a:lnSpc>
              <a:defRPr sz="3600" b="1">
                <a:solidFill>
                  <a:srgbClr val="FF0000"/>
                </a:solidFill>
                <a:latin typeface="Netto offc"/>
                <a:ea typeface="Netto offc"/>
                <a:cs typeface="Netto offc"/>
                <a:sym typeface="Netto offc"/>
              </a:defRPr>
            </a:lvl1pPr>
          </a:lstStyle>
          <a:p>
            <a:pPr hangingPunct="0"/>
            <a:r>
              <a:rPr lang="es-MX" kern="0" dirty="0"/>
              <a:t>Trabajar durante y después de</a:t>
            </a:r>
          </a:p>
          <a:p>
            <a:pPr hangingPunct="0"/>
            <a:r>
              <a:rPr lang="es-MX" kern="0" dirty="0"/>
              <a:t>tus estudios</a:t>
            </a:r>
          </a:p>
        </p:txBody>
      </p:sp>
      <p:pic>
        <p:nvPicPr>
          <p:cNvPr id="7" name="Picture Placeholder 3"/>
          <p:cNvPicPr>
            <a:picLocks noGrp="1" noChangeAspect="1"/>
          </p:cNvPicPr>
          <p:nvPr>
            <p:ph type="pic" idx="13"/>
          </p:nvPr>
        </p:nvPicPr>
        <p:blipFill>
          <a:blip r:embed="rId4">
            <a:extLst>
              <a:ext uri="{28A0092B-C50C-407E-A947-70E740481C1C}">
                <a14:useLocalDpi xmlns:a14="http://schemas.microsoft.com/office/drawing/2010/main" val="0"/>
              </a:ext>
            </a:extLst>
          </a:blip>
          <a:srcRect t="12907" b="12907"/>
          <a:stretch>
            <a:fillRect/>
          </a:stretch>
        </p:blipFill>
        <p:spPr>
          <a:xfrm>
            <a:off x="-180528" y="1731048"/>
            <a:ext cx="9793088" cy="4977901"/>
          </a:xfrm>
        </p:spPr>
      </p:pic>
    </p:spTree>
    <p:extLst>
      <p:ext uri="{BB962C8B-B14F-4D97-AF65-F5344CB8AC3E}">
        <p14:creationId xmlns:p14="http://schemas.microsoft.com/office/powerpoint/2010/main" val="1329400749"/>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 name="Shape 683"/>
          <p:cNvSpPr>
            <a:spLocks noGrp="1"/>
          </p:cNvSpPr>
          <p:nvPr>
            <p:ph type="body" sz="half" idx="1"/>
          </p:nvPr>
        </p:nvSpPr>
        <p:spPr>
          <a:xfrm>
            <a:off x="446087" y="1988569"/>
            <a:ext cx="4249740" cy="4248008"/>
          </a:xfrm>
          <a:prstGeom prst="rect">
            <a:avLst/>
          </a:prstGeom>
        </p:spPr>
        <p:txBody>
          <a:bodyPr>
            <a:normAutofit/>
          </a:bodyPr>
          <a:lstStyle/>
          <a:p>
            <a:pPr marL="179999"/>
            <a:r>
              <a:rPr lang="es-ES_tradnl" dirty="0">
                <a:latin typeface="Helvetica" panose="020B0604020202020204" pitchFamily="34" charset="0"/>
                <a:cs typeface="Helvetica" panose="020B0604020202020204" pitchFamily="34" charset="0"/>
              </a:rPr>
              <a:t>5 universidades canadienses se sitúan entre las 100 mejores por su empleabilidad</a:t>
            </a:r>
          </a:p>
          <a:p>
            <a:pPr marL="0" indent="0">
              <a:buNone/>
            </a:pPr>
            <a:r>
              <a:rPr lang="es-ES_tradnl" sz="1400" dirty="0">
                <a:latin typeface="Helvetica" panose="020B0604020202020204" pitchFamily="34" charset="0"/>
                <a:cs typeface="Helvetica" panose="020B0604020202020204" pitchFamily="34" charset="0"/>
              </a:rPr>
              <a:t>     -QS Graduate Employability Rankings 2019</a:t>
            </a:r>
            <a:r>
              <a:rPr lang="es-ES_tradnl" dirty="0">
                <a:latin typeface="Helvetica" panose="020B0604020202020204" pitchFamily="34" charset="0"/>
                <a:cs typeface="Helvetica" panose="020B0604020202020204" pitchFamily="34" charset="0"/>
              </a:rPr>
              <a:t/>
            </a:r>
            <a:br>
              <a:rPr lang="es-ES_tradnl" dirty="0">
                <a:latin typeface="Helvetica" panose="020B0604020202020204" pitchFamily="34" charset="0"/>
                <a:cs typeface="Helvetica" panose="020B0604020202020204" pitchFamily="34" charset="0"/>
              </a:rPr>
            </a:br>
            <a:endParaRPr lang="es-ES_tradnl" dirty="0">
              <a:latin typeface="Helvetica" panose="020B0604020202020204" pitchFamily="34" charset="0"/>
              <a:cs typeface="Helvetica" panose="020B0604020202020204" pitchFamily="34" charset="0"/>
            </a:endParaRPr>
          </a:p>
          <a:p>
            <a:pPr marL="179999">
              <a:defRPr>
                <a:solidFill>
                  <a:srgbClr val="FF0000"/>
                </a:solidFill>
              </a:defRPr>
            </a:pPr>
            <a:r>
              <a:rPr lang="es-ES_tradnl" dirty="0">
                <a:latin typeface="Helvetica" panose="020B0604020202020204" pitchFamily="34" charset="0"/>
                <a:cs typeface="Helvetica" panose="020B0604020202020204" pitchFamily="34" charset="0"/>
              </a:rPr>
              <a:t>En promedio, los adultos que trabajan a tiempo completo en Canadá ganan más al mes </a:t>
            </a:r>
            <a:r>
              <a:rPr lang="es-ES_tradnl" dirty="0" smtClean="0">
                <a:latin typeface="Helvetica" panose="020B0604020202020204" pitchFamily="34" charset="0"/>
                <a:cs typeface="Helvetica" panose="020B0604020202020204" pitchFamily="34" charset="0"/>
              </a:rPr>
              <a:t>otros países de habla inglesa. </a:t>
            </a:r>
            <a:endParaRPr lang="es-ES_tradnl" dirty="0">
              <a:latin typeface="Helvetica" panose="020B0604020202020204" pitchFamily="34" charset="0"/>
              <a:cs typeface="Helvetica" panose="020B0604020202020204" pitchFamily="34" charset="0"/>
            </a:endParaRPr>
          </a:p>
          <a:p>
            <a:pPr marL="0" indent="0">
              <a:buSzTx/>
              <a:buNone/>
              <a:defRPr>
                <a:solidFill>
                  <a:srgbClr val="FF0000"/>
                </a:solidFill>
              </a:defRPr>
            </a:pPr>
            <a:endParaRPr lang="es-ES_tradnl" dirty="0">
              <a:latin typeface="Helvetica" panose="020B0604020202020204" pitchFamily="34" charset="0"/>
              <a:cs typeface="Helvetica" panose="020B0604020202020204" pitchFamily="34" charset="0"/>
            </a:endParaRPr>
          </a:p>
          <a:p>
            <a:pPr marL="179999"/>
            <a:r>
              <a:rPr lang="es-ES_tradnl" dirty="0">
                <a:latin typeface="Helvetica" panose="020B0604020202020204" pitchFamily="34" charset="0"/>
                <a:cs typeface="Helvetica" panose="020B0604020202020204" pitchFamily="34" charset="0"/>
              </a:rPr>
              <a:t>El 95 % de los graduados universitarios cuentan con un empleo</a:t>
            </a:r>
          </a:p>
        </p:txBody>
      </p:sp>
      <p:pic>
        <p:nvPicPr>
          <p:cNvPr id="684" name="image78.jpeg"/>
          <p:cNvPicPr>
            <a:picLocks noGrp="1" noChangeAspect="1"/>
          </p:cNvPicPr>
          <p:nvPr>
            <p:ph type="pic" idx="13"/>
          </p:nvPr>
        </p:nvPicPr>
        <p:blipFill>
          <a:blip r:embed="rId3" cstate="print">
            <a:extLst/>
          </a:blip>
          <a:srcRect t="3220" b="3220"/>
          <a:stretch>
            <a:fillRect/>
          </a:stretch>
        </p:blipFill>
        <p:spPr>
          <a:xfrm>
            <a:off x="5435146" y="1805327"/>
            <a:ext cx="3708854" cy="2296872"/>
          </a:xfrm>
          <a:prstGeom prst="rect">
            <a:avLst/>
          </a:prstGeom>
        </p:spPr>
      </p:pic>
      <p:pic>
        <p:nvPicPr>
          <p:cNvPr id="685" name="image79.jpeg"/>
          <p:cNvPicPr>
            <a:picLocks noGrp="1" noChangeAspect="1"/>
          </p:cNvPicPr>
          <p:nvPr>
            <p:ph type="pic" idx="14"/>
          </p:nvPr>
        </p:nvPicPr>
        <p:blipFill>
          <a:blip r:embed="rId4" cstate="print">
            <a:extLst/>
          </a:blip>
          <a:srcRect t="1760" b="1759"/>
          <a:stretch>
            <a:fillRect/>
          </a:stretch>
        </p:blipFill>
        <p:spPr>
          <a:xfrm>
            <a:off x="5435146" y="4217508"/>
            <a:ext cx="3708854" cy="2368057"/>
          </a:xfrm>
          <a:prstGeom prst="rect">
            <a:avLst/>
          </a:prstGeom>
        </p:spPr>
      </p:pic>
      <p:sp>
        <p:nvSpPr>
          <p:cNvPr id="686" name="Shape 686"/>
          <p:cNvSpPr/>
          <p:nvPr/>
        </p:nvSpPr>
        <p:spPr>
          <a:xfrm>
            <a:off x="3059836" y="6561607"/>
            <a:ext cx="2726729" cy="338550"/>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lvl1pPr algn="ctr">
              <a:defRPr sz="1600" b="1">
                <a:solidFill>
                  <a:srgbClr val="FFFFFF"/>
                </a:solidFill>
                <a:latin typeface="Netto offc"/>
                <a:ea typeface="Netto offc"/>
                <a:cs typeface="Netto offc"/>
                <a:sym typeface="Netto offc"/>
              </a:defRPr>
            </a:lvl1pPr>
          </a:lstStyle>
          <a:p>
            <a:pPr hangingPunct="0"/>
            <a:r>
              <a:rPr lang="es-ES_tradnl" kern="0" dirty="0"/>
              <a:t>TEN ÉXITO EN CANADÁ </a:t>
            </a:r>
          </a:p>
        </p:txBody>
      </p:sp>
      <p:pic>
        <p:nvPicPr>
          <p:cNvPr id="7" name="image58.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04100" y="275929"/>
            <a:ext cx="1293448" cy="1298256"/>
          </a:xfrm>
          <a:prstGeom prst="rect">
            <a:avLst/>
          </a:prstGeom>
          <a:ln w="12700">
            <a:miter lim="400000"/>
          </a:ln>
        </p:spPr>
      </p:pic>
      <p:sp>
        <p:nvSpPr>
          <p:cNvPr id="12" name="Shape 672"/>
          <p:cNvSpPr/>
          <p:nvPr/>
        </p:nvSpPr>
        <p:spPr>
          <a:xfrm>
            <a:off x="426114" y="604204"/>
            <a:ext cx="8628993" cy="59092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nSpc>
                <a:spcPct val="90000"/>
              </a:lnSpc>
              <a:defRPr sz="3600" b="1">
                <a:solidFill>
                  <a:srgbClr val="FF0000"/>
                </a:solidFill>
                <a:latin typeface="Netto offc"/>
                <a:ea typeface="Netto offc"/>
                <a:cs typeface="Netto offc"/>
                <a:sym typeface="Netto offc"/>
              </a:defRPr>
            </a:lvl1pPr>
          </a:lstStyle>
          <a:p>
            <a:pPr hangingPunct="0"/>
            <a:r>
              <a:rPr lang="es-ES_tradnl" kern="0" dirty="0"/>
              <a:t>Trabajar después de graduarte</a:t>
            </a:r>
          </a:p>
        </p:txBody>
      </p:sp>
    </p:spTree>
    <p:extLst>
      <p:ext uri="{BB962C8B-B14F-4D97-AF65-F5344CB8AC3E}">
        <p14:creationId xmlns:p14="http://schemas.microsoft.com/office/powerpoint/2010/main" val="1252778260"/>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 name="Shape 699"/>
          <p:cNvSpPr/>
          <p:nvPr/>
        </p:nvSpPr>
        <p:spPr>
          <a:xfrm>
            <a:off x="0" y="13456994"/>
            <a:ext cx="8975698" cy="261265"/>
          </a:xfrm>
          <a:prstGeom prst="rect">
            <a:avLst/>
          </a:prstGeom>
          <a:ln w="12700">
            <a:miter lim="400000"/>
          </a:ln>
          <a:extLst>
            <a:ext uri="{C572A759-6A51-4108-AA02-DFA0A04FC94B}">
              <ma14:wrappingTextBoxFlag xmlns="" xmlns:ma14="http://schemas.microsoft.com/office/mac/drawingml/2011/main" val="1"/>
            </a:ext>
          </a:extLst>
        </p:spPr>
        <p:txBody>
          <a:bodyPr lIns="45549" tIns="45549" rIns="45549" bIns="45549">
            <a:spAutoFit/>
          </a:bodyPr>
          <a:lstStyle>
            <a:lvl1pPr defTabSz="911012">
              <a:defRPr sz="1100">
                <a:solidFill>
                  <a:srgbClr val="FFFFFF"/>
                </a:solidFill>
                <a:latin typeface="Arial"/>
                <a:ea typeface="Arial"/>
                <a:cs typeface="Arial"/>
                <a:sym typeface="Arial"/>
              </a:defRPr>
            </a:lvl1pPr>
          </a:lstStyle>
          <a:p>
            <a:pPr hangingPunct="0"/>
            <a:r>
              <a:rPr kern="0" dirty="0"/>
              <a:t>Source: Mercer, 2014 Cost of Living Rankings</a:t>
            </a:r>
          </a:p>
        </p:txBody>
      </p:sp>
      <p:sp>
        <p:nvSpPr>
          <p:cNvPr id="702" name="Shape 702"/>
          <p:cNvSpPr>
            <a:spLocks noGrp="1"/>
          </p:cNvSpPr>
          <p:nvPr>
            <p:ph type="title"/>
          </p:nvPr>
        </p:nvSpPr>
        <p:spPr>
          <a:xfrm>
            <a:off x="446864" y="259732"/>
            <a:ext cx="7441174" cy="1293293"/>
          </a:xfrm>
          <a:prstGeom prst="rect">
            <a:avLst/>
          </a:prstGeom>
        </p:spPr>
        <p:txBody>
          <a:bodyPr>
            <a:normAutofit/>
          </a:bodyPr>
          <a:lstStyle/>
          <a:p>
            <a:r>
              <a:rPr lang="es-MX" dirty="0"/>
              <a:t>Comparación del costo de vida</a:t>
            </a:r>
            <a:r>
              <a:rPr dirty="0"/>
              <a:t/>
            </a:r>
            <a:br>
              <a:rPr dirty="0"/>
            </a:br>
            <a:r>
              <a:rPr lang="es-MX" sz="2000" dirty="0"/>
              <a:t>Comparación según la </a:t>
            </a:r>
            <a:r>
              <a:rPr lang="es-MX" sz="2000" i="1" dirty="0"/>
              <a:t>Clasificación del Costo de Vida (2018) </a:t>
            </a:r>
            <a:r>
              <a:rPr lang="es-MX" sz="2000" dirty="0"/>
              <a:t>en las principales ciudades del mundo</a:t>
            </a:r>
            <a:r>
              <a:rPr sz="2000" dirty="0"/>
              <a:t>   </a:t>
            </a:r>
          </a:p>
        </p:txBody>
      </p:sp>
      <p:sp>
        <p:nvSpPr>
          <p:cNvPr id="703" name="Shape 703"/>
          <p:cNvSpPr/>
          <p:nvPr/>
        </p:nvSpPr>
        <p:spPr>
          <a:xfrm>
            <a:off x="2987828" y="6561607"/>
            <a:ext cx="2798737" cy="338550"/>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algn="ctr">
              <a:defRPr sz="1600" b="1">
                <a:solidFill>
                  <a:srgbClr val="FFFFFF"/>
                </a:solidFill>
                <a:latin typeface="Netto offc"/>
                <a:ea typeface="Netto offc"/>
                <a:cs typeface="Netto offc"/>
                <a:sym typeface="Netto offc"/>
              </a:defRPr>
            </a:lvl1pPr>
          </a:lstStyle>
          <a:p>
            <a:pPr hangingPunct="0"/>
            <a:r>
              <a:rPr lang="es-MX" kern="0" dirty="0"/>
              <a:t>TEN ÉXITO EN CANADÁ</a:t>
            </a:r>
            <a:r>
              <a:rPr kern="0" dirty="0"/>
              <a:t> </a:t>
            </a:r>
          </a:p>
        </p:txBody>
      </p:sp>
      <p:pic>
        <p:nvPicPr>
          <p:cNvPr id="7" name="image58.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8038" y="259729"/>
            <a:ext cx="1052338" cy="1056250"/>
          </a:xfrm>
          <a:prstGeom prst="rect">
            <a:avLst/>
          </a:prstGeom>
          <a:ln w="12700">
            <a:miter lim="400000"/>
          </a:ln>
        </p:spPr>
      </p:pic>
      <p:sp>
        <p:nvSpPr>
          <p:cNvPr id="3" name="Rectangle 2"/>
          <p:cNvSpPr/>
          <p:nvPr/>
        </p:nvSpPr>
        <p:spPr>
          <a:xfrm>
            <a:off x="249096" y="6216818"/>
            <a:ext cx="8561722" cy="276999"/>
          </a:xfrm>
          <a:prstGeom prst="rect">
            <a:avLst/>
          </a:prstGeom>
        </p:spPr>
        <p:txBody>
          <a:bodyPr wrap="square">
            <a:spAutoFit/>
          </a:bodyPr>
          <a:lstStyle/>
          <a:p>
            <a:r>
              <a:rPr lang="es-ES" sz="1200" dirty="0">
                <a:latin typeface="Helvetica Courant (Body)y)"/>
              </a:rPr>
              <a:t>Las ciudades más grandes y caras de Canadá son relativamente más asequibles que muchas otras ciudades del mundo.</a:t>
            </a:r>
            <a:endParaRPr lang="en-CA" sz="1200" dirty="0"/>
          </a:p>
        </p:txBody>
      </p:sp>
      <p:pic>
        <p:nvPicPr>
          <p:cNvPr id="9"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31640" y="1707503"/>
            <a:ext cx="6329737" cy="4509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2751177"/>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 name="Shape 716"/>
          <p:cNvSpPr/>
          <p:nvPr/>
        </p:nvSpPr>
        <p:spPr>
          <a:xfrm>
            <a:off x="-1" y="0"/>
            <a:ext cx="1547666" cy="6864374"/>
          </a:xfrm>
          <a:prstGeom prst="rect">
            <a:avLst/>
          </a:prstGeom>
          <a:solidFill>
            <a:srgbClr val="C4BC8E"/>
          </a:solidFill>
          <a:ln w="12700">
            <a:miter lim="400000"/>
          </a:ln>
        </p:spPr>
        <p:txBody>
          <a:bodyPr lIns="45718" tIns="45718" rIns="45718" bIns="45718"/>
          <a:lstStyle/>
          <a:p>
            <a:pPr hangingPunct="0">
              <a:defRPr>
                <a:solidFill>
                  <a:srgbClr val="C4BC8E"/>
                </a:solidFill>
              </a:defRPr>
            </a:pPr>
            <a:endParaRPr kern="0" dirty="0">
              <a:solidFill>
                <a:srgbClr val="C4BC8E"/>
              </a:solidFill>
              <a:sym typeface="Helvetica Courant"/>
            </a:endParaRPr>
          </a:p>
        </p:txBody>
      </p:sp>
      <p:pic>
        <p:nvPicPr>
          <p:cNvPr id="717" name="image83.png"/>
          <p:cNvPicPr>
            <a:picLocks noChangeAspect="1"/>
          </p:cNvPicPr>
          <p:nvPr/>
        </p:nvPicPr>
        <p:blipFill>
          <a:blip r:embed="rId3" cstate="print">
            <a:extLst/>
          </a:blip>
          <a:stretch>
            <a:fillRect/>
          </a:stretch>
        </p:blipFill>
        <p:spPr>
          <a:xfrm>
            <a:off x="252541" y="357168"/>
            <a:ext cx="8891463" cy="6675539"/>
          </a:xfrm>
          <a:prstGeom prst="rect">
            <a:avLst/>
          </a:prstGeom>
          <a:ln w="12700">
            <a:miter lim="400000"/>
          </a:ln>
        </p:spPr>
      </p:pic>
      <p:sp>
        <p:nvSpPr>
          <p:cNvPr id="718" name="Shape 718"/>
          <p:cNvSpPr/>
          <p:nvPr/>
        </p:nvSpPr>
        <p:spPr>
          <a:xfrm>
            <a:off x="2103039" y="467793"/>
            <a:ext cx="8229604" cy="137542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pPr defTabSz="749808" hangingPunct="0">
              <a:lnSpc>
                <a:spcPct val="90000"/>
              </a:lnSpc>
              <a:defRPr sz="4400" b="1">
                <a:solidFill>
                  <a:srgbClr val="414141"/>
                </a:solidFill>
                <a:latin typeface="Netto offc"/>
                <a:ea typeface="Netto offc"/>
                <a:cs typeface="Netto offc"/>
                <a:sym typeface="Netto offc"/>
              </a:defRPr>
            </a:pPr>
            <a:r>
              <a:rPr lang="es-MX" sz="4400" b="1" kern="0" dirty="0">
                <a:solidFill>
                  <a:srgbClr val="414141"/>
                </a:solidFill>
                <a:latin typeface="Netto offc"/>
                <a:ea typeface="Netto offc"/>
                <a:cs typeface="Netto offc"/>
                <a:sym typeface="Netto offc"/>
              </a:rPr>
              <a:t>Información</a:t>
            </a:r>
            <a:r>
              <a:rPr sz="4400" b="1" kern="0" dirty="0">
                <a:solidFill>
                  <a:srgbClr val="414141"/>
                </a:solidFill>
                <a:latin typeface="Netto offc"/>
                <a:ea typeface="Netto offc"/>
                <a:cs typeface="Netto offc"/>
                <a:sym typeface="Netto offc"/>
              </a:rPr>
              <a:t/>
            </a:r>
            <a:br>
              <a:rPr sz="4400" b="1" kern="0" dirty="0">
                <a:solidFill>
                  <a:srgbClr val="414141"/>
                </a:solidFill>
                <a:latin typeface="Netto offc"/>
                <a:ea typeface="Netto offc"/>
                <a:cs typeface="Netto offc"/>
                <a:sym typeface="Netto offc"/>
              </a:rPr>
            </a:br>
            <a:r>
              <a:rPr lang="es-ES" sz="4400" b="1" kern="0" dirty="0">
                <a:solidFill>
                  <a:srgbClr val="414141"/>
                </a:solidFill>
                <a:latin typeface="Netto offc"/>
                <a:ea typeface="Netto offc"/>
                <a:cs typeface="Netto offc"/>
                <a:sym typeface="Netto offc"/>
              </a:rPr>
              <a:t>p</a:t>
            </a:r>
            <a:r>
              <a:rPr lang="es-MX" sz="4400" b="1" kern="0" dirty="0">
                <a:solidFill>
                  <a:srgbClr val="414141"/>
                </a:solidFill>
                <a:latin typeface="Netto offc"/>
                <a:ea typeface="Netto offc"/>
                <a:cs typeface="Netto offc"/>
                <a:sym typeface="Netto offc"/>
              </a:rPr>
              <a:t>ráctica</a:t>
            </a:r>
            <a:endParaRPr sz="4400" b="1" kern="0" dirty="0">
              <a:solidFill>
                <a:srgbClr val="414141"/>
              </a:solidFill>
              <a:latin typeface="Netto offc"/>
              <a:ea typeface="Netto offc"/>
              <a:cs typeface="Netto offc"/>
              <a:sym typeface="Netto offc"/>
            </a:endParaRPr>
          </a:p>
        </p:txBody>
      </p:sp>
      <p:pic>
        <p:nvPicPr>
          <p:cNvPr id="719" name="image84.png"/>
          <p:cNvPicPr>
            <a:picLocks noChangeAspect="1"/>
          </p:cNvPicPr>
          <p:nvPr/>
        </p:nvPicPr>
        <p:blipFill>
          <a:blip r:embed="rId4" cstate="print">
            <a:extLst/>
          </a:blip>
          <a:stretch>
            <a:fillRect/>
          </a:stretch>
        </p:blipFill>
        <p:spPr>
          <a:xfrm>
            <a:off x="232182" y="533370"/>
            <a:ext cx="1046790" cy="1050681"/>
          </a:xfrm>
          <a:prstGeom prst="rect">
            <a:avLst/>
          </a:prstGeom>
          <a:ln w="12700">
            <a:miter lim="400000"/>
          </a:ln>
        </p:spPr>
      </p:pic>
    </p:spTree>
    <p:extLst>
      <p:ext uri="{BB962C8B-B14F-4D97-AF65-F5344CB8AC3E}">
        <p14:creationId xmlns:p14="http://schemas.microsoft.com/office/powerpoint/2010/main" val="2275007672"/>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 name="Shape 721"/>
          <p:cNvSpPr>
            <a:spLocks noGrp="1"/>
          </p:cNvSpPr>
          <p:nvPr>
            <p:ph type="title"/>
          </p:nvPr>
        </p:nvSpPr>
        <p:spPr>
          <a:xfrm>
            <a:off x="446863" y="259732"/>
            <a:ext cx="8229601" cy="1293293"/>
          </a:xfrm>
          <a:prstGeom prst="rect">
            <a:avLst/>
          </a:prstGeom>
        </p:spPr>
        <p:txBody>
          <a:bodyPr/>
          <a:lstStyle/>
          <a:p>
            <a:r>
              <a:rPr lang="es-MX" dirty="0"/>
              <a:t>¿Dónde comienzo?</a:t>
            </a:r>
            <a:endParaRPr dirty="0"/>
          </a:p>
          <a:p>
            <a:r>
              <a:rPr lang="es-MX" dirty="0"/>
              <a:t>Consulta</a:t>
            </a:r>
            <a:r>
              <a:rPr dirty="0"/>
              <a:t> </a:t>
            </a:r>
            <a:r>
              <a:rPr u="sng" dirty="0">
                <a:solidFill>
                  <a:srgbClr val="0000FF"/>
                </a:solidFill>
                <a:uFill>
                  <a:solidFill>
                    <a:srgbClr val="0000FF"/>
                  </a:solidFill>
                </a:uFill>
                <a:hlinkClick r:id="rId3"/>
              </a:rPr>
              <a:t>educanada.ca</a:t>
            </a:r>
          </a:p>
        </p:txBody>
      </p:sp>
      <p:sp>
        <p:nvSpPr>
          <p:cNvPr id="722" name="Shape 722"/>
          <p:cNvSpPr/>
          <p:nvPr/>
        </p:nvSpPr>
        <p:spPr>
          <a:xfrm flipH="1">
            <a:off x="3073455" y="4204314"/>
            <a:ext cx="5" cy="1416095"/>
          </a:xfrm>
          <a:prstGeom prst="line">
            <a:avLst/>
          </a:prstGeom>
          <a:solidFill>
            <a:srgbClr val="FFFFFF"/>
          </a:solidFill>
          <a:ln>
            <a:solidFill>
              <a:srgbClr val="4E4C47"/>
            </a:solidFill>
          </a:ln>
        </p:spPr>
        <p:txBody>
          <a:bodyPr lIns="45718" tIns="45718" rIns="45718" bIns="45718"/>
          <a:lstStyle/>
          <a:p>
            <a:pPr hangingPunct="0"/>
            <a:endParaRPr kern="0" dirty="0">
              <a:solidFill>
                <a:srgbClr val="525252"/>
              </a:solidFill>
              <a:sym typeface="Helvetica Courant"/>
            </a:endParaRPr>
          </a:p>
        </p:txBody>
      </p:sp>
      <p:sp>
        <p:nvSpPr>
          <p:cNvPr id="723" name="Shape 723"/>
          <p:cNvSpPr/>
          <p:nvPr/>
        </p:nvSpPr>
        <p:spPr>
          <a:xfrm>
            <a:off x="6016471" y="4204314"/>
            <a:ext cx="5" cy="1416095"/>
          </a:xfrm>
          <a:prstGeom prst="line">
            <a:avLst/>
          </a:prstGeom>
          <a:solidFill>
            <a:srgbClr val="FFFFFF"/>
          </a:solidFill>
          <a:ln>
            <a:solidFill>
              <a:srgbClr val="4E4C47"/>
            </a:solidFill>
          </a:ln>
        </p:spPr>
        <p:txBody>
          <a:bodyPr lIns="45718" tIns="45718" rIns="45718" bIns="45718"/>
          <a:lstStyle/>
          <a:p>
            <a:pPr hangingPunct="0"/>
            <a:endParaRPr kern="0" dirty="0">
              <a:solidFill>
                <a:srgbClr val="525252"/>
              </a:solidFill>
              <a:sym typeface="Helvetica Courant"/>
            </a:endParaRPr>
          </a:p>
        </p:txBody>
      </p:sp>
      <p:pic>
        <p:nvPicPr>
          <p:cNvPr id="724" name="image85.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0047" y="2176905"/>
            <a:ext cx="1386094" cy="1391247"/>
          </a:xfrm>
          <a:prstGeom prst="rect">
            <a:avLst/>
          </a:prstGeom>
          <a:ln w="12700">
            <a:miter lim="400000"/>
          </a:ln>
        </p:spPr>
      </p:pic>
      <p:pic>
        <p:nvPicPr>
          <p:cNvPr id="725" name="image86.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7771" y="2203937"/>
            <a:ext cx="1478335" cy="1483831"/>
          </a:xfrm>
          <a:prstGeom prst="rect">
            <a:avLst/>
          </a:prstGeom>
          <a:ln w="12700">
            <a:miter lim="400000"/>
          </a:ln>
        </p:spPr>
      </p:pic>
      <p:pic>
        <p:nvPicPr>
          <p:cNvPr id="726" name="image87.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6837" y="2203933"/>
            <a:ext cx="1332238" cy="1337191"/>
          </a:xfrm>
          <a:prstGeom prst="rect">
            <a:avLst/>
          </a:prstGeom>
          <a:ln w="12700">
            <a:miter lim="400000"/>
          </a:ln>
        </p:spPr>
      </p:pic>
      <p:sp>
        <p:nvSpPr>
          <p:cNvPr id="727" name="Shape 727"/>
          <p:cNvSpPr/>
          <p:nvPr/>
        </p:nvSpPr>
        <p:spPr>
          <a:xfrm>
            <a:off x="611562" y="4204314"/>
            <a:ext cx="2304265" cy="30777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hangingPunct="0">
              <a:defRPr sz="1600" b="1">
                <a:solidFill>
                  <a:srgbClr val="414141"/>
                </a:solidFill>
              </a:defRPr>
            </a:pPr>
            <a:endParaRPr lang="es-ES" sz="1400" kern="0" dirty="0">
              <a:solidFill>
                <a:srgbClr val="414141"/>
              </a:solidFill>
              <a:latin typeface="Helvetica" panose="020B0604020202020204" pitchFamily="34" charset="0"/>
              <a:cs typeface="Helvetica" panose="020B0604020202020204" pitchFamily="34" charset="0"/>
              <a:sym typeface="Helvetica Courant"/>
            </a:endParaRPr>
          </a:p>
        </p:txBody>
      </p:sp>
      <p:sp>
        <p:nvSpPr>
          <p:cNvPr id="728" name="Shape 728"/>
          <p:cNvSpPr/>
          <p:nvPr/>
        </p:nvSpPr>
        <p:spPr>
          <a:xfrm>
            <a:off x="3419876" y="4204312"/>
            <a:ext cx="2304263" cy="30777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hangingPunct="0">
              <a:defRPr sz="1600" b="1">
                <a:solidFill>
                  <a:srgbClr val="414141"/>
                </a:solidFill>
              </a:defRPr>
            </a:pPr>
            <a:endParaRPr sz="1400" kern="0" dirty="0">
              <a:solidFill>
                <a:srgbClr val="414141"/>
              </a:solidFill>
              <a:latin typeface="Helvetica" panose="020B0604020202020204" pitchFamily="34" charset="0"/>
              <a:cs typeface="Helvetica" panose="020B0604020202020204" pitchFamily="34" charset="0"/>
              <a:sym typeface="Helvetica Courant"/>
            </a:endParaRPr>
          </a:p>
        </p:txBody>
      </p:sp>
      <p:sp>
        <p:nvSpPr>
          <p:cNvPr id="729" name="Shape 729"/>
          <p:cNvSpPr/>
          <p:nvPr/>
        </p:nvSpPr>
        <p:spPr>
          <a:xfrm>
            <a:off x="6372200" y="4204313"/>
            <a:ext cx="2304263" cy="107721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hangingPunct="0">
              <a:defRPr sz="1600" b="1">
                <a:solidFill>
                  <a:srgbClr val="414141"/>
                </a:solidFill>
              </a:defRPr>
            </a:pPr>
            <a:r>
              <a:rPr lang="es-MX" sz="1600" b="1" kern="0" dirty="0">
                <a:solidFill>
                  <a:srgbClr val="414141"/>
                </a:solidFill>
                <a:latin typeface="Helvetica" panose="020B0604020202020204" pitchFamily="34" charset="0"/>
                <a:cs typeface="Helvetica" panose="020B0604020202020204" pitchFamily="34" charset="0"/>
                <a:sym typeface="Helvetica Courant"/>
              </a:rPr>
              <a:t>Define tus requisitos de ingreso como estudiante extranjero</a:t>
            </a:r>
            <a:r>
              <a:rPr sz="1600" b="1" kern="0" dirty="0">
                <a:solidFill>
                  <a:srgbClr val="414141"/>
                </a:solidFill>
                <a:latin typeface="Helvetica" panose="020B0604020202020204" pitchFamily="34" charset="0"/>
                <a:cs typeface="Helvetica" panose="020B0604020202020204" pitchFamily="34" charset="0"/>
                <a:sym typeface="Helvetica Courant"/>
              </a:rPr>
              <a:t/>
            </a:r>
            <a:br>
              <a:rPr sz="1600" b="1" kern="0" dirty="0">
                <a:solidFill>
                  <a:srgbClr val="414141"/>
                </a:solidFill>
                <a:latin typeface="Helvetica" panose="020B0604020202020204" pitchFamily="34" charset="0"/>
                <a:cs typeface="Helvetica" panose="020B0604020202020204" pitchFamily="34" charset="0"/>
                <a:sym typeface="Helvetica Courant"/>
              </a:rPr>
            </a:br>
            <a:endParaRPr sz="1600" b="1" kern="0" dirty="0">
              <a:solidFill>
                <a:srgbClr val="414141"/>
              </a:solidFill>
              <a:latin typeface="Helvetica" panose="020B0604020202020204" pitchFamily="34" charset="0"/>
              <a:cs typeface="Helvetica" panose="020B0604020202020204" pitchFamily="34" charset="0"/>
              <a:sym typeface="Helvetica Courant"/>
            </a:endParaRPr>
          </a:p>
        </p:txBody>
      </p:sp>
      <p:sp>
        <p:nvSpPr>
          <p:cNvPr id="730" name="Shape 730"/>
          <p:cNvSpPr/>
          <p:nvPr/>
        </p:nvSpPr>
        <p:spPr>
          <a:xfrm>
            <a:off x="3141215" y="6561607"/>
            <a:ext cx="2861587" cy="33855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600" b="1">
                <a:solidFill>
                  <a:srgbClr val="FFFFFF"/>
                </a:solidFill>
                <a:latin typeface="Netto offc"/>
                <a:ea typeface="Netto offc"/>
                <a:cs typeface="Netto offc"/>
                <a:sym typeface="Netto offc"/>
              </a:defRPr>
            </a:lvl1pPr>
          </a:lstStyle>
          <a:p>
            <a:pPr hangingPunct="0"/>
            <a:r>
              <a:rPr lang="es-MX" kern="0" dirty="0"/>
              <a:t>INFORMACIÓN PRÁCTICA</a:t>
            </a:r>
            <a:endParaRPr kern="0" dirty="0"/>
          </a:p>
        </p:txBody>
      </p:sp>
      <p:sp>
        <p:nvSpPr>
          <p:cNvPr id="3" name="Rectangle 2"/>
          <p:cNvSpPr/>
          <p:nvPr/>
        </p:nvSpPr>
        <p:spPr>
          <a:xfrm>
            <a:off x="179512" y="4204312"/>
            <a:ext cx="2736315" cy="1569660"/>
          </a:xfrm>
          <a:prstGeom prst="rect">
            <a:avLst/>
          </a:prstGeom>
        </p:spPr>
        <p:txBody>
          <a:bodyPr wrap="square">
            <a:spAutoFit/>
          </a:bodyPr>
          <a:lstStyle/>
          <a:p>
            <a:r>
              <a:rPr lang="es-ES" sz="1600" b="1" dirty="0">
                <a:solidFill>
                  <a:srgbClr val="414141"/>
                </a:solidFill>
              </a:rPr>
              <a:t>Encuentra un programa en una universidad o un instituto de educación superior: </a:t>
            </a:r>
            <a:r>
              <a:rPr lang="es-ES" sz="1600" dirty="0">
                <a:solidFill>
                  <a:srgbClr val="414141"/>
                </a:solidFill>
              </a:rPr>
              <a:t>busca por  campo de estudio,  idioma de estudio, nivel  del programa  o ubicación</a:t>
            </a:r>
          </a:p>
        </p:txBody>
      </p:sp>
      <p:sp>
        <p:nvSpPr>
          <p:cNvPr id="4" name="Rectangle 3"/>
          <p:cNvSpPr/>
          <p:nvPr/>
        </p:nvSpPr>
        <p:spPr>
          <a:xfrm>
            <a:off x="3210255" y="4204314"/>
            <a:ext cx="2723506" cy="1323439"/>
          </a:xfrm>
          <a:prstGeom prst="rect">
            <a:avLst/>
          </a:prstGeom>
        </p:spPr>
        <p:txBody>
          <a:bodyPr wrap="square">
            <a:spAutoFit/>
          </a:bodyPr>
          <a:lstStyle/>
          <a:p>
            <a:r>
              <a:rPr lang="es-ES" sz="1600" b="1" dirty="0">
                <a:solidFill>
                  <a:srgbClr val="414141"/>
                </a:solidFill>
              </a:rPr>
              <a:t>Averigua cuándo cuesta el programa: </a:t>
            </a:r>
            <a:r>
              <a:rPr lang="es-ES" sz="1600" dirty="0">
                <a:solidFill>
                  <a:srgbClr val="414141"/>
                </a:solidFill>
              </a:rPr>
              <a:t>este cálculo incluye cuota de matrícula/programa, libros/útiles, víveres, trasporte público local y otros costos</a:t>
            </a:r>
          </a:p>
        </p:txBody>
      </p:sp>
    </p:spTree>
    <p:extLst>
      <p:ext uri="{BB962C8B-B14F-4D97-AF65-F5344CB8AC3E}">
        <p14:creationId xmlns:p14="http://schemas.microsoft.com/office/powerpoint/2010/main" val="678127234"/>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 name="Shape 734"/>
          <p:cNvSpPr>
            <a:spLocks noGrp="1"/>
          </p:cNvSpPr>
          <p:nvPr>
            <p:ph type="title"/>
          </p:nvPr>
        </p:nvSpPr>
        <p:spPr>
          <a:xfrm>
            <a:off x="446863" y="259732"/>
            <a:ext cx="8229601" cy="1293293"/>
          </a:xfrm>
          <a:prstGeom prst="rect">
            <a:avLst/>
          </a:prstGeom>
        </p:spPr>
        <p:txBody>
          <a:bodyPr/>
          <a:lstStyle/>
          <a:p>
            <a:r>
              <a:rPr lang="es-MX" dirty="0"/>
              <a:t>Permisos de estudio</a:t>
            </a:r>
            <a:endParaRPr dirty="0"/>
          </a:p>
        </p:txBody>
      </p:sp>
      <p:pic>
        <p:nvPicPr>
          <p:cNvPr id="735" name="image88.jpeg"/>
          <p:cNvPicPr>
            <a:picLocks noGrp="1" noChangeAspect="1"/>
          </p:cNvPicPr>
          <p:nvPr>
            <p:ph type="pic" idx="13"/>
          </p:nvPr>
        </p:nvPicPr>
        <p:blipFill>
          <a:blip r:embed="rId3" cstate="print">
            <a:extLst/>
          </a:blip>
          <a:srcRect l="19718" r="19718"/>
          <a:stretch>
            <a:fillRect/>
          </a:stretch>
        </p:blipFill>
        <p:spPr>
          <a:xfrm>
            <a:off x="5405376" y="1805328"/>
            <a:ext cx="3738624" cy="4772238"/>
          </a:xfrm>
          <a:prstGeom prst="rect">
            <a:avLst/>
          </a:prstGeom>
        </p:spPr>
      </p:pic>
      <p:pic>
        <p:nvPicPr>
          <p:cNvPr id="736" name="image89.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4332" y="396608"/>
            <a:ext cx="1052984" cy="1056898"/>
          </a:xfrm>
          <a:prstGeom prst="rect">
            <a:avLst/>
          </a:prstGeom>
          <a:ln w="12700">
            <a:miter lim="400000"/>
          </a:ln>
        </p:spPr>
      </p:pic>
      <p:sp>
        <p:nvSpPr>
          <p:cNvPr id="737" name="Shape 737"/>
          <p:cNvSpPr>
            <a:spLocks noGrp="1"/>
          </p:cNvSpPr>
          <p:nvPr>
            <p:ph type="body" sz="half" idx="1"/>
          </p:nvPr>
        </p:nvSpPr>
        <p:spPr>
          <a:xfrm>
            <a:off x="251520" y="1972608"/>
            <a:ext cx="4808823" cy="4588999"/>
          </a:xfrm>
          <a:prstGeom prst="rect">
            <a:avLst/>
          </a:prstGeom>
        </p:spPr>
        <p:txBody>
          <a:bodyPr>
            <a:noAutofit/>
          </a:bodyPr>
          <a:lstStyle/>
          <a:p>
            <a:pPr marL="179999">
              <a:lnSpc>
                <a:spcPct val="98000"/>
              </a:lnSpc>
            </a:pPr>
            <a:r>
              <a:rPr lang="es-MX" sz="1450" dirty="0">
                <a:latin typeface="Helvetica" panose="020B0604020202020204" pitchFamily="34" charset="0"/>
                <a:cs typeface="Helvetica" panose="020B0604020202020204" pitchFamily="34" charset="0"/>
              </a:rPr>
              <a:t>Necesitas un permiso de estudios para estudiar en Canadá durante seis meses o más</a:t>
            </a:r>
            <a:endParaRPr sz="1450" dirty="0">
              <a:latin typeface="Helvetica" panose="020B0604020202020204" pitchFamily="34" charset="0"/>
              <a:cs typeface="Helvetica" panose="020B0604020202020204" pitchFamily="34" charset="0"/>
            </a:endParaRPr>
          </a:p>
          <a:p>
            <a:pPr marL="179999">
              <a:lnSpc>
                <a:spcPct val="98000"/>
              </a:lnSpc>
              <a:defRPr>
                <a:solidFill>
                  <a:srgbClr val="FF0000"/>
                </a:solidFill>
              </a:defRPr>
            </a:pPr>
            <a:r>
              <a:rPr lang="es-MX" sz="1450" dirty="0">
                <a:latin typeface="Helvetica" panose="020B0604020202020204" pitchFamily="34" charset="0"/>
                <a:cs typeface="Helvetica" panose="020B0604020202020204" pitchFamily="34" charset="0"/>
              </a:rPr>
              <a:t>En tu solicitud, deberás incluir los siguientes documentos</a:t>
            </a:r>
            <a:r>
              <a:rPr sz="1450" dirty="0">
                <a:latin typeface="Helvetica" panose="020B0604020202020204" pitchFamily="34" charset="0"/>
                <a:cs typeface="Helvetica" panose="020B0604020202020204" pitchFamily="34" charset="0"/>
              </a:rPr>
              <a:t>:</a:t>
            </a:r>
          </a:p>
          <a:p>
            <a:pPr marL="637200" lvl="1" indent="-180000">
              <a:lnSpc>
                <a:spcPct val="98000"/>
              </a:lnSpc>
              <a:spcBef>
                <a:spcPts val="500"/>
              </a:spcBef>
              <a:buChar char="•"/>
              <a:defRPr>
                <a:solidFill>
                  <a:srgbClr val="FF0000"/>
                </a:solidFill>
              </a:defRPr>
            </a:pPr>
            <a:r>
              <a:rPr lang="es-MX" sz="1450" dirty="0">
                <a:latin typeface="Helvetica" panose="020B0604020202020204" pitchFamily="34" charset="0"/>
                <a:cs typeface="Helvetica" panose="020B0604020202020204" pitchFamily="34" charset="0"/>
              </a:rPr>
              <a:t>Prueba de aceptación</a:t>
            </a:r>
            <a:endParaRPr sz="1450" dirty="0">
              <a:latin typeface="Helvetica" panose="020B0604020202020204" pitchFamily="34" charset="0"/>
              <a:cs typeface="Helvetica" panose="020B0604020202020204" pitchFamily="34" charset="0"/>
            </a:endParaRPr>
          </a:p>
          <a:p>
            <a:pPr marL="637200" lvl="1" indent="-180000">
              <a:lnSpc>
                <a:spcPct val="98000"/>
              </a:lnSpc>
              <a:spcBef>
                <a:spcPts val="500"/>
              </a:spcBef>
              <a:buChar char="•"/>
              <a:defRPr>
                <a:solidFill>
                  <a:srgbClr val="FF0000"/>
                </a:solidFill>
              </a:defRPr>
            </a:pPr>
            <a:r>
              <a:rPr lang="es-MX" sz="1450" dirty="0">
                <a:latin typeface="Helvetica" panose="020B0604020202020204" pitchFamily="34" charset="0"/>
                <a:cs typeface="Helvetica" panose="020B0604020202020204" pitchFamily="34" charset="0"/>
              </a:rPr>
              <a:t>Pasaporte válido</a:t>
            </a:r>
            <a:endParaRPr sz="1450" dirty="0">
              <a:latin typeface="Helvetica" panose="020B0604020202020204" pitchFamily="34" charset="0"/>
              <a:cs typeface="Helvetica" panose="020B0604020202020204" pitchFamily="34" charset="0"/>
            </a:endParaRPr>
          </a:p>
          <a:p>
            <a:pPr marL="637200" lvl="1" indent="-180000">
              <a:lnSpc>
                <a:spcPct val="98000"/>
              </a:lnSpc>
              <a:spcBef>
                <a:spcPts val="500"/>
              </a:spcBef>
              <a:buChar char="•"/>
              <a:defRPr>
                <a:solidFill>
                  <a:srgbClr val="FF0000"/>
                </a:solidFill>
              </a:defRPr>
            </a:pPr>
            <a:r>
              <a:rPr lang="es-MX" sz="1450" dirty="0">
                <a:latin typeface="Helvetica" panose="020B0604020202020204" pitchFamily="34" charset="0"/>
                <a:cs typeface="Helvetica" panose="020B0604020202020204" pitchFamily="34" charset="0"/>
              </a:rPr>
              <a:t>Prueba de ayuda financiera</a:t>
            </a:r>
            <a:endParaRPr sz="1450" dirty="0">
              <a:latin typeface="Helvetica" panose="020B0604020202020204" pitchFamily="34" charset="0"/>
              <a:cs typeface="Helvetica" panose="020B0604020202020204" pitchFamily="34" charset="0"/>
            </a:endParaRPr>
          </a:p>
          <a:p>
            <a:pPr marL="637200" lvl="1" indent="-180000">
              <a:lnSpc>
                <a:spcPct val="98000"/>
              </a:lnSpc>
              <a:spcBef>
                <a:spcPts val="500"/>
              </a:spcBef>
              <a:buChar char="•"/>
              <a:defRPr>
                <a:solidFill>
                  <a:srgbClr val="FF0000"/>
                </a:solidFill>
              </a:defRPr>
            </a:pPr>
            <a:r>
              <a:rPr lang="es-MX" sz="1450" dirty="0">
                <a:latin typeface="Helvetica" panose="020B0604020202020204" pitchFamily="34" charset="0"/>
                <a:cs typeface="Helvetica" panose="020B0604020202020204" pitchFamily="34" charset="0"/>
              </a:rPr>
              <a:t>Carta explicativa</a:t>
            </a:r>
            <a:endParaRPr sz="1450" dirty="0">
              <a:latin typeface="Helvetica" panose="020B0604020202020204" pitchFamily="34" charset="0"/>
              <a:cs typeface="Helvetica" panose="020B0604020202020204" pitchFamily="34" charset="0"/>
            </a:endParaRPr>
          </a:p>
          <a:p>
            <a:pPr marL="179999">
              <a:lnSpc>
                <a:spcPct val="98000"/>
              </a:lnSpc>
            </a:pPr>
            <a:r>
              <a:rPr lang="es-MX" sz="1450" dirty="0" smtClean="0">
                <a:latin typeface="Helvetica" panose="020B0604020202020204" pitchFamily="34" charset="0"/>
                <a:cs typeface="Helvetica" panose="020B0604020202020204" pitchFamily="34" charset="0"/>
              </a:rPr>
              <a:t>Formas de </a:t>
            </a:r>
            <a:r>
              <a:rPr lang="es-MX" sz="1450" dirty="0">
                <a:latin typeface="Helvetica" panose="020B0604020202020204" pitchFamily="34" charset="0"/>
                <a:cs typeface="Helvetica" panose="020B0604020202020204" pitchFamily="34" charset="0"/>
              </a:rPr>
              <a:t>presentar tu solicitud</a:t>
            </a:r>
            <a:r>
              <a:rPr sz="1450" dirty="0">
                <a:latin typeface="Helvetica" panose="020B0604020202020204" pitchFamily="34" charset="0"/>
                <a:cs typeface="Helvetica" panose="020B0604020202020204" pitchFamily="34" charset="0"/>
              </a:rPr>
              <a:t>:</a:t>
            </a:r>
          </a:p>
          <a:p>
            <a:pPr marL="637200" lvl="1" indent="-180000">
              <a:lnSpc>
                <a:spcPct val="98000"/>
              </a:lnSpc>
              <a:spcBef>
                <a:spcPts val="500"/>
              </a:spcBef>
              <a:buChar char="•"/>
            </a:pPr>
            <a:r>
              <a:rPr lang="es-MX" sz="1450" dirty="0">
                <a:latin typeface="Helvetica" panose="020B0604020202020204" pitchFamily="34" charset="0"/>
                <a:cs typeface="Helvetica" panose="020B0604020202020204" pitchFamily="34" charset="0"/>
              </a:rPr>
              <a:t>En línea</a:t>
            </a:r>
            <a:endParaRPr sz="1450" dirty="0">
              <a:solidFill>
                <a:srgbClr val="000000"/>
              </a:solidFill>
              <a:latin typeface="Helvetica" panose="020B0604020202020204" pitchFamily="34" charset="0"/>
              <a:cs typeface="Helvetica" panose="020B0604020202020204" pitchFamily="34" charset="0"/>
            </a:endParaRPr>
          </a:p>
          <a:p>
            <a:pPr marL="179999">
              <a:lnSpc>
                <a:spcPct val="98000"/>
              </a:lnSpc>
            </a:pPr>
            <a:r>
              <a:rPr lang="es-MX" sz="1450" dirty="0" smtClean="0">
                <a:latin typeface="Helvetica" panose="020B0604020202020204" pitchFamily="34" charset="0"/>
                <a:cs typeface="Helvetica" panose="020B0604020202020204" pitchFamily="34" charset="0"/>
              </a:rPr>
              <a:t>Para </a:t>
            </a:r>
            <a:r>
              <a:rPr lang="es-MX" sz="1450" dirty="0">
                <a:latin typeface="Helvetica" panose="020B0604020202020204" pitchFamily="34" charset="0"/>
                <a:cs typeface="Helvetica" panose="020B0604020202020204" pitchFamily="34" charset="0"/>
              </a:rPr>
              <a:t>mayor información acerca de la admisibilidad, la solicitud y cómo prepararte para tu llegada a Canadá, consulta el sitio web del Ministerio de Inmigración, Refugiados y Ciudadanía de Canadá</a:t>
            </a:r>
            <a:r>
              <a:rPr sz="1450" dirty="0">
                <a:latin typeface="Helvetica" panose="020B0604020202020204" pitchFamily="34" charset="0"/>
                <a:cs typeface="Helvetica" panose="020B0604020202020204" pitchFamily="34" charset="0"/>
              </a:rPr>
              <a:t>: </a:t>
            </a:r>
            <a:r>
              <a:rPr sz="1450" b="1" dirty="0">
                <a:solidFill>
                  <a:srgbClr val="FF0000"/>
                </a:solidFill>
                <a:latin typeface="Helvetica" panose="020B0604020202020204" pitchFamily="34" charset="0"/>
                <a:cs typeface="Helvetica" panose="020B0604020202020204" pitchFamily="34" charset="0"/>
              </a:rPr>
              <a:t>www.cic.gc.ca</a:t>
            </a:r>
            <a:r>
              <a:rPr sz="1450" dirty="0">
                <a:latin typeface="Helvetica" panose="020B0604020202020204" pitchFamily="34" charset="0"/>
                <a:cs typeface="Helvetica" panose="020B0604020202020204" pitchFamily="34" charset="0"/>
              </a:rPr>
              <a:t> </a:t>
            </a:r>
            <a:br>
              <a:rPr sz="1450" dirty="0">
                <a:latin typeface="Helvetica" panose="020B0604020202020204" pitchFamily="34" charset="0"/>
                <a:cs typeface="Helvetica" panose="020B0604020202020204" pitchFamily="34" charset="0"/>
              </a:rPr>
            </a:br>
            <a:r>
              <a:rPr sz="1450" dirty="0">
                <a:latin typeface="Helvetica" panose="020B0604020202020204" pitchFamily="34" charset="0"/>
                <a:cs typeface="Helvetica" panose="020B0604020202020204" pitchFamily="34" charset="0"/>
              </a:rPr>
              <a:t>(</a:t>
            </a:r>
            <a:r>
              <a:rPr lang="es-MX" sz="1450" dirty="0">
                <a:latin typeface="Helvetica" panose="020B0604020202020204" pitchFamily="34" charset="0"/>
                <a:cs typeface="Helvetica" panose="020B0604020202020204" pitchFamily="34" charset="0"/>
              </a:rPr>
              <a:t>en la sección “Study”</a:t>
            </a:r>
            <a:r>
              <a:rPr sz="1450" dirty="0">
                <a:latin typeface="Helvetica" panose="020B0604020202020204" pitchFamily="34" charset="0"/>
                <a:cs typeface="Helvetica" panose="020B0604020202020204" pitchFamily="34" charset="0"/>
              </a:rPr>
              <a:t>)</a:t>
            </a:r>
          </a:p>
        </p:txBody>
      </p:sp>
      <p:sp>
        <p:nvSpPr>
          <p:cNvPr id="738" name="Shape 738"/>
          <p:cNvSpPr/>
          <p:nvPr/>
        </p:nvSpPr>
        <p:spPr>
          <a:xfrm>
            <a:off x="3141215" y="6561607"/>
            <a:ext cx="2861587" cy="33855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600" b="1">
                <a:solidFill>
                  <a:srgbClr val="FFFFFF"/>
                </a:solidFill>
                <a:latin typeface="Netto offc"/>
                <a:ea typeface="Netto offc"/>
                <a:cs typeface="Netto offc"/>
                <a:sym typeface="Netto offc"/>
              </a:defRPr>
            </a:lvl1pPr>
          </a:lstStyle>
          <a:p>
            <a:pPr hangingPunct="0"/>
            <a:r>
              <a:rPr lang="es-MX" kern="0" dirty="0"/>
              <a:t>INFORMACIÓN PRÁCTICA</a:t>
            </a:r>
            <a:endParaRPr kern="0" dirty="0"/>
          </a:p>
        </p:txBody>
      </p:sp>
    </p:spTree>
    <p:extLst>
      <p:ext uri="{BB962C8B-B14F-4D97-AF65-F5344CB8AC3E}">
        <p14:creationId xmlns:p14="http://schemas.microsoft.com/office/powerpoint/2010/main" val="2890829757"/>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image12.jpeg"/>
          <p:cNvPicPr>
            <a:picLocks noChangeAspect="1"/>
          </p:cNvPicPr>
          <p:nvPr/>
        </p:nvPicPr>
        <p:blipFill>
          <a:blip r:embed="rId3" cstate="print">
            <a:extLst/>
          </a:blip>
          <a:srcRect t="29086"/>
          <a:stretch>
            <a:fillRect/>
          </a:stretch>
        </p:blipFill>
        <p:spPr>
          <a:xfrm>
            <a:off x="-6236" y="1689900"/>
            <a:ext cx="9156471" cy="4931486"/>
          </a:xfrm>
          <a:prstGeom prst="rect">
            <a:avLst/>
          </a:prstGeom>
          <a:ln w="12700">
            <a:miter lim="400000"/>
          </a:ln>
        </p:spPr>
      </p:pic>
      <p:sp>
        <p:nvSpPr>
          <p:cNvPr id="311" name="Shape 311"/>
          <p:cNvSpPr/>
          <p:nvPr/>
        </p:nvSpPr>
        <p:spPr>
          <a:xfrm>
            <a:off x="0" y="6577068"/>
            <a:ext cx="9144000" cy="324361"/>
          </a:xfrm>
          <a:prstGeom prst="rect">
            <a:avLst/>
          </a:prstGeom>
          <a:solidFill>
            <a:srgbClr val="B58F7F"/>
          </a:solidFill>
          <a:ln w="12700">
            <a:miter lim="400000"/>
          </a:ln>
        </p:spPr>
        <p:txBody>
          <a:bodyPr lIns="45718" tIns="45718" rIns="45718" bIns="45718"/>
          <a:lstStyle/>
          <a:p>
            <a:pPr>
              <a:defRPr>
                <a:solidFill>
                  <a:srgbClr val="000000"/>
                </a:solidFill>
              </a:defRPr>
            </a:pPr>
            <a:endParaRPr dirty="0"/>
          </a:p>
        </p:txBody>
      </p:sp>
      <p:sp>
        <p:nvSpPr>
          <p:cNvPr id="312" name="Shape 312"/>
          <p:cNvSpPr/>
          <p:nvPr/>
        </p:nvSpPr>
        <p:spPr>
          <a:xfrm>
            <a:off x="0" y="-37046"/>
            <a:ext cx="9144000" cy="1842112"/>
          </a:xfrm>
          <a:prstGeom prst="rect">
            <a:avLst/>
          </a:prstGeom>
          <a:solidFill>
            <a:srgbClr val="FAF5EC"/>
          </a:solidFill>
          <a:ln w="12700">
            <a:miter lim="400000"/>
          </a:ln>
        </p:spPr>
        <p:txBody>
          <a:bodyPr lIns="45718" tIns="45718" rIns="45718" bIns="45718"/>
          <a:lstStyle/>
          <a:p>
            <a:pPr>
              <a:defRPr>
                <a:solidFill>
                  <a:srgbClr val="000000"/>
                </a:solidFill>
              </a:defRPr>
            </a:pPr>
            <a:endParaRPr dirty="0"/>
          </a:p>
        </p:txBody>
      </p:sp>
      <p:sp>
        <p:nvSpPr>
          <p:cNvPr id="314" name="Shape 314"/>
          <p:cNvSpPr>
            <a:spLocks noGrp="1"/>
          </p:cNvSpPr>
          <p:nvPr>
            <p:ph type="title"/>
          </p:nvPr>
        </p:nvSpPr>
        <p:spPr>
          <a:xfrm>
            <a:off x="407992" y="259730"/>
            <a:ext cx="8229601" cy="1293295"/>
          </a:xfrm>
          <a:prstGeom prst="rect">
            <a:avLst/>
          </a:prstGeom>
        </p:spPr>
        <p:txBody>
          <a:bodyPr/>
          <a:lstStyle>
            <a:lvl1pPr algn="l">
              <a:lnSpc>
                <a:spcPct val="90000"/>
              </a:lnSpc>
              <a:defRPr sz="3600" b="1">
                <a:solidFill>
                  <a:srgbClr val="FF0000"/>
                </a:solidFill>
                <a:latin typeface="Netto offc"/>
                <a:ea typeface="Netto offc"/>
                <a:cs typeface="Netto offc"/>
                <a:sym typeface="Netto offc"/>
              </a:defRPr>
            </a:lvl1pPr>
          </a:lstStyle>
          <a:p>
            <a:r>
              <a:rPr lang="es-MX" dirty="0"/>
              <a:t>Canadá tiene diversidad</a:t>
            </a:r>
            <a:endParaRPr dirty="0"/>
          </a:p>
        </p:txBody>
      </p:sp>
      <p:sp>
        <p:nvSpPr>
          <p:cNvPr id="315" name="Shape 315"/>
          <p:cNvSpPr/>
          <p:nvPr/>
        </p:nvSpPr>
        <p:spPr>
          <a:xfrm>
            <a:off x="3342075" y="6563825"/>
            <a:ext cx="2459856" cy="33855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1600" b="1">
                <a:solidFill>
                  <a:srgbClr val="FFFFFF"/>
                </a:solidFill>
                <a:latin typeface="Netto offc"/>
                <a:ea typeface="Netto offc"/>
                <a:cs typeface="Netto offc"/>
                <a:sym typeface="Netto offc"/>
              </a:defRPr>
            </a:lvl1pPr>
          </a:lstStyle>
          <a:p>
            <a:r>
              <a:rPr lang="es-MX" dirty="0"/>
              <a:t>VIVE EN CANADÁ</a:t>
            </a:r>
            <a:r>
              <a:rPr dirty="0"/>
              <a:t> </a:t>
            </a:r>
          </a:p>
        </p:txBody>
      </p:sp>
      <p:pic>
        <p:nvPicPr>
          <p:cNvPr id="8" name="image1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1560" y="389620"/>
            <a:ext cx="1052985" cy="1056899"/>
          </a:xfrm>
          <a:prstGeom prst="rect">
            <a:avLst/>
          </a:prstGeom>
          <a:ln w="12700">
            <a:miter lim="400000"/>
          </a:ln>
        </p:spPr>
      </p:pic>
    </p:spTree>
    <p:extLst>
      <p:ext uri="{BB962C8B-B14F-4D97-AF65-F5344CB8AC3E}">
        <p14:creationId xmlns:p14="http://schemas.microsoft.com/office/powerpoint/2010/main" val="2476821507"/>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 name="Shape 762"/>
          <p:cNvSpPr>
            <a:spLocks noGrp="1"/>
          </p:cNvSpPr>
          <p:nvPr>
            <p:ph type="title"/>
          </p:nvPr>
        </p:nvSpPr>
        <p:spPr>
          <a:xfrm>
            <a:off x="323528" y="280450"/>
            <a:ext cx="8229601" cy="1293293"/>
          </a:xfrm>
          <a:prstGeom prst="rect">
            <a:avLst/>
          </a:prstGeom>
        </p:spPr>
        <p:txBody>
          <a:bodyPr/>
          <a:lstStyle/>
          <a:p>
            <a:r>
              <a:rPr lang="es-ES" dirty="0"/>
              <a:t>Financiamiento de tus estudios </a:t>
            </a:r>
            <a:br>
              <a:rPr lang="es-ES" dirty="0"/>
            </a:br>
            <a:r>
              <a:rPr lang="es-ES" dirty="0"/>
              <a:t>en el extranjero</a:t>
            </a:r>
            <a:endParaRPr dirty="0"/>
          </a:p>
        </p:txBody>
      </p:sp>
      <p:pic>
        <p:nvPicPr>
          <p:cNvPr id="763" name="image92.jpeg"/>
          <p:cNvPicPr>
            <a:picLocks noGrp="1" noChangeAspect="1"/>
          </p:cNvPicPr>
          <p:nvPr>
            <p:ph type="pic" idx="13"/>
          </p:nvPr>
        </p:nvPicPr>
        <p:blipFill>
          <a:blip r:embed="rId3" cstate="print">
            <a:extLst/>
          </a:blip>
          <a:srcRect l="38074" t="15253" r="1" b="12999"/>
          <a:stretch>
            <a:fillRect/>
          </a:stretch>
        </p:blipFill>
        <p:spPr>
          <a:xfrm>
            <a:off x="3851920" y="1801341"/>
            <a:ext cx="5292082" cy="4772238"/>
          </a:xfrm>
          <a:prstGeom prst="rect">
            <a:avLst/>
          </a:prstGeom>
        </p:spPr>
      </p:pic>
      <p:sp>
        <p:nvSpPr>
          <p:cNvPr id="766" name="Shape 766"/>
          <p:cNvSpPr/>
          <p:nvPr/>
        </p:nvSpPr>
        <p:spPr>
          <a:xfrm>
            <a:off x="3141215" y="6561607"/>
            <a:ext cx="2861587" cy="33855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600" b="1">
                <a:solidFill>
                  <a:srgbClr val="FFFFFF"/>
                </a:solidFill>
                <a:latin typeface="Netto offc"/>
                <a:ea typeface="Netto offc"/>
                <a:cs typeface="Netto offc"/>
                <a:sym typeface="Netto offc"/>
              </a:defRPr>
            </a:lvl1pPr>
          </a:lstStyle>
          <a:p>
            <a:pPr hangingPunct="0"/>
            <a:r>
              <a:rPr lang="es-MX" kern="0" dirty="0"/>
              <a:t>INFORMACIÓN PRÁCTICA</a:t>
            </a:r>
            <a:endParaRPr kern="0" dirty="0"/>
          </a:p>
        </p:txBody>
      </p:sp>
      <p:sp>
        <p:nvSpPr>
          <p:cNvPr id="3" name="Text Placeholder 2"/>
          <p:cNvSpPr>
            <a:spLocks noGrp="1"/>
          </p:cNvSpPr>
          <p:nvPr>
            <p:ph type="body" sz="half" idx="1"/>
          </p:nvPr>
        </p:nvSpPr>
        <p:spPr>
          <a:xfrm>
            <a:off x="251520" y="2060848"/>
            <a:ext cx="4249740" cy="4248008"/>
          </a:xfrm>
        </p:spPr>
        <p:txBody>
          <a:bodyPr>
            <a:normAutofit lnSpcReduction="10000"/>
          </a:bodyPr>
          <a:lstStyle/>
          <a:p>
            <a:pPr marL="179999"/>
            <a:r>
              <a:rPr lang="es-CO" dirty="0">
                <a:latin typeface="Helvetica" panose="020B0604020202020204" pitchFamily="34" charset="0"/>
                <a:cs typeface="Helvetica" panose="020B0604020202020204" pitchFamily="34" charset="0"/>
              </a:rPr>
              <a:t>Fondos familiares o personales</a:t>
            </a:r>
          </a:p>
          <a:p>
            <a:pPr marL="179999">
              <a:defRPr>
                <a:solidFill>
                  <a:srgbClr val="FF0000"/>
                </a:solidFill>
              </a:defRPr>
            </a:pPr>
            <a:r>
              <a:rPr lang="es-CO" dirty="0">
                <a:latin typeface="Helvetica" panose="020B0604020202020204" pitchFamily="34" charset="0"/>
                <a:cs typeface="Helvetica" panose="020B0604020202020204" pitchFamily="34" charset="0"/>
              </a:rPr>
              <a:t>Préstamo de los gobiernos locales  </a:t>
            </a:r>
            <a:br>
              <a:rPr lang="es-CO" dirty="0">
                <a:latin typeface="Helvetica" panose="020B0604020202020204" pitchFamily="34" charset="0"/>
                <a:cs typeface="Helvetica" panose="020B0604020202020204" pitchFamily="34" charset="0"/>
              </a:rPr>
            </a:br>
            <a:r>
              <a:rPr lang="es-CO" dirty="0">
                <a:latin typeface="Helvetica" panose="020B0604020202020204" pitchFamily="34" charset="0"/>
                <a:cs typeface="Helvetica" panose="020B0604020202020204" pitchFamily="34" charset="0"/>
              </a:rPr>
              <a:t>(MISIÓN: especificar el nombre del fondo del gobierno local, de existir alguno) </a:t>
            </a:r>
          </a:p>
          <a:p>
            <a:pPr marL="179999"/>
            <a:r>
              <a:rPr lang="es-CO" dirty="0">
                <a:latin typeface="Helvetica" panose="020B0604020202020204" pitchFamily="34" charset="0"/>
                <a:cs typeface="Helvetica" panose="020B0604020202020204" pitchFamily="34" charset="0"/>
              </a:rPr>
              <a:t>Préstamo bancario</a:t>
            </a:r>
          </a:p>
          <a:p>
            <a:pPr marL="179999">
              <a:defRPr>
                <a:solidFill>
                  <a:srgbClr val="FF0000"/>
                </a:solidFill>
              </a:defRPr>
            </a:pPr>
            <a:r>
              <a:rPr lang="es-CO" dirty="0">
                <a:latin typeface="Helvetica" panose="020B0604020202020204" pitchFamily="34" charset="0"/>
                <a:cs typeface="Helvetica" panose="020B0604020202020204" pitchFamily="34" charset="0"/>
              </a:rPr>
              <a:t>Financiamiento universitario</a:t>
            </a:r>
          </a:p>
          <a:p>
            <a:pPr marL="637200" lvl="1" indent="-180000">
              <a:lnSpc>
                <a:spcPct val="110000"/>
              </a:lnSpc>
              <a:spcBef>
                <a:spcPts val="500"/>
              </a:spcBef>
              <a:buChar char="•"/>
              <a:defRPr>
                <a:solidFill>
                  <a:srgbClr val="FF0000"/>
                </a:solidFill>
              </a:defRPr>
            </a:pPr>
            <a:r>
              <a:rPr lang="es-CO" sz="1600" dirty="0">
                <a:latin typeface="Helvetica" panose="020B0604020202020204" pitchFamily="34" charset="0"/>
                <a:cs typeface="Helvetica" panose="020B0604020202020204" pitchFamily="34" charset="0"/>
              </a:rPr>
              <a:t>Ayundatía para profesores</a:t>
            </a:r>
          </a:p>
          <a:p>
            <a:pPr marL="637200" lvl="1" indent="-180000">
              <a:lnSpc>
                <a:spcPct val="110000"/>
              </a:lnSpc>
              <a:spcBef>
                <a:spcPts val="500"/>
              </a:spcBef>
              <a:buChar char="•"/>
              <a:defRPr>
                <a:solidFill>
                  <a:srgbClr val="FF0000"/>
                </a:solidFill>
              </a:defRPr>
            </a:pPr>
            <a:r>
              <a:rPr lang="es-CO" sz="1600" dirty="0">
                <a:latin typeface="Helvetica" panose="020B0604020202020204" pitchFamily="34" charset="0"/>
                <a:cs typeface="Helvetica" panose="020B0604020202020204" pitchFamily="34" charset="0"/>
              </a:rPr>
              <a:t>Trabajos en el campus</a:t>
            </a:r>
          </a:p>
          <a:p>
            <a:pPr marL="179999"/>
            <a:r>
              <a:rPr lang="es-CO" dirty="0">
                <a:latin typeface="Helvetica" panose="020B0604020202020204" pitchFamily="34" charset="0"/>
                <a:cs typeface="Helvetica" panose="020B0604020202020204" pitchFamily="34" charset="0"/>
              </a:rPr>
              <a:t>Fuente de financiamiento externo</a:t>
            </a:r>
          </a:p>
          <a:p>
            <a:pPr marL="637200" lvl="1" indent="-180000">
              <a:lnSpc>
                <a:spcPct val="110000"/>
              </a:lnSpc>
              <a:spcBef>
                <a:spcPts val="500"/>
              </a:spcBef>
              <a:buChar char="•"/>
            </a:pPr>
            <a:r>
              <a:rPr lang="es-CO" sz="1600" dirty="0">
                <a:latin typeface="Helvetica" panose="020B0604020202020204" pitchFamily="34" charset="0"/>
                <a:cs typeface="Helvetica" panose="020B0604020202020204" pitchFamily="34" charset="0"/>
              </a:rPr>
              <a:t>Trabajos fuera del campus</a:t>
            </a:r>
          </a:p>
          <a:p>
            <a:pPr marL="637200" lvl="1" indent="-180000">
              <a:lnSpc>
                <a:spcPct val="110000"/>
              </a:lnSpc>
              <a:spcBef>
                <a:spcPts val="500"/>
              </a:spcBef>
              <a:buChar char="•"/>
            </a:pPr>
            <a:r>
              <a:rPr lang="es-CO" sz="1600" dirty="0">
                <a:latin typeface="Helvetica" panose="020B0604020202020204" pitchFamily="34" charset="0"/>
                <a:cs typeface="Helvetica" panose="020B0604020202020204" pitchFamily="34" charset="0"/>
              </a:rPr>
              <a:t>Experiencia laboral con educación cooperativa</a:t>
            </a:r>
          </a:p>
          <a:p>
            <a:pPr marL="179999" lvl="1" indent="-179999">
              <a:lnSpc>
                <a:spcPct val="110000"/>
              </a:lnSpc>
              <a:spcBef>
                <a:spcPts val="500"/>
              </a:spcBef>
              <a:buChar char="•"/>
              <a:defRPr>
                <a:solidFill>
                  <a:srgbClr val="FF0000"/>
                </a:solidFill>
              </a:defRPr>
            </a:pPr>
            <a:r>
              <a:rPr lang="es-CO" sz="1600" dirty="0">
                <a:latin typeface="Helvetica" panose="020B0604020202020204" pitchFamily="34" charset="0"/>
                <a:cs typeface="Helvetica" panose="020B0604020202020204" pitchFamily="34" charset="0"/>
              </a:rPr>
              <a:t>Becas</a:t>
            </a:r>
          </a:p>
          <a:p>
            <a:endParaRPr lang="es-CO" dirty="0"/>
          </a:p>
        </p:txBody>
      </p:sp>
      <p:pic>
        <p:nvPicPr>
          <p:cNvPr id="7" name="image89.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9479" y="280451"/>
            <a:ext cx="1288503" cy="1293293"/>
          </a:xfrm>
          <a:prstGeom prst="rect">
            <a:avLst/>
          </a:prstGeom>
          <a:ln w="12700">
            <a:miter lim="400000"/>
          </a:ln>
        </p:spPr>
      </p:pic>
    </p:spTree>
    <p:extLst>
      <p:ext uri="{BB962C8B-B14F-4D97-AF65-F5344CB8AC3E}">
        <p14:creationId xmlns:p14="http://schemas.microsoft.com/office/powerpoint/2010/main" val="111749150"/>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2" name="TextBox 1"/>
          <p:cNvSpPr txBox="1"/>
          <p:nvPr/>
        </p:nvSpPr>
        <p:spPr>
          <a:xfrm>
            <a:off x="1606672" y="6561537"/>
            <a:ext cx="6192688" cy="367964"/>
          </a:xfrm>
          <a:prstGeom prst="rect">
            <a:avLst/>
          </a:prstGeom>
          <a:noFill/>
        </p:spPr>
        <p:txBody>
          <a:bodyPr wrap="square" rtlCol="0">
            <a:spAutoFit/>
          </a:bodyPr>
          <a:lstStyle/>
          <a:p>
            <a:r>
              <a:rPr lang="x-none" dirty="0">
                <a:solidFill>
                  <a:schemeClr val="bg1"/>
                </a:solidFill>
              </a:rPr>
              <a:t>Para mayor información, consulte www.scholarships.gc.ca</a:t>
            </a:r>
          </a:p>
        </p:txBody>
      </p:sp>
      <p:pic>
        <p:nvPicPr>
          <p:cNvPr id="8" name="Shape 492"/>
          <p:cNvPicPr preferRelativeResize="0"/>
          <p:nvPr>
            <p:custDataLst>
              <p:tags r:id="rId1"/>
            </p:custDataLst>
          </p:nvPr>
        </p:nvPicPr>
        <p:blipFill rotWithShape="1">
          <a:blip r:embed="rId4" cstate="email">
            <a:alphaModFix/>
            <a:extLst>
              <a:ext uri="{28A0092B-C50C-407E-A947-70E740481C1C}">
                <a14:useLocalDpi xmlns:a14="http://schemas.microsoft.com/office/drawing/2010/main"/>
              </a:ext>
            </a:extLst>
          </a:blip>
          <a:srcRect/>
          <a:stretch/>
        </p:blipFill>
        <p:spPr>
          <a:xfrm>
            <a:off x="7500393" y="260715"/>
            <a:ext cx="1283730" cy="1288502"/>
          </a:xfrm>
          <a:prstGeom prst="rect">
            <a:avLst/>
          </a:prstGeom>
          <a:noFill/>
          <a:ln>
            <a:noFill/>
          </a:ln>
        </p:spPr>
      </p:pic>
      <p:sp>
        <p:nvSpPr>
          <p:cNvPr id="9" name="Shape 762"/>
          <p:cNvSpPr txBox="1">
            <a:spLocks/>
          </p:cNvSpPr>
          <p:nvPr/>
        </p:nvSpPr>
        <p:spPr>
          <a:xfrm>
            <a:off x="433088" y="350371"/>
            <a:ext cx="8229601" cy="128850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lvl1pPr marL="0" marR="0" indent="0" algn="l" defTabSz="914400" rtl="0" latinLnBrk="0">
              <a:lnSpc>
                <a:spcPct val="90000"/>
              </a:lnSpc>
              <a:spcBef>
                <a:spcPts val="0"/>
              </a:spcBef>
              <a:spcAft>
                <a:spcPts val="0"/>
              </a:spcAft>
              <a:buClrTx/>
              <a:buSzTx/>
              <a:buFontTx/>
              <a:buNone/>
              <a:tabLst/>
              <a:defRPr sz="3600" b="1" i="0" u="none" strike="noStrike" cap="none" spc="0" baseline="0">
                <a:ln>
                  <a:noFill/>
                </a:ln>
                <a:solidFill>
                  <a:srgbClr val="FF0000"/>
                </a:solidFill>
                <a:uFillTx/>
                <a:latin typeface="Netto offc"/>
                <a:ea typeface="Netto offc"/>
                <a:cs typeface="Netto offc"/>
                <a:sym typeface="Netto offc"/>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Courant"/>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Courant"/>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Courant"/>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Courant"/>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Courant"/>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Courant"/>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Courant"/>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Courant"/>
              </a:defRPr>
            </a:lvl9pPr>
          </a:lstStyle>
          <a:p>
            <a:r>
              <a:rPr lang="x-none" sz="3500" dirty="0">
                <a:latin typeface="Arial" panose="020B0604020202020204" pitchFamily="34" charset="0"/>
                <a:cs typeface="Arial" panose="020B0604020202020204" pitchFamily="34" charset="0"/>
              </a:rPr>
              <a:t>Algunas posibilidades de becas</a:t>
            </a:r>
          </a:p>
        </p:txBody>
      </p:sp>
      <p:graphicFrame>
        <p:nvGraphicFramePr>
          <p:cNvPr id="3" name="Table 2"/>
          <p:cNvGraphicFramePr>
            <a:graphicFrameLocks noGrp="1"/>
          </p:cNvGraphicFramePr>
          <p:nvPr>
            <p:extLst>
              <p:ext uri="{D42A27DB-BD31-4B8C-83A1-F6EECF244321}">
                <p14:modId xmlns:p14="http://schemas.microsoft.com/office/powerpoint/2010/main" val="2876965525"/>
              </p:ext>
            </p:extLst>
          </p:nvPr>
        </p:nvGraphicFramePr>
        <p:xfrm>
          <a:off x="251520" y="1916832"/>
          <a:ext cx="8435280" cy="3950918"/>
        </p:xfrm>
        <a:graphic>
          <a:graphicData uri="http://schemas.openxmlformats.org/drawingml/2006/table">
            <a:tbl>
              <a:tblPr firstRow="1" firstCol="1" bandRow="1">
                <a:tableStyleId>{5C22544A-7EE6-4342-B048-85BDC9FD1C3A}</a:tableStyleId>
              </a:tblPr>
              <a:tblGrid>
                <a:gridCol w="2130625"/>
                <a:gridCol w="1320738"/>
                <a:gridCol w="2105705"/>
                <a:gridCol w="1196140"/>
                <a:gridCol w="1682072"/>
              </a:tblGrid>
              <a:tr h="316214">
                <a:tc>
                  <a:txBody>
                    <a:bodyPr/>
                    <a:lstStyle/>
                    <a:p>
                      <a:pPr algn="ctr">
                        <a:lnSpc>
                          <a:spcPct val="115000"/>
                        </a:lnSpc>
                        <a:spcAft>
                          <a:spcPts val="0"/>
                        </a:spcAft>
                      </a:pPr>
                      <a:r>
                        <a:rPr lang="es-CL" sz="1500" kern="1200" dirty="0">
                          <a:effectLst/>
                        </a:rPr>
                        <a:t>Nombre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4037" marR="34037" marT="6078" marB="0" anchor="ctr"/>
                </a:tc>
                <a:tc>
                  <a:txBody>
                    <a:bodyPr/>
                    <a:lstStyle/>
                    <a:p>
                      <a:pPr algn="ctr">
                        <a:lnSpc>
                          <a:spcPct val="115000"/>
                        </a:lnSpc>
                        <a:spcAft>
                          <a:spcPts val="0"/>
                        </a:spcAft>
                      </a:pPr>
                      <a:r>
                        <a:rPr lang="es-CL" sz="1500" kern="1200">
                          <a:effectLst/>
                        </a:rPr>
                        <a:t>Valor</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34037" marR="34037" marT="6078" marB="0" anchor="ctr"/>
                </a:tc>
                <a:tc>
                  <a:txBody>
                    <a:bodyPr/>
                    <a:lstStyle/>
                    <a:p>
                      <a:pPr algn="ctr">
                        <a:lnSpc>
                          <a:spcPct val="115000"/>
                        </a:lnSpc>
                        <a:spcAft>
                          <a:spcPts val="0"/>
                        </a:spcAft>
                      </a:pPr>
                      <a:r>
                        <a:rPr lang="es-CL" sz="1500" kern="1200">
                          <a:effectLst/>
                        </a:rPr>
                        <a:t>Nivel de estudios</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34037" marR="34037" marT="6078" marB="0" anchor="ctr"/>
                </a:tc>
                <a:tc>
                  <a:txBody>
                    <a:bodyPr/>
                    <a:lstStyle/>
                    <a:p>
                      <a:pPr algn="ctr">
                        <a:lnSpc>
                          <a:spcPct val="115000"/>
                        </a:lnSpc>
                        <a:spcAft>
                          <a:spcPts val="0"/>
                        </a:spcAft>
                      </a:pPr>
                      <a:r>
                        <a:rPr lang="es-CL" sz="1500" kern="1200">
                          <a:effectLst/>
                        </a:rPr>
                        <a:t>Duración</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34037" marR="34037" marT="6078" marB="0" anchor="ctr"/>
                </a:tc>
                <a:tc>
                  <a:txBody>
                    <a:bodyPr/>
                    <a:lstStyle/>
                    <a:p>
                      <a:pPr algn="ctr">
                        <a:lnSpc>
                          <a:spcPct val="115000"/>
                        </a:lnSpc>
                        <a:spcAft>
                          <a:spcPts val="0"/>
                        </a:spcAft>
                      </a:pPr>
                      <a:r>
                        <a:rPr lang="es-CL" sz="1500" kern="1200" dirty="0">
                          <a:effectLst/>
                        </a:rPr>
                        <a:t>Países admisibles</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4037" marR="34037" marT="6078" marB="0" anchor="ctr"/>
                </a:tc>
              </a:tr>
              <a:tr h="1933974">
                <a:tc>
                  <a:txBody>
                    <a:bodyPr/>
                    <a:lstStyle/>
                    <a:p>
                      <a:pPr algn="ctr">
                        <a:lnSpc>
                          <a:spcPct val="115000"/>
                        </a:lnSpc>
                        <a:spcAft>
                          <a:spcPts val="0"/>
                        </a:spcAft>
                      </a:pPr>
                      <a:r>
                        <a:rPr lang="es-CL" sz="1200" u="sng" kern="1200" dirty="0">
                          <a:effectLst/>
                        </a:rPr>
                        <a:t>Programas de intercambio de estudiantes</a:t>
                      </a:r>
                      <a:endParaRPr lang="en-CA" sz="1200" dirty="0">
                        <a:effectLst/>
                      </a:endParaRPr>
                    </a:p>
                    <a:p>
                      <a:pPr marL="342900" lvl="0" indent="-342900">
                        <a:lnSpc>
                          <a:spcPct val="115000"/>
                        </a:lnSpc>
                        <a:spcAft>
                          <a:spcPts val="0"/>
                        </a:spcAft>
                        <a:buFont typeface="Arial" panose="020B0604020202020204" pitchFamily="34" charset="0"/>
                        <a:buChar char="•"/>
                        <a:tabLst>
                          <a:tab pos="457200" algn="l"/>
                        </a:tabLst>
                      </a:pPr>
                      <a:r>
                        <a:rPr lang="en-CA" sz="1200" kern="1200" dirty="0">
                          <a:effectLst/>
                        </a:rPr>
                        <a:t>Emerging Leaders in the Americas Program</a:t>
                      </a:r>
                      <a:endParaRPr lang="en-CA" sz="1200" dirty="0">
                        <a:effectLst/>
                      </a:endParaRPr>
                    </a:p>
                    <a:p>
                      <a:pPr marL="342900" lvl="0" indent="-342900">
                        <a:lnSpc>
                          <a:spcPct val="115000"/>
                        </a:lnSpc>
                        <a:spcAft>
                          <a:spcPts val="0"/>
                        </a:spcAft>
                        <a:buFont typeface="Arial" panose="020B0604020202020204" pitchFamily="34" charset="0"/>
                        <a:buChar char="•"/>
                        <a:tabLst>
                          <a:tab pos="457200" algn="l"/>
                        </a:tabLst>
                      </a:pPr>
                      <a:r>
                        <a:rPr lang="es-CL" sz="1200" kern="1200" dirty="0">
                          <a:effectLst/>
                        </a:rPr>
                        <a:t>Canada-Chile Leadership Exchange </a:t>
                      </a:r>
                      <a:r>
                        <a:rPr lang="es-CL" sz="1200" kern="1200" dirty="0" err="1" smtClean="0">
                          <a:effectLst/>
                        </a:rPr>
                        <a:t>Scholarship</a:t>
                      </a:r>
                      <a:endParaRPr lang="en-CA" sz="1200" dirty="0">
                        <a:effectLst/>
                      </a:endParaRPr>
                    </a:p>
                  </a:txBody>
                  <a:tcPr marL="34037" marR="34037" marT="6078" marB="0" anchor="ctr"/>
                </a:tc>
                <a:tc>
                  <a:txBody>
                    <a:bodyPr/>
                    <a:lstStyle/>
                    <a:p>
                      <a:pPr algn="ctr">
                        <a:lnSpc>
                          <a:spcPct val="115000"/>
                        </a:lnSpc>
                        <a:spcAft>
                          <a:spcPts val="0"/>
                        </a:spcAft>
                      </a:pPr>
                      <a:r>
                        <a:rPr lang="es-CL" sz="1200" kern="1200" dirty="0">
                          <a:effectLst/>
                        </a:rPr>
                        <a:t>CAD </a:t>
                      </a:r>
                      <a:r>
                        <a:rPr lang="es-CL" sz="1200" kern="1200" dirty="0" smtClean="0">
                          <a:effectLst/>
                        </a:rPr>
                        <a:t>7200– 9700</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037" marR="34037" marT="6078" marB="0" anchor="ctr"/>
                </a:tc>
                <a:tc>
                  <a:txBody>
                    <a:bodyPr/>
                    <a:lstStyle/>
                    <a:p>
                      <a:pPr algn="ctr">
                        <a:lnSpc>
                          <a:spcPct val="115000"/>
                        </a:lnSpc>
                        <a:spcAft>
                          <a:spcPts val="0"/>
                        </a:spcAft>
                      </a:pPr>
                      <a:r>
                        <a:rPr lang="es-CL" sz="1200" kern="1200" dirty="0" err="1">
                          <a:effectLst/>
                        </a:rPr>
                        <a:t>College</a:t>
                      </a:r>
                      <a:r>
                        <a:rPr lang="es-CL" sz="1200" kern="1200" dirty="0">
                          <a:effectLst/>
                        </a:rPr>
                        <a:t>, doctorado, maestría, licenciatura, perfeccionamiento profesional</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037" marR="34037" marT="6078" marB="0" anchor="ctr"/>
                </a:tc>
                <a:tc>
                  <a:txBody>
                    <a:bodyPr/>
                    <a:lstStyle/>
                    <a:p>
                      <a:pPr algn="ctr">
                        <a:lnSpc>
                          <a:spcPct val="115000"/>
                        </a:lnSpc>
                        <a:spcAft>
                          <a:spcPts val="0"/>
                        </a:spcAft>
                      </a:pPr>
                      <a:r>
                        <a:rPr lang="es-CL" sz="1200" kern="1200" dirty="0" smtClean="0">
                          <a:effectLst/>
                        </a:rPr>
                        <a:t>4-6 meses</a:t>
                      </a:r>
                      <a:endParaRPr lang="en-CA" sz="1200" dirty="0">
                        <a:effectLst/>
                      </a:endParaRPr>
                    </a:p>
                  </a:txBody>
                  <a:tcPr marL="34037" marR="34037" marT="6078" marB="0" anchor="ctr"/>
                </a:tc>
                <a:tc>
                  <a:txBody>
                    <a:bodyPr/>
                    <a:lstStyle/>
                    <a:p>
                      <a:pPr algn="ctr">
                        <a:lnSpc>
                          <a:spcPct val="115000"/>
                        </a:lnSpc>
                        <a:spcAft>
                          <a:spcPts val="0"/>
                        </a:spcAft>
                      </a:pPr>
                      <a:r>
                        <a:rPr lang="es-CL" sz="1200" kern="1200" dirty="0">
                          <a:effectLst/>
                        </a:rPr>
                        <a:t>Am</a:t>
                      </a:r>
                      <a:r>
                        <a:rPr lang="en-CA" sz="1200" kern="1200" dirty="0" err="1">
                          <a:effectLst/>
                        </a:rPr>
                        <a:t>érica</a:t>
                      </a:r>
                      <a:r>
                        <a:rPr lang="en-CA" sz="1200" kern="1200" dirty="0">
                          <a:effectLst/>
                        </a:rPr>
                        <a:t> Latina y Caribe</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037" marR="34037" marT="6078" marB="0" anchor="ctr"/>
                </a:tc>
              </a:tr>
              <a:tr h="557786">
                <a:tc>
                  <a:txBody>
                    <a:bodyPr/>
                    <a:lstStyle/>
                    <a:p>
                      <a:pPr algn="ctr">
                        <a:lnSpc>
                          <a:spcPct val="115000"/>
                        </a:lnSpc>
                        <a:spcAft>
                          <a:spcPts val="0"/>
                        </a:spcAft>
                      </a:pPr>
                      <a:r>
                        <a:rPr lang="es-CL" sz="1200" kern="1200" dirty="0">
                          <a:effectLst/>
                        </a:rPr>
                        <a:t>Becas de la Organización de los Estados Americanos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037" marR="34037" marT="6078" marB="0" anchor="ctr"/>
                </a:tc>
                <a:tc>
                  <a:txBody>
                    <a:bodyPr/>
                    <a:lstStyle/>
                    <a:p>
                      <a:pPr algn="ctr">
                        <a:lnSpc>
                          <a:spcPct val="115000"/>
                        </a:lnSpc>
                        <a:spcAft>
                          <a:spcPts val="0"/>
                        </a:spcAft>
                      </a:pPr>
                      <a:r>
                        <a:rPr lang="es-CL" sz="1200" kern="1200" dirty="0">
                          <a:effectLst/>
                        </a:rPr>
                        <a:t>Máx. USD 15000/año</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037" marR="34037" marT="6078" marB="0" anchor="ctr"/>
                </a:tc>
                <a:tc>
                  <a:txBody>
                    <a:bodyPr/>
                    <a:lstStyle/>
                    <a:p>
                      <a:pPr algn="ctr">
                        <a:lnSpc>
                          <a:spcPct val="115000"/>
                        </a:lnSpc>
                        <a:spcAft>
                          <a:spcPts val="0"/>
                        </a:spcAft>
                      </a:pPr>
                      <a:r>
                        <a:rPr lang="es-CL" sz="1200" kern="1200" dirty="0">
                          <a:effectLst/>
                        </a:rPr>
                        <a:t>Doctorado, maestría, licenciatura</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037" marR="34037" marT="6078" marB="0" anchor="ctr"/>
                </a:tc>
                <a:tc>
                  <a:txBody>
                    <a:bodyPr/>
                    <a:lstStyle/>
                    <a:p>
                      <a:pPr algn="ctr">
                        <a:lnSpc>
                          <a:spcPct val="115000"/>
                        </a:lnSpc>
                        <a:spcAft>
                          <a:spcPts val="0"/>
                        </a:spcAft>
                      </a:pPr>
                      <a:r>
                        <a:rPr lang="es-CL" sz="1200" kern="1200" dirty="0">
                          <a:effectLst/>
                        </a:rPr>
                        <a:t>Max. 2 años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037" marR="34037" marT="6078" marB="0" anchor="ctr"/>
                </a:tc>
                <a:tc>
                  <a:txBody>
                    <a:bodyPr/>
                    <a:lstStyle/>
                    <a:p>
                      <a:pPr algn="ctr">
                        <a:lnSpc>
                          <a:spcPct val="115000"/>
                        </a:lnSpc>
                        <a:spcAft>
                          <a:spcPts val="0"/>
                        </a:spcAft>
                      </a:pPr>
                      <a:r>
                        <a:rPr lang="es-CL" sz="1200" kern="1200" dirty="0">
                          <a:effectLst/>
                        </a:rPr>
                        <a:t>Los 35 estados independientes de las Américas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037" marR="34037" marT="6078" marB="0" anchor="ctr"/>
                </a:tc>
              </a:tr>
              <a:tr h="286385">
                <a:tc>
                  <a:txBody>
                    <a:bodyPr/>
                    <a:lstStyle/>
                    <a:p>
                      <a:pPr algn="ctr">
                        <a:lnSpc>
                          <a:spcPct val="115000"/>
                        </a:lnSpc>
                        <a:spcAft>
                          <a:spcPts val="0"/>
                        </a:spcAft>
                      </a:pPr>
                      <a:r>
                        <a:rPr lang="es-CL" sz="1200" kern="1200" dirty="0" err="1">
                          <a:effectLst/>
                        </a:rPr>
                        <a:t>Banting</a:t>
                      </a:r>
                      <a:r>
                        <a:rPr lang="es-CL" sz="1200" kern="1200" dirty="0">
                          <a:effectLst/>
                        </a:rPr>
                        <a:t> Postdoctoral </a:t>
                      </a:r>
                      <a:r>
                        <a:rPr lang="es-CL" sz="1200" kern="1200" dirty="0" err="1">
                          <a:effectLst/>
                        </a:rPr>
                        <a:t>Fellowships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037" marR="34037" marT="6078" marB="0" anchor="ctr"/>
                </a:tc>
                <a:tc>
                  <a:txBody>
                    <a:bodyPr/>
                    <a:lstStyle/>
                    <a:p>
                      <a:pPr algn="ctr">
                        <a:lnSpc>
                          <a:spcPct val="115000"/>
                        </a:lnSpc>
                        <a:spcAft>
                          <a:spcPts val="0"/>
                        </a:spcAft>
                      </a:pPr>
                      <a:r>
                        <a:rPr lang="es-CL" sz="1200" kern="1200" dirty="0">
                          <a:effectLst/>
                        </a:rPr>
                        <a:t>CAD 70 000/año</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037" marR="34037" marT="6078" marB="0" anchor="ctr"/>
                </a:tc>
                <a:tc>
                  <a:txBody>
                    <a:bodyPr/>
                    <a:lstStyle/>
                    <a:p>
                      <a:pPr algn="ctr">
                        <a:lnSpc>
                          <a:spcPct val="115000"/>
                        </a:lnSpc>
                        <a:spcAft>
                          <a:spcPts val="0"/>
                        </a:spcAft>
                      </a:pPr>
                      <a:r>
                        <a:rPr lang="es-CL" sz="1200" kern="1200">
                          <a:effectLst/>
                        </a:rPr>
                        <a:t>Postdoctoral</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4037" marR="34037" marT="6078" marB="0" anchor="ctr"/>
                </a:tc>
                <a:tc>
                  <a:txBody>
                    <a:bodyPr/>
                    <a:lstStyle/>
                    <a:p>
                      <a:pPr algn="ctr">
                        <a:lnSpc>
                          <a:spcPct val="115000"/>
                        </a:lnSpc>
                        <a:spcAft>
                          <a:spcPts val="0"/>
                        </a:spcAft>
                      </a:pPr>
                      <a:r>
                        <a:rPr lang="es-CL" sz="1200" kern="1200">
                          <a:effectLst/>
                        </a:rPr>
                        <a:t>2 años</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4037" marR="34037" marT="6078" marB="0" anchor="ctr"/>
                </a:tc>
                <a:tc>
                  <a:txBody>
                    <a:bodyPr/>
                    <a:lstStyle/>
                    <a:p>
                      <a:pPr algn="ctr">
                        <a:lnSpc>
                          <a:spcPct val="115000"/>
                        </a:lnSpc>
                        <a:spcAft>
                          <a:spcPts val="0"/>
                        </a:spcAft>
                      </a:pPr>
                      <a:r>
                        <a:rPr lang="es-CL" sz="1200" kern="1200">
                          <a:effectLst/>
                        </a:rPr>
                        <a:t>Todos los países</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4037" marR="34037" marT="6078" marB="0" anchor="ctr"/>
                </a:tc>
              </a:tr>
              <a:tr h="344502">
                <a:tc>
                  <a:txBody>
                    <a:bodyPr/>
                    <a:lstStyle/>
                    <a:p>
                      <a:pPr algn="ctr">
                        <a:lnSpc>
                          <a:spcPct val="115000"/>
                        </a:lnSpc>
                        <a:spcAft>
                          <a:spcPts val="0"/>
                        </a:spcAft>
                      </a:pPr>
                      <a:r>
                        <a:rPr lang="es-CL" sz="1200" kern="1200" dirty="0" err="1">
                          <a:effectLst/>
                        </a:rPr>
                        <a:t>Vanier</a:t>
                      </a:r>
                      <a:r>
                        <a:rPr lang="es-CL" sz="1200" kern="1200" dirty="0">
                          <a:effectLst/>
                        </a:rPr>
                        <a:t> Canada Graduate </a:t>
                      </a:r>
                      <a:r>
                        <a:rPr lang="es-CL" sz="1200" kern="1200" dirty="0" err="1" smtClean="0">
                          <a:effectLst/>
                        </a:rPr>
                        <a:t>Scholarships</a:t>
                      </a:r>
                      <a:endParaRPr lang="es-CL" sz="1200" kern="1200" dirty="0" smtClean="0">
                        <a:effectLst/>
                      </a:endParaRPr>
                    </a:p>
                    <a:p>
                      <a:pPr algn="ctr">
                        <a:lnSpc>
                          <a:spcPct val="115000"/>
                        </a:lnSpc>
                        <a:spcAft>
                          <a:spcPts val="0"/>
                        </a:spcAft>
                      </a:pPr>
                      <a:r>
                        <a:rPr lang="en-CA" sz="1200" dirty="0" smtClean="0">
                          <a:effectLst/>
                          <a:latin typeface="Calibri" panose="020F0502020204030204" pitchFamily="34" charset="0"/>
                          <a:ea typeface="Calibri" panose="020F0502020204030204" pitchFamily="34" charset="0"/>
                          <a:cs typeface="Times New Roman" panose="02020603050405020304" pitchFamily="18" charset="0"/>
                        </a:rPr>
                        <a:t>www.vanier.gc.ca</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037" marR="34037" marT="6078" marB="0" anchor="ctr"/>
                </a:tc>
                <a:tc>
                  <a:txBody>
                    <a:bodyPr/>
                    <a:lstStyle/>
                    <a:p>
                      <a:pPr algn="ctr">
                        <a:lnSpc>
                          <a:spcPct val="115000"/>
                        </a:lnSpc>
                        <a:spcAft>
                          <a:spcPts val="0"/>
                        </a:spcAft>
                      </a:pPr>
                      <a:r>
                        <a:rPr lang="es-CL" sz="1200" kern="1200" dirty="0">
                          <a:effectLst/>
                        </a:rPr>
                        <a:t>CAD 50 000/año</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037" marR="34037" marT="6078" marB="0" anchor="ctr"/>
                </a:tc>
                <a:tc>
                  <a:txBody>
                    <a:bodyPr/>
                    <a:lstStyle/>
                    <a:p>
                      <a:pPr algn="ctr">
                        <a:lnSpc>
                          <a:spcPct val="115000"/>
                        </a:lnSpc>
                        <a:spcAft>
                          <a:spcPts val="0"/>
                        </a:spcAft>
                      </a:pPr>
                      <a:r>
                        <a:rPr lang="es-CL" sz="1200" kern="1200" dirty="0">
                          <a:effectLst/>
                        </a:rPr>
                        <a:t>Doctorado, </a:t>
                      </a:r>
                      <a:r>
                        <a:rPr lang="es-CL" sz="1200" kern="1200" dirty="0" smtClean="0">
                          <a:effectLst/>
                        </a:rPr>
                        <a:t>maestría-Doctorado</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037" marR="34037" marT="6078" marB="0" anchor="ctr"/>
                </a:tc>
                <a:tc>
                  <a:txBody>
                    <a:bodyPr/>
                    <a:lstStyle/>
                    <a:p>
                      <a:pPr algn="ctr">
                        <a:lnSpc>
                          <a:spcPct val="115000"/>
                        </a:lnSpc>
                        <a:spcAft>
                          <a:spcPts val="0"/>
                        </a:spcAft>
                      </a:pPr>
                      <a:r>
                        <a:rPr lang="es-CL" sz="1200" kern="1200" dirty="0">
                          <a:effectLst/>
                        </a:rPr>
                        <a:t>3 años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037" marR="34037" marT="6078" marB="0" anchor="ctr"/>
                </a:tc>
                <a:tc>
                  <a:txBody>
                    <a:bodyPr/>
                    <a:lstStyle/>
                    <a:p>
                      <a:pPr algn="ctr">
                        <a:lnSpc>
                          <a:spcPct val="115000"/>
                        </a:lnSpc>
                        <a:spcAft>
                          <a:spcPts val="0"/>
                        </a:spcAft>
                      </a:pPr>
                      <a:r>
                        <a:rPr lang="es-CL" sz="1200" kern="1200" dirty="0">
                          <a:effectLst/>
                        </a:rPr>
                        <a:t>Todos los países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037" marR="34037" marT="6078" marB="0" anchor="ctr"/>
                </a:tc>
              </a:tr>
            </a:tbl>
          </a:graphicData>
        </a:graphic>
      </p:graphicFrame>
      <p:sp>
        <p:nvSpPr>
          <p:cNvPr id="10" name="Shape 773"/>
          <p:cNvSpPr/>
          <p:nvPr/>
        </p:nvSpPr>
        <p:spPr>
          <a:xfrm>
            <a:off x="251520" y="5898439"/>
            <a:ext cx="8619266" cy="584771"/>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nchor="ctr">
            <a:spAutoFit/>
          </a:bodyPr>
          <a:lstStyle/>
          <a:p>
            <a:pPr hangingPunct="0">
              <a:defRPr sz="1600" b="1" i="1">
                <a:solidFill>
                  <a:srgbClr val="FFFFFF"/>
                </a:solidFill>
                <a:latin typeface="Netto offc"/>
                <a:ea typeface="Netto offc"/>
                <a:cs typeface="Netto offc"/>
                <a:sym typeface="Netto offc"/>
              </a:defRPr>
            </a:pPr>
            <a:r>
              <a:rPr lang="es-MX" sz="1600" b="1" i="1" kern="0" dirty="0">
                <a:solidFill>
                  <a:srgbClr val="FF0000"/>
                </a:solidFill>
                <a:latin typeface="Netto offc"/>
                <a:ea typeface="Netto offc"/>
                <a:cs typeface="Netto offc"/>
                <a:sym typeface="Netto offc"/>
              </a:rPr>
              <a:t>Para las becas que ofrecen el gobierno y las organizaciones canadienses, consulta</a:t>
            </a:r>
          </a:p>
          <a:p>
            <a:pPr hangingPunct="0">
              <a:defRPr sz="1600" b="1" i="1">
                <a:solidFill>
                  <a:srgbClr val="FFFFFF"/>
                </a:solidFill>
                <a:latin typeface="Netto offc"/>
                <a:ea typeface="Netto offc"/>
                <a:cs typeface="Netto offc"/>
                <a:sym typeface="Netto offc"/>
              </a:defRPr>
            </a:pPr>
            <a:r>
              <a:rPr lang="en-CA" u="sng" dirty="0">
                <a:solidFill>
                  <a:srgbClr val="FF0000"/>
                </a:solidFill>
              </a:rPr>
              <a:t>www.scholarships.gc.ca</a:t>
            </a:r>
            <a:endParaRPr sz="1600" b="1" i="1" kern="0" dirty="0">
              <a:solidFill>
                <a:srgbClr val="FF0000"/>
              </a:solidFill>
              <a:latin typeface="Netto offc"/>
              <a:ea typeface="Netto offc"/>
              <a:cs typeface="Netto offc"/>
              <a:sym typeface="Netto offc"/>
            </a:endParaRPr>
          </a:p>
        </p:txBody>
      </p:sp>
    </p:spTree>
    <p:extLst>
      <p:ext uri="{BB962C8B-B14F-4D97-AF65-F5344CB8AC3E}">
        <p14:creationId xmlns:p14="http://schemas.microsoft.com/office/powerpoint/2010/main" val="1518649451"/>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 name="Shape 779"/>
          <p:cNvSpPr>
            <a:spLocks noGrp="1"/>
          </p:cNvSpPr>
          <p:nvPr>
            <p:ph type="title"/>
          </p:nvPr>
        </p:nvSpPr>
        <p:spPr>
          <a:xfrm>
            <a:off x="446863" y="259732"/>
            <a:ext cx="8229601" cy="1293293"/>
          </a:xfrm>
          <a:prstGeom prst="rect">
            <a:avLst/>
          </a:prstGeom>
        </p:spPr>
        <p:txBody>
          <a:bodyPr/>
          <a:lstStyle/>
          <a:p>
            <a:r>
              <a:rPr lang="es-MX" dirty="0"/>
              <a:t>Recursos en línea</a:t>
            </a:r>
            <a:endParaRPr dirty="0"/>
          </a:p>
        </p:txBody>
      </p:sp>
      <p:pic>
        <p:nvPicPr>
          <p:cNvPr id="780" name="image95.jpeg"/>
          <p:cNvPicPr>
            <a:picLocks noGrp="1" noChangeAspect="1"/>
          </p:cNvPicPr>
          <p:nvPr>
            <p:ph type="pic" idx="13"/>
          </p:nvPr>
        </p:nvPicPr>
        <p:blipFill>
          <a:blip r:embed="rId3" cstate="print">
            <a:extLst/>
          </a:blip>
          <a:srcRect l="28333" r="11640" b="27990"/>
          <a:stretch>
            <a:fillRect/>
          </a:stretch>
        </p:blipFill>
        <p:spPr>
          <a:xfrm>
            <a:off x="4067182" y="1805324"/>
            <a:ext cx="5112683" cy="4604604"/>
          </a:xfrm>
          <a:prstGeom prst="rect">
            <a:avLst/>
          </a:prstGeom>
        </p:spPr>
      </p:pic>
      <p:sp>
        <p:nvSpPr>
          <p:cNvPr id="781" name="Shape 781"/>
          <p:cNvSpPr>
            <a:spLocks noGrp="1"/>
          </p:cNvSpPr>
          <p:nvPr>
            <p:ph type="body" sz="half" idx="1"/>
          </p:nvPr>
        </p:nvSpPr>
        <p:spPr>
          <a:xfrm>
            <a:off x="251520" y="2132856"/>
            <a:ext cx="4249742" cy="4248014"/>
          </a:xfrm>
          <a:prstGeom prst="rect">
            <a:avLst/>
          </a:prstGeom>
        </p:spPr>
        <p:txBody>
          <a:bodyPr>
            <a:normAutofit/>
          </a:bodyPr>
          <a:lstStyle/>
          <a:p>
            <a:r>
              <a:rPr lang="es-MX" dirty="0">
                <a:solidFill>
                  <a:srgbClr val="FF0000"/>
                </a:solidFill>
                <a:latin typeface="Helvetica" panose="020B0604020202020204" pitchFamily="34" charset="0"/>
                <a:cs typeface="Helvetica" panose="020B0604020202020204" pitchFamily="34" charset="0"/>
              </a:rPr>
              <a:t>Portal oficial de Study in Canada</a:t>
            </a:r>
            <a:r>
              <a:rPr dirty="0">
                <a:latin typeface="Helvetica" panose="020B0604020202020204" pitchFamily="34" charset="0"/>
                <a:cs typeface="Helvetica" panose="020B0604020202020204" pitchFamily="34" charset="0"/>
              </a:rPr>
              <a:t/>
            </a:r>
            <a:br>
              <a:rPr dirty="0">
                <a:latin typeface="Helvetica" panose="020B0604020202020204" pitchFamily="34" charset="0"/>
                <a:cs typeface="Helvetica" panose="020B0604020202020204" pitchFamily="34" charset="0"/>
              </a:rPr>
            </a:br>
            <a:r>
              <a:rPr b="1" dirty="0">
                <a:latin typeface="Helvetica" panose="020B0604020202020204" pitchFamily="34" charset="0"/>
                <a:cs typeface="Helvetica" panose="020B0604020202020204" pitchFamily="34" charset="0"/>
                <a:hlinkClick r:id="rId4"/>
              </a:rPr>
              <a:t>www.EduCanada.ca</a:t>
            </a:r>
            <a:r>
              <a:rPr lang="fr-CA" b="1" dirty="0">
                <a:latin typeface="Helvetica" panose="020B0604020202020204" pitchFamily="34" charset="0"/>
                <a:cs typeface="Helvetica" panose="020B0604020202020204" pitchFamily="34" charset="0"/>
              </a:rPr>
              <a:t/>
            </a:r>
            <a:br>
              <a:rPr lang="fr-CA" b="1" dirty="0">
                <a:latin typeface="Helvetica" panose="020B0604020202020204" pitchFamily="34" charset="0"/>
                <a:cs typeface="Helvetica" panose="020B0604020202020204" pitchFamily="34" charset="0"/>
              </a:rPr>
            </a:br>
            <a:endParaRPr b="1" dirty="0">
              <a:latin typeface="Helvetica" panose="020B0604020202020204" pitchFamily="34" charset="0"/>
              <a:cs typeface="Helvetica" panose="020B0604020202020204" pitchFamily="34" charset="0"/>
            </a:endParaRPr>
          </a:p>
          <a:p>
            <a:pPr>
              <a:defRPr>
                <a:solidFill>
                  <a:srgbClr val="FF0000"/>
                </a:solidFill>
              </a:defRPr>
            </a:pPr>
            <a:r>
              <a:rPr lang="es-MX" dirty="0">
                <a:latin typeface="Helvetica" panose="020B0604020202020204" pitchFamily="34" charset="0"/>
                <a:cs typeface="Helvetica" panose="020B0604020202020204" pitchFamily="34" charset="0"/>
              </a:rPr>
              <a:t>Centro de Información Canadiense sobre los Diplomas Internacionales</a:t>
            </a:r>
            <a:r>
              <a:rPr dirty="0">
                <a:latin typeface="Helvetica" panose="020B0604020202020204" pitchFamily="34" charset="0"/>
                <a:cs typeface="Helvetica" panose="020B0604020202020204" pitchFamily="34" charset="0"/>
              </a:rPr>
              <a:t/>
            </a:r>
            <a:br>
              <a:rPr dirty="0">
                <a:latin typeface="Helvetica" panose="020B0604020202020204" pitchFamily="34" charset="0"/>
                <a:cs typeface="Helvetica" panose="020B0604020202020204" pitchFamily="34" charset="0"/>
              </a:rPr>
            </a:br>
            <a:r>
              <a:rPr b="1" u="sng" dirty="0">
                <a:solidFill>
                  <a:srgbClr val="0000FF"/>
                </a:solidFill>
                <a:uFill>
                  <a:solidFill>
                    <a:srgbClr val="0000FF"/>
                  </a:solidFill>
                </a:uFill>
                <a:latin typeface="Helvetica" panose="020B0604020202020204" pitchFamily="34" charset="0"/>
                <a:cs typeface="Helvetica" panose="020B0604020202020204" pitchFamily="34" charset="0"/>
                <a:hlinkClick r:id="rId5"/>
              </a:rPr>
              <a:t>www.cicic.ca</a:t>
            </a:r>
            <a:r>
              <a:rPr lang="fr-CA" b="1" u="sng" dirty="0">
                <a:solidFill>
                  <a:srgbClr val="0000FF"/>
                </a:solidFill>
                <a:uFill>
                  <a:solidFill>
                    <a:srgbClr val="0000FF"/>
                  </a:solidFill>
                </a:uFill>
                <a:latin typeface="Helvetica" panose="020B0604020202020204" pitchFamily="34" charset="0"/>
                <a:cs typeface="Helvetica" panose="020B0604020202020204" pitchFamily="34" charset="0"/>
              </a:rPr>
              <a:t/>
            </a:r>
            <a:br>
              <a:rPr lang="fr-CA" b="1" u="sng" dirty="0">
                <a:solidFill>
                  <a:srgbClr val="0000FF"/>
                </a:solidFill>
                <a:uFill>
                  <a:solidFill>
                    <a:srgbClr val="0000FF"/>
                  </a:solidFill>
                </a:uFill>
                <a:latin typeface="Helvetica" panose="020B0604020202020204" pitchFamily="34" charset="0"/>
                <a:cs typeface="Helvetica" panose="020B0604020202020204" pitchFamily="34" charset="0"/>
              </a:rPr>
            </a:br>
            <a:endParaRPr b="1" dirty="0">
              <a:latin typeface="Helvetica" panose="020B0604020202020204" pitchFamily="34" charset="0"/>
              <a:cs typeface="Helvetica" panose="020B0604020202020204" pitchFamily="34" charset="0"/>
            </a:endParaRPr>
          </a:p>
          <a:p>
            <a:pPr>
              <a:lnSpc>
                <a:spcPct val="100000"/>
              </a:lnSpc>
              <a:spcBef>
                <a:spcPts val="0"/>
              </a:spcBef>
              <a:defRPr>
                <a:solidFill>
                  <a:srgbClr val="525252"/>
                </a:solidFill>
              </a:defRPr>
            </a:pPr>
            <a:r>
              <a:rPr lang="es-MX" dirty="0">
                <a:solidFill>
                  <a:srgbClr val="FF0000"/>
                </a:solidFill>
                <a:latin typeface="Helvetica" panose="020B0604020202020204" pitchFamily="34" charset="0"/>
                <a:cs typeface="Helvetica" panose="020B0604020202020204" pitchFamily="34" charset="0"/>
              </a:rPr>
              <a:t>Ministerio de Inmigración, Refugiados y Ciudadanía de Canadá</a:t>
            </a:r>
            <a:endParaRPr dirty="0">
              <a:solidFill>
                <a:srgbClr val="FF0000"/>
              </a:solidFill>
              <a:latin typeface="Helvetica" panose="020B0604020202020204" pitchFamily="34" charset="0"/>
              <a:cs typeface="Helvetica" panose="020B0604020202020204" pitchFamily="34" charset="0"/>
            </a:endParaRPr>
          </a:p>
          <a:p>
            <a:pPr marL="0" indent="48601">
              <a:lnSpc>
                <a:spcPct val="100000"/>
              </a:lnSpc>
              <a:spcBef>
                <a:spcPts val="0"/>
              </a:spcBef>
              <a:buSzTx/>
              <a:buNone/>
              <a:defRPr>
                <a:solidFill>
                  <a:srgbClr val="525252"/>
                </a:solidFill>
              </a:defRPr>
            </a:pPr>
            <a:r>
              <a:rPr dirty="0">
                <a:latin typeface="Helvetica" panose="020B0604020202020204" pitchFamily="34" charset="0"/>
                <a:cs typeface="Helvetica" panose="020B0604020202020204" pitchFamily="34" charset="0"/>
              </a:rPr>
              <a:t>   </a:t>
            </a:r>
            <a:r>
              <a:rPr u="sng" dirty="0">
                <a:solidFill>
                  <a:srgbClr val="0000FF"/>
                </a:solidFill>
                <a:uFill>
                  <a:solidFill>
                    <a:srgbClr val="0000FF"/>
                  </a:solidFill>
                </a:uFill>
                <a:latin typeface="Helvetica" panose="020B0604020202020204" pitchFamily="34" charset="0"/>
                <a:cs typeface="Helvetica" panose="020B0604020202020204" pitchFamily="34" charset="0"/>
                <a:hlinkClick r:id="rId6"/>
              </a:rPr>
              <a:t>www.cic.gc.ca</a:t>
            </a:r>
            <a:r>
              <a:rPr lang="fr-CA" u="sng" dirty="0">
                <a:solidFill>
                  <a:srgbClr val="0000FF"/>
                </a:solidFill>
                <a:uFill>
                  <a:solidFill>
                    <a:srgbClr val="0000FF"/>
                  </a:solidFill>
                </a:uFill>
                <a:latin typeface="Helvetica" panose="020B0604020202020204" pitchFamily="34" charset="0"/>
                <a:cs typeface="Helvetica" panose="020B0604020202020204" pitchFamily="34" charset="0"/>
                <a:hlinkClick r:id="rId6"/>
              </a:rPr>
              <a:t/>
            </a:r>
            <a:br>
              <a:rPr lang="fr-CA" u="sng" dirty="0">
                <a:solidFill>
                  <a:srgbClr val="0000FF"/>
                </a:solidFill>
                <a:uFill>
                  <a:solidFill>
                    <a:srgbClr val="0000FF"/>
                  </a:solidFill>
                </a:uFill>
                <a:latin typeface="Helvetica" panose="020B0604020202020204" pitchFamily="34" charset="0"/>
                <a:cs typeface="Helvetica" panose="020B0604020202020204" pitchFamily="34" charset="0"/>
                <a:hlinkClick r:id="rId6"/>
              </a:rPr>
            </a:br>
            <a:endParaRPr u="sng" dirty="0">
              <a:solidFill>
                <a:srgbClr val="0000FF"/>
              </a:solidFill>
              <a:uFill>
                <a:solidFill>
                  <a:srgbClr val="0000FF"/>
                </a:solidFill>
              </a:uFill>
              <a:latin typeface="Helvetica" panose="020B0604020202020204" pitchFamily="34" charset="0"/>
              <a:cs typeface="Helvetica" panose="020B0604020202020204" pitchFamily="34" charset="0"/>
              <a:hlinkClick r:id="rId6"/>
            </a:endParaRPr>
          </a:p>
          <a:p>
            <a:pPr>
              <a:defRPr>
                <a:solidFill>
                  <a:srgbClr val="FF0000"/>
                </a:solidFill>
              </a:defRPr>
            </a:pPr>
            <a:r>
              <a:rPr dirty="0">
                <a:latin typeface="Helvetica" panose="020B0604020202020204" pitchFamily="34" charset="0"/>
                <a:cs typeface="Helvetica" panose="020B0604020202020204" pitchFamily="34" charset="0"/>
              </a:rPr>
              <a:t>YouTube</a:t>
            </a:r>
            <a:r>
              <a:rPr lang="es-ES" dirty="0">
                <a:latin typeface="Helvetica" panose="020B0604020202020204" pitchFamily="34" charset="0"/>
                <a:cs typeface="Helvetica" panose="020B0604020202020204" pitchFamily="34" charset="0"/>
              </a:rPr>
              <a:t>:</a:t>
            </a:r>
            <a:r>
              <a:rPr dirty="0">
                <a:latin typeface="Helvetica" panose="020B0604020202020204" pitchFamily="34" charset="0"/>
                <a:cs typeface="Helvetica" panose="020B0604020202020204" pitchFamily="34" charset="0"/>
              </a:rPr>
              <a:t> </a:t>
            </a:r>
            <a:r>
              <a:rPr dirty="0">
                <a:latin typeface="Helvetica" panose="020B0604020202020204" pitchFamily="34" charset="0"/>
                <a:cs typeface="Helvetica" panose="020B0604020202020204" pitchFamily="34" charset="0"/>
                <a:hlinkClick r:id="rId7"/>
              </a:rPr>
              <a:t>EduCanada Channe</a:t>
            </a:r>
            <a:r>
              <a:rPr lang="fr-CA" dirty="0">
                <a:latin typeface="Helvetica" panose="020B0604020202020204" pitchFamily="34" charset="0"/>
                <a:cs typeface="Helvetica" panose="020B0604020202020204" pitchFamily="34" charset="0"/>
                <a:hlinkClick r:id="rId7"/>
              </a:rPr>
              <a:t>l</a:t>
            </a:r>
            <a:r>
              <a:rPr lang="fr-CA" dirty="0">
                <a:latin typeface="Helvetica" panose="020B0604020202020204" pitchFamily="34" charset="0"/>
                <a:cs typeface="Helvetica" panose="020B0604020202020204" pitchFamily="34" charset="0"/>
              </a:rPr>
              <a:t/>
            </a:r>
            <a:br>
              <a:rPr lang="fr-CA" dirty="0">
                <a:latin typeface="Helvetica" panose="020B0604020202020204" pitchFamily="34" charset="0"/>
                <a:cs typeface="Helvetica" panose="020B0604020202020204" pitchFamily="34" charset="0"/>
              </a:rPr>
            </a:br>
            <a:endParaRPr dirty="0">
              <a:latin typeface="Helvetica" panose="020B0604020202020204" pitchFamily="34" charset="0"/>
              <a:cs typeface="Helvetica" panose="020B0604020202020204" pitchFamily="34" charset="0"/>
            </a:endParaRPr>
          </a:p>
          <a:p>
            <a:pPr>
              <a:defRPr>
                <a:solidFill>
                  <a:srgbClr val="525252"/>
                </a:solidFill>
              </a:defRPr>
            </a:pPr>
            <a:r>
              <a:rPr lang="en-US" dirty="0">
                <a:solidFill>
                  <a:srgbClr val="FF0000"/>
                </a:solidFill>
                <a:latin typeface="Helvetica" panose="020B0604020202020204" pitchFamily="34" charset="0"/>
                <a:cs typeface="Helvetica" panose="020B0604020202020204" pitchFamily="34" charset="0"/>
              </a:rPr>
              <a:t>Flickr: </a:t>
            </a:r>
            <a:r>
              <a:rPr lang="en-US" dirty="0">
                <a:latin typeface="Helvetica" panose="020B0604020202020204" pitchFamily="34" charset="0"/>
                <a:cs typeface="Helvetica" panose="020B0604020202020204" pitchFamily="34" charset="0"/>
                <a:hlinkClick r:id="rId8"/>
              </a:rPr>
              <a:t>EduCanada</a:t>
            </a:r>
            <a:endParaRPr dirty="0">
              <a:latin typeface="Helvetica" panose="020B0604020202020204" pitchFamily="34" charset="0"/>
              <a:cs typeface="Helvetica" panose="020B0604020202020204" pitchFamily="34" charset="0"/>
            </a:endParaRPr>
          </a:p>
        </p:txBody>
      </p:sp>
      <p:sp>
        <p:nvSpPr>
          <p:cNvPr id="782" name="Shape 782"/>
          <p:cNvSpPr/>
          <p:nvPr/>
        </p:nvSpPr>
        <p:spPr>
          <a:xfrm>
            <a:off x="3141215" y="6561607"/>
            <a:ext cx="2861587" cy="33855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1600" b="1">
                <a:solidFill>
                  <a:srgbClr val="FFFFFF"/>
                </a:solidFill>
                <a:latin typeface="Netto offc"/>
                <a:ea typeface="Netto offc"/>
                <a:cs typeface="Netto offc"/>
                <a:sym typeface="Netto offc"/>
              </a:defRPr>
            </a:lvl1pPr>
          </a:lstStyle>
          <a:p>
            <a:pPr hangingPunct="0"/>
            <a:r>
              <a:rPr lang="es-MX" kern="0" dirty="0"/>
              <a:t>INFORMACIÓN PRÁCTICA</a:t>
            </a:r>
            <a:endParaRPr kern="0" dirty="0"/>
          </a:p>
        </p:txBody>
      </p:sp>
      <p:pic>
        <p:nvPicPr>
          <p:cNvPr id="7" name="image58.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24332" y="396608"/>
            <a:ext cx="1052984" cy="1056898"/>
          </a:xfrm>
          <a:prstGeom prst="rect">
            <a:avLst/>
          </a:prstGeom>
          <a:ln w="12700">
            <a:miter lim="400000"/>
          </a:ln>
        </p:spPr>
      </p:pic>
    </p:spTree>
    <p:extLst>
      <p:ext uri="{BB962C8B-B14F-4D97-AF65-F5344CB8AC3E}">
        <p14:creationId xmlns:p14="http://schemas.microsoft.com/office/powerpoint/2010/main" val="2267346171"/>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 name="Shape 786"/>
          <p:cNvSpPr>
            <a:spLocks noGrp="1"/>
          </p:cNvSpPr>
          <p:nvPr>
            <p:ph type="title"/>
          </p:nvPr>
        </p:nvSpPr>
        <p:spPr>
          <a:xfrm>
            <a:off x="446863" y="259732"/>
            <a:ext cx="8229601" cy="1293293"/>
          </a:xfrm>
          <a:prstGeom prst="rect">
            <a:avLst/>
          </a:prstGeom>
        </p:spPr>
        <p:txBody>
          <a:bodyPr/>
          <a:lstStyle/>
          <a:p>
            <a:r>
              <a:rPr lang="es-MX" dirty="0"/>
              <a:t>Ponte en contacto con nosotros</a:t>
            </a:r>
            <a:endParaRPr dirty="0"/>
          </a:p>
        </p:txBody>
      </p:sp>
      <p:pic>
        <p:nvPicPr>
          <p:cNvPr id="788" name="image96.png"/>
          <p:cNvPicPr>
            <a:picLocks noGrp="1" noChangeAspect="1"/>
          </p:cNvPicPr>
          <p:nvPr>
            <p:ph type="pic" idx="13"/>
          </p:nvPr>
        </p:nvPicPr>
        <p:blipFill>
          <a:blip r:embed="rId3" cstate="print">
            <a:extLst>
              <a:ext uri="{28A0092B-C50C-407E-A947-70E740481C1C}">
                <a14:useLocalDpi xmlns:a14="http://schemas.microsoft.com/office/drawing/2010/main" val="0"/>
              </a:ext>
            </a:extLst>
          </a:blip>
          <a:stretch>
            <a:fillRect/>
          </a:stretch>
        </p:blipFill>
        <p:spPr>
          <a:xfrm>
            <a:off x="6597240" y="2830291"/>
            <a:ext cx="1854183" cy="1752717"/>
          </a:xfrm>
          <a:prstGeom prst="rect">
            <a:avLst/>
          </a:prstGeom>
        </p:spPr>
      </p:pic>
      <p:sp>
        <p:nvSpPr>
          <p:cNvPr id="789" name="Shape 789"/>
          <p:cNvSpPr/>
          <p:nvPr/>
        </p:nvSpPr>
        <p:spPr>
          <a:xfrm>
            <a:off x="420949" y="5999545"/>
            <a:ext cx="8173219" cy="46166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800" i="1">
                <a:solidFill>
                  <a:srgbClr val="414141"/>
                </a:solidFill>
                <a:latin typeface="+mj-lt"/>
                <a:ea typeface="+mj-ea"/>
                <a:cs typeface="+mj-cs"/>
                <a:sym typeface="Helvetica"/>
              </a:defRPr>
            </a:lvl1pPr>
          </a:lstStyle>
          <a:p>
            <a:pPr hangingPunct="0"/>
            <a:r>
              <a:rPr lang="es-MX" b="1" dirty="0">
                <a:latin typeface="Helvetica" panose="020B0604020202020204" pitchFamily="34" charset="0"/>
                <a:cs typeface="Helvetica" panose="020B0604020202020204" pitchFamily="34" charset="0"/>
              </a:rPr>
              <a:t>La marca EduCanada es el resultado de la colaboración entre las provincias y los territorios por medio del Consejo de los Ministerios de Educación, Canadá (CMEC) y el Ministerio de Asuntos Mundiales de Canadá</a:t>
            </a:r>
            <a:r>
              <a:rPr b="1" kern="0" dirty="0">
                <a:latin typeface="Helvetica" panose="020B0604020202020204" pitchFamily="34" charset="0"/>
                <a:cs typeface="Helvetica" panose="020B0604020202020204" pitchFamily="34" charset="0"/>
              </a:rPr>
              <a:t>. </a:t>
            </a:r>
            <a:r>
              <a:rPr lang="es-MX" b="1" dirty="0">
                <a:latin typeface="Helvetica" panose="020B0604020202020204" pitchFamily="34" charset="0"/>
                <a:cs typeface="Helvetica" panose="020B0604020202020204" pitchFamily="34" charset="0"/>
              </a:rPr>
              <a:t>Es una marca protegida del gobierno de Canadá y está sujeto a un Acuerdo de Concesión de Licencia entre las partes</a:t>
            </a:r>
            <a:r>
              <a:rPr b="1" kern="0" dirty="0">
                <a:latin typeface="Helvetica" panose="020B0604020202020204" pitchFamily="34" charset="0"/>
                <a:cs typeface="Helvetica" panose="020B0604020202020204" pitchFamily="34" charset="0"/>
              </a:rPr>
              <a:t>. </a:t>
            </a:r>
            <a:r>
              <a:rPr lang="es-MX" b="1" kern="0" dirty="0">
                <a:latin typeface="Helvetica" panose="020B0604020202020204" pitchFamily="34" charset="0"/>
                <a:cs typeface="Helvetica" panose="020B0604020202020204" pitchFamily="34" charset="0"/>
              </a:rPr>
              <a:t>Se prohíbe cualquier reproducción no autorizada.</a:t>
            </a:r>
            <a:endParaRPr b="1" kern="0" dirty="0">
              <a:latin typeface="Helvetica" panose="020B0604020202020204" pitchFamily="34" charset="0"/>
              <a:cs typeface="Helvetica" panose="020B0604020202020204" pitchFamily="34" charset="0"/>
            </a:endParaRPr>
          </a:p>
        </p:txBody>
      </p:sp>
      <p:pic>
        <p:nvPicPr>
          <p:cNvPr id="790" name="image97.png"/>
          <p:cNvPicPr>
            <a:picLocks noChangeAspect="1"/>
          </p:cNvPicPr>
          <p:nvPr/>
        </p:nvPicPr>
        <p:blipFill>
          <a:blip r:embed="rId4" cstate="print">
            <a:extLst/>
          </a:blip>
          <a:stretch>
            <a:fillRect/>
          </a:stretch>
        </p:blipFill>
        <p:spPr>
          <a:xfrm>
            <a:off x="504911" y="4184114"/>
            <a:ext cx="775711" cy="633681"/>
          </a:xfrm>
          <a:prstGeom prst="rect">
            <a:avLst/>
          </a:prstGeom>
          <a:ln w="12700">
            <a:miter lim="400000"/>
          </a:ln>
        </p:spPr>
      </p:pic>
      <p:pic>
        <p:nvPicPr>
          <p:cNvPr id="791" name="image98.tif"/>
          <p:cNvPicPr>
            <a:picLocks noChangeAspect="1"/>
          </p:cNvPicPr>
          <p:nvPr/>
        </p:nvPicPr>
        <p:blipFill>
          <a:blip r:embed="rId5" cstate="print">
            <a:extLst/>
          </a:blip>
          <a:stretch>
            <a:fillRect/>
          </a:stretch>
        </p:blipFill>
        <p:spPr>
          <a:xfrm>
            <a:off x="535570" y="2965716"/>
            <a:ext cx="724667" cy="727706"/>
          </a:xfrm>
          <a:prstGeom prst="rect">
            <a:avLst/>
          </a:prstGeom>
          <a:ln w="12700">
            <a:miter lim="400000"/>
          </a:ln>
        </p:spPr>
      </p:pic>
      <p:pic>
        <p:nvPicPr>
          <p:cNvPr id="792" name="image99.png"/>
          <p:cNvPicPr>
            <a:picLocks noChangeAspect="1"/>
          </p:cNvPicPr>
          <p:nvPr/>
        </p:nvPicPr>
        <p:blipFill>
          <a:blip r:embed="rId6" cstate="print">
            <a:extLst/>
          </a:blip>
          <a:stretch>
            <a:fillRect/>
          </a:stretch>
        </p:blipFill>
        <p:spPr>
          <a:xfrm>
            <a:off x="453894" y="1886568"/>
            <a:ext cx="877746" cy="881009"/>
          </a:xfrm>
          <a:prstGeom prst="rect">
            <a:avLst/>
          </a:prstGeom>
          <a:ln w="12700">
            <a:miter lim="400000"/>
          </a:ln>
        </p:spPr>
      </p:pic>
      <p:sp>
        <p:nvSpPr>
          <p:cNvPr id="793" name="Shape 793"/>
          <p:cNvSpPr/>
          <p:nvPr/>
        </p:nvSpPr>
        <p:spPr>
          <a:xfrm>
            <a:off x="3141215" y="6561607"/>
            <a:ext cx="2861587" cy="33855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600" b="1">
                <a:solidFill>
                  <a:srgbClr val="FFFFFF"/>
                </a:solidFill>
                <a:latin typeface="Netto offc"/>
                <a:ea typeface="Netto offc"/>
                <a:cs typeface="Netto offc"/>
                <a:sym typeface="Netto offc"/>
              </a:defRPr>
            </a:lvl1pPr>
          </a:lstStyle>
          <a:p>
            <a:pPr hangingPunct="0"/>
            <a:r>
              <a:rPr lang="es-MX" kern="0" dirty="0"/>
              <a:t>INFORMACIÓN PRÁCTICA</a:t>
            </a:r>
            <a:endParaRPr kern="0" dirty="0"/>
          </a:p>
        </p:txBody>
      </p:sp>
      <p:sp>
        <p:nvSpPr>
          <p:cNvPr id="11" name="Shape 826"/>
          <p:cNvSpPr>
            <a:spLocks noGrp="1"/>
          </p:cNvSpPr>
          <p:nvPr>
            <p:ph type="body" sz="half" idx="1"/>
          </p:nvPr>
        </p:nvSpPr>
        <p:spPr>
          <a:xfrm>
            <a:off x="1328473" y="1902970"/>
            <a:ext cx="5907823" cy="4248013"/>
          </a:xfrm>
          <a:prstGeom prst="rect">
            <a:avLst/>
          </a:prstGeom>
        </p:spPr>
        <p:txBody>
          <a:bodyPr/>
          <a:lstStyle/>
          <a:p>
            <a:pPr marL="0" indent="48600">
              <a:lnSpc>
                <a:spcPct val="150000"/>
              </a:lnSpc>
              <a:buNone/>
              <a:defRPr b="1"/>
            </a:pPr>
            <a:r>
              <a:rPr lang="en-CA" sz="2400" dirty="0" smtClean="0">
                <a:latin typeface="Helvetica" panose="020B0604020202020204" pitchFamily="34" charset="0"/>
                <a:cs typeface="Helvetica" panose="020B0604020202020204" pitchFamily="34" charset="0"/>
              </a:rPr>
              <a:t>estudiarencanada@international.gc.ca</a:t>
            </a:r>
            <a:endParaRPr lang="en-CA" sz="2400" dirty="0">
              <a:latin typeface="Helvetica" panose="020B0604020202020204" pitchFamily="34" charset="0"/>
              <a:cs typeface="Helvetica" panose="020B0604020202020204" pitchFamily="34" charset="0"/>
            </a:endParaRPr>
          </a:p>
          <a:p>
            <a:pPr marL="0" indent="48600">
              <a:lnSpc>
                <a:spcPct val="150000"/>
              </a:lnSpc>
              <a:buSzTx/>
              <a:buNone/>
              <a:defRPr b="1"/>
            </a:pPr>
            <a:endParaRPr dirty="0"/>
          </a:p>
          <a:p>
            <a:pPr marL="0" indent="48600">
              <a:lnSpc>
                <a:spcPct val="150000"/>
              </a:lnSpc>
              <a:buNone/>
              <a:defRPr b="1"/>
            </a:pPr>
            <a:r>
              <a:rPr lang="en-CA" sz="2400" dirty="0">
                <a:latin typeface="Helvetica" panose="020B0604020202020204" pitchFamily="34" charset="0"/>
                <a:cs typeface="Helvetica" panose="020B0604020202020204" pitchFamily="34" charset="0"/>
              </a:rPr>
              <a:t>@</a:t>
            </a:r>
            <a:r>
              <a:rPr lang="en-CA" sz="2400" dirty="0" err="1">
                <a:latin typeface="Helvetica" panose="020B0604020202020204" pitchFamily="34" charset="0"/>
                <a:cs typeface="Helvetica" panose="020B0604020202020204" pitchFamily="34" charset="0"/>
              </a:rPr>
              <a:t>CanadáenChile</a:t>
            </a:r>
            <a:endParaRPr lang="en-CA" sz="2400" dirty="0">
              <a:latin typeface="Helvetica" panose="020B0604020202020204" pitchFamily="34" charset="0"/>
              <a:cs typeface="Helvetica" panose="020B0604020202020204" pitchFamily="34" charset="0"/>
            </a:endParaRPr>
          </a:p>
          <a:p>
            <a:pPr marL="0" indent="48600">
              <a:lnSpc>
                <a:spcPct val="150000"/>
              </a:lnSpc>
              <a:buSzTx/>
              <a:buNone/>
              <a:defRPr b="1"/>
            </a:pPr>
            <a:endParaRPr dirty="0"/>
          </a:p>
          <a:p>
            <a:pPr marL="0" indent="48600">
              <a:lnSpc>
                <a:spcPct val="150000"/>
              </a:lnSpc>
              <a:buSzTx/>
              <a:buNone/>
            </a:pPr>
            <a:r>
              <a:rPr lang="en-CA" sz="2400" b="1" dirty="0" smtClean="0">
                <a:solidFill>
                  <a:srgbClr val="414141"/>
                </a:solidFill>
                <a:latin typeface="Helvetica" panose="020B0604020202020204" pitchFamily="34" charset="0"/>
                <a:cs typeface="Helvetica" panose="020B0604020202020204" pitchFamily="34" charset="0"/>
              </a:rPr>
              <a:t>@</a:t>
            </a:r>
            <a:r>
              <a:rPr lang="en-CA" sz="2400" b="1" dirty="0" err="1" smtClean="0">
                <a:solidFill>
                  <a:srgbClr val="414141"/>
                </a:solidFill>
                <a:latin typeface="Helvetica" panose="020B0604020202020204" pitchFamily="34" charset="0"/>
                <a:cs typeface="Helvetica" panose="020B0604020202020204" pitchFamily="34" charset="0"/>
              </a:rPr>
              <a:t>EmbCanChile</a:t>
            </a:r>
            <a:endParaRPr sz="2400" b="1" dirty="0">
              <a:solidFill>
                <a:srgbClr val="414141"/>
              </a:solidFill>
              <a:latin typeface="Helvetica" panose="020B0604020202020204" pitchFamily="34" charset="0"/>
              <a:cs typeface="Helvetica" panose="020B0604020202020204" pitchFamily="34" charset="0"/>
            </a:endParaRPr>
          </a:p>
        </p:txBody>
      </p:sp>
      <p:pic>
        <p:nvPicPr>
          <p:cNvPr id="10" name="image58.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24332" y="396608"/>
            <a:ext cx="1052984" cy="1056898"/>
          </a:xfrm>
          <a:prstGeom prst="rect">
            <a:avLst/>
          </a:prstGeom>
          <a:ln w="12700">
            <a:miter lim="400000"/>
          </a:ln>
        </p:spPr>
      </p:pic>
    </p:spTree>
    <p:extLst>
      <p:ext uri="{BB962C8B-B14F-4D97-AF65-F5344CB8AC3E}">
        <p14:creationId xmlns:p14="http://schemas.microsoft.com/office/powerpoint/2010/main" val="1072557633"/>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13179"/>
            <a:ext cx="9144000" cy="5231642"/>
          </a:xfrm>
          <a:prstGeom prst="rect">
            <a:avLst/>
          </a:prstGeom>
        </p:spPr>
      </p:pic>
    </p:spTree>
    <p:extLst>
      <p:ext uri="{BB962C8B-B14F-4D97-AF65-F5344CB8AC3E}">
        <p14:creationId xmlns:p14="http://schemas.microsoft.com/office/powerpoint/2010/main" val="357139475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319"/>
          <p:cNvSpPr/>
          <p:nvPr/>
        </p:nvSpPr>
        <p:spPr>
          <a:xfrm>
            <a:off x="0" y="6577068"/>
            <a:ext cx="9144000" cy="324361"/>
          </a:xfrm>
          <a:prstGeom prst="rect">
            <a:avLst/>
          </a:prstGeom>
          <a:solidFill>
            <a:srgbClr val="B58F7F"/>
          </a:solidFill>
          <a:ln w="12700">
            <a:miter lim="400000"/>
          </a:ln>
        </p:spPr>
        <p:txBody>
          <a:bodyPr lIns="45718" tIns="45718" rIns="45718" bIns="45718"/>
          <a:lstStyle/>
          <a:p>
            <a:pPr>
              <a:defRPr>
                <a:solidFill>
                  <a:srgbClr val="000000"/>
                </a:solidFill>
              </a:defRPr>
            </a:pPr>
            <a:endParaRPr/>
          </a:p>
        </p:txBody>
      </p:sp>
      <p:pic>
        <p:nvPicPr>
          <p:cNvPr id="320" name="image13.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631" y="1508490"/>
            <a:ext cx="6623668" cy="4402779"/>
          </a:xfrm>
          <a:prstGeom prst="rect">
            <a:avLst/>
          </a:prstGeom>
          <a:ln w="12700">
            <a:miter lim="400000"/>
          </a:ln>
        </p:spPr>
      </p:pic>
      <p:sp>
        <p:nvSpPr>
          <p:cNvPr id="321" name="Shape 321"/>
          <p:cNvSpPr/>
          <p:nvPr/>
        </p:nvSpPr>
        <p:spPr>
          <a:xfrm>
            <a:off x="0" y="-37046"/>
            <a:ext cx="9144000" cy="1842112"/>
          </a:xfrm>
          <a:prstGeom prst="rect">
            <a:avLst/>
          </a:prstGeom>
          <a:solidFill>
            <a:srgbClr val="FAF5EC"/>
          </a:solidFill>
          <a:ln w="12700">
            <a:miter lim="400000"/>
          </a:ln>
        </p:spPr>
        <p:txBody>
          <a:bodyPr lIns="45718" tIns="45718" rIns="45718" bIns="45718"/>
          <a:lstStyle/>
          <a:p>
            <a:pPr>
              <a:defRPr>
                <a:solidFill>
                  <a:srgbClr val="000000"/>
                </a:solidFill>
              </a:defRPr>
            </a:pPr>
            <a:endParaRPr/>
          </a:p>
        </p:txBody>
      </p:sp>
      <p:sp>
        <p:nvSpPr>
          <p:cNvPr id="322" name="Shape 322"/>
          <p:cNvSpPr/>
          <p:nvPr/>
        </p:nvSpPr>
        <p:spPr>
          <a:xfrm>
            <a:off x="407991" y="588546"/>
            <a:ext cx="8229601" cy="59092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nSpc>
                <a:spcPct val="90000"/>
              </a:lnSpc>
              <a:defRPr sz="3600" b="1">
                <a:solidFill>
                  <a:srgbClr val="FF0000"/>
                </a:solidFill>
                <a:latin typeface="Netto offc"/>
                <a:ea typeface="Netto offc"/>
                <a:cs typeface="Netto offc"/>
                <a:sym typeface="Netto offc"/>
              </a:defRPr>
            </a:lvl1pPr>
          </a:lstStyle>
          <a:p>
            <a:r>
              <a:rPr lang="es-MX" dirty="0"/>
              <a:t>Estereotipos acerca de Canadá</a:t>
            </a:r>
            <a:r>
              <a:rPr dirty="0"/>
              <a:t> </a:t>
            </a:r>
          </a:p>
        </p:txBody>
      </p:sp>
      <p:sp>
        <p:nvSpPr>
          <p:cNvPr id="323" name="Shape 323"/>
          <p:cNvSpPr/>
          <p:nvPr/>
        </p:nvSpPr>
        <p:spPr>
          <a:xfrm>
            <a:off x="3342075" y="6563825"/>
            <a:ext cx="2459856" cy="33855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600" b="1">
                <a:solidFill>
                  <a:srgbClr val="FFFFFF"/>
                </a:solidFill>
                <a:latin typeface="Netto offc"/>
                <a:ea typeface="Netto offc"/>
                <a:cs typeface="Netto offc"/>
                <a:sym typeface="Netto offc"/>
              </a:defRPr>
            </a:lvl1pPr>
          </a:lstStyle>
          <a:p>
            <a:r>
              <a:rPr lang="es-MX" dirty="0"/>
              <a:t>VIDA EN CANADÁ</a:t>
            </a:r>
            <a:r>
              <a:rPr dirty="0"/>
              <a:t> </a:t>
            </a:r>
          </a:p>
        </p:txBody>
      </p:sp>
      <p:pic>
        <p:nvPicPr>
          <p:cNvPr id="7" name="image1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1560" y="389620"/>
            <a:ext cx="1052985" cy="1056899"/>
          </a:xfrm>
          <a:prstGeom prst="rect">
            <a:avLst/>
          </a:prstGeom>
          <a:ln w="12700">
            <a:miter lim="400000"/>
          </a:ln>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82831" y="1481196"/>
            <a:ext cx="2614125" cy="1814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90840">
            <a:off x="-67823" y="5138348"/>
            <a:ext cx="2582712" cy="1918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photo1.png"/>
          <p:cNvPicPr>
            <a:picLocks noChangeAspect="1"/>
          </p:cNvPicPr>
          <p:nvPr/>
        </p:nvPicPr>
        <p:blipFill>
          <a:blip r:embed="rId7"/>
          <a:srcRect/>
          <a:stretch>
            <a:fillRect/>
          </a:stretch>
        </p:blipFill>
        <p:spPr bwMode="auto">
          <a:xfrm rot="20597499">
            <a:off x="6704881" y="2984079"/>
            <a:ext cx="2783973" cy="2011497"/>
          </a:xfrm>
          <a:prstGeom prst="rect">
            <a:avLst/>
          </a:prstGeom>
          <a:noFill/>
          <a:ln w="9525">
            <a:noFill/>
            <a:miter lim="800000"/>
            <a:headEnd/>
            <a:tailEnd/>
          </a:ln>
        </p:spPr>
      </p:pic>
    </p:spTree>
    <p:extLst>
      <p:ext uri="{BB962C8B-B14F-4D97-AF65-F5344CB8AC3E}">
        <p14:creationId xmlns:p14="http://schemas.microsoft.com/office/powerpoint/2010/main" val="29055809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500" fill="hold"/>
                                        <p:tgtEl>
                                          <p:spTgt spid="1026"/>
                                        </p:tgtEl>
                                        <p:attrNameLst>
                                          <p:attrName>ppt_w</p:attrName>
                                        </p:attrNameLst>
                                      </p:cBhvr>
                                      <p:tavLst>
                                        <p:tav tm="0">
                                          <p:val>
                                            <p:fltVal val="0"/>
                                          </p:val>
                                        </p:tav>
                                        <p:tav tm="100000">
                                          <p:val>
                                            <p:strVal val="#ppt_w"/>
                                          </p:val>
                                        </p:tav>
                                      </p:tavLst>
                                    </p:anim>
                                    <p:anim calcmode="lin" valueType="num">
                                      <p:cBhvr>
                                        <p:cTn id="15" dur="500" fill="hold"/>
                                        <p:tgtEl>
                                          <p:spTgt spid="1026"/>
                                        </p:tgtEl>
                                        <p:attrNameLst>
                                          <p:attrName>ppt_h</p:attrName>
                                        </p:attrNameLst>
                                      </p:cBhvr>
                                      <p:tavLst>
                                        <p:tav tm="0">
                                          <p:val>
                                            <p:fltVal val="0"/>
                                          </p:val>
                                        </p:tav>
                                        <p:tav tm="100000">
                                          <p:val>
                                            <p:strVal val="#ppt_h"/>
                                          </p:val>
                                        </p:tav>
                                      </p:tavLst>
                                    </p:anim>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27"/>
                                        </p:tgtEl>
                                        <p:attrNameLst>
                                          <p:attrName>style.visibility</p:attrName>
                                        </p:attrNameLst>
                                      </p:cBhvr>
                                      <p:to>
                                        <p:strVal val="visible"/>
                                      </p:to>
                                    </p:set>
                                    <p:anim calcmode="lin" valueType="num">
                                      <p:cBhvr>
                                        <p:cTn id="21" dur="500" fill="hold"/>
                                        <p:tgtEl>
                                          <p:spTgt spid="1027"/>
                                        </p:tgtEl>
                                        <p:attrNameLst>
                                          <p:attrName>ppt_w</p:attrName>
                                        </p:attrNameLst>
                                      </p:cBhvr>
                                      <p:tavLst>
                                        <p:tav tm="0">
                                          <p:val>
                                            <p:fltVal val="0"/>
                                          </p:val>
                                        </p:tav>
                                        <p:tav tm="100000">
                                          <p:val>
                                            <p:strVal val="#ppt_w"/>
                                          </p:val>
                                        </p:tav>
                                      </p:tavLst>
                                    </p:anim>
                                    <p:anim calcmode="lin" valueType="num">
                                      <p:cBhvr>
                                        <p:cTn id="22" dur="500" fill="hold"/>
                                        <p:tgtEl>
                                          <p:spTgt spid="1027"/>
                                        </p:tgtEl>
                                        <p:attrNameLst>
                                          <p:attrName>ppt_h</p:attrName>
                                        </p:attrNameLst>
                                      </p:cBhvr>
                                      <p:tavLst>
                                        <p:tav tm="0">
                                          <p:val>
                                            <p:fltVal val="0"/>
                                          </p:val>
                                        </p:tav>
                                        <p:tav tm="100000">
                                          <p:val>
                                            <p:strVal val="#ppt_h"/>
                                          </p:val>
                                        </p:tav>
                                      </p:tavLst>
                                    </p:anim>
                                    <p:animEffect transition="in" filter="fade">
                                      <p:cBhvr>
                                        <p:cTn id="23"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sp>
        <p:nvSpPr>
          <p:cNvPr id="5" name="Shape 327"/>
          <p:cNvSpPr/>
          <p:nvPr/>
        </p:nvSpPr>
        <p:spPr>
          <a:xfrm>
            <a:off x="0" y="-36907"/>
            <a:ext cx="9144000" cy="1835289"/>
          </a:xfrm>
          <a:prstGeom prst="rect">
            <a:avLst/>
          </a:prstGeom>
          <a:solidFill>
            <a:srgbClr val="FAF5EC"/>
          </a:solidFill>
          <a:ln w="12700">
            <a:miter lim="400000"/>
          </a:ln>
        </p:spPr>
        <p:txBody>
          <a:bodyPr lIns="45718" tIns="45718" rIns="45718" bIns="45718"/>
          <a:lstStyle/>
          <a:p>
            <a:pPr>
              <a:defRPr>
                <a:solidFill>
                  <a:srgbClr val="000000"/>
                </a:solidFill>
              </a:defRPr>
            </a:pPr>
            <a:endParaRPr dirty="0"/>
          </a:p>
        </p:txBody>
      </p:sp>
      <p:sp>
        <p:nvSpPr>
          <p:cNvPr id="6" name="Shape 328"/>
          <p:cNvSpPr txBox="1">
            <a:spLocks/>
          </p:cNvSpPr>
          <p:nvPr/>
        </p:nvSpPr>
        <p:spPr>
          <a:xfrm>
            <a:off x="396058" y="271468"/>
            <a:ext cx="8229601" cy="1288505"/>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3600" b="1" kern="1200">
                <a:solidFill>
                  <a:srgbClr val="FF0000"/>
                </a:solidFill>
                <a:latin typeface="Netto offc"/>
                <a:ea typeface="Netto offc"/>
                <a:cs typeface="Netto offc"/>
                <a:sym typeface="Netto offc"/>
              </a:defRPr>
            </a:lvl1pPr>
          </a:lstStyle>
          <a:p>
            <a:r>
              <a:rPr lang="es-ES" dirty="0">
                <a:latin typeface="Arial" panose="020B0604020202020204" pitchFamily="34" charset="0"/>
              </a:rPr>
              <a:t>Canadá es un país seguro </a:t>
            </a:r>
            <a:endParaRPr lang="es-ES" dirty="0" smtClean="0">
              <a:latin typeface="Arial" panose="020B0604020202020204" pitchFamily="34" charset="0"/>
            </a:endParaRPr>
          </a:p>
          <a:p>
            <a:r>
              <a:rPr lang="es-ES" dirty="0" smtClean="0">
                <a:latin typeface="Arial" panose="020B0604020202020204" pitchFamily="34" charset="0"/>
              </a:rPr>
              <a:t>y </a:t>
            </a:r>
            <a:r>
              <a:rPr lang="es-ES" dirty="0">
                <a:latin typeface="Arial" panose="020B0604020202020204" pitchFamily="34" charset="0"/>
              </a:rPr>
              <a:t>estable</a:t>
            </a:r>
            <a:endParaRPr lang="es-ES" dirty="0">
              <a:latin typeface="Arial" panose="020B0604020202020204" pitchFamily="34" charset="0"/>
              <a:cs typeface="Arial" panose="020B0604020202020204" pitchFamily="34" charset="0"/>
            </a:endParaRPr>
          </a:p>
        </p:txBody>
      </p:sp>
      <p:sp>
        <p:nvSpPr>
          <p:cNvPr id="7" name="Shape 330"/>
          <p:cNvSpPr/>
          <p:nvPr/>
        </p:nvSpPr>
        <p:spPr>
          <a:xfrm>
            <a:off x="0" y="6552706"/>
            <a:ext cx="9144000" cy="323160"/>
          </a:xfrm>
          <a:prstGeom prst="rect">
            <a:avLst/>
          </a:prstGeom>
          <a:solidFill>
            <a:srgbClr val="B58F7F"/>
          </a:solidFill>
          <a:ln w="12700">
            <a:miter lim="400000"/>
          </a:ln>
        </p:spPr>
        <p:txBody>
          <a:bodyPr lIns="45718" tIns="45718" rIns="45718" bIns="45718"/>
          <a:lstStyle/>
          <a:p>
            <a:pPr>
              <a:defRPr>
                <a:solidFill>
                  <a:srgbClr val="000000"/>
                </a:solidFill>
              </a:defRPr>
            </a:pPr>
            <a:endParaRPr dirty="0"/>
          </a:p>
        </p:txBody>
      </p:sp>
      <p:pic>
        <p:nvPicPr>
          <p:cNvPr id="8" name="image14.jpe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55459" y="3722723"/>
            <a:ext cx="3783407" cy="2829989"/>
          </a:xfrm>
          <a:prstGeom prst="rect">
            <a:avLst/>
          </a:prstGeom>
          <a:ln w="12700">
            <a:miter lim="400000"/>
          </a:ln>
        </p:spPr>
      </p:pic>
      <p:sp>
        <p:nvSpPr>
          <p:cNvPr id="9" name="Shape 332"/>
          <p:cNvSpPr/>
          <p:nvPr/>
        </p:nvSpPr>
        <p:spPr>
          <a:xfrm>
            <a:off x="5356490" y="1763291"/>
            <a:ext cx="3787512" cy="2052169"/>
          </a:xfrm>
          <a:prstGeom prst="rect">
            <a:avLst/>
          </a:prstGeom>
          <a:solidFill>
            <a:srgbClr val="FF0000"/>
          </a:solidFill>
          <a:ln w="12700">
            <a:miter lim="400000"/>
          </a:ln>
        </p:spPr>
        <p:txBody>
          <a:bodyPr lIns="45718" tIns="45718" rIns="45718" bIns="45718"/>
          <a:lstStyle/>
          <a:p>
            <a:pPr>
              <a:defRPr>
                <a:solidFill>
                  <a:srgbClr val="000000"/>
                </a:solidFill>
              </a:defRPr>
            </a:pPr>
            <a:endParaRPr dirty="0"/>
          </a:p>
        </p:txBody>
      </p:sp>
      <p:sp>
        <p:nvSpPr>
          <p:cNvPr id="10" name="Shape 334"/>
          <p:cNvSpPr/>
          <p:nvPr/>
        </p:nvSpPr>
        <p:spPr>
          <a:xfrm>
            <a:off x="323529" y="2085863"/>
            <a:ext cx="4609978" cy="3812938"/>
          </a:xfrm>
          <a:prstGeom prst="rect">
            <a:avLst/>
          </a:prstGeom>
          <a:ln w="12700">
            <a:miter lim="400000"/>
          </a:ln>
          <a:extLst>
            <a:ext uri="{C572A759-6A51-4108-AA02-DFA0A04FC94B}">
              <ma14:wrappingTextBox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lIns="107999" tIns="107999" rIns="107999" bIns="107999">
            <a:spAutoFit/>
          </a:bodyPr>
          <a:lstStyle/>
          <a:p>
            <a:pPr marL="180975" indent="-180975">
              <a:lnSpc>
                <a:spcPct val="110000"/>
              </a:lnSpc>
              <a:spcBef>
                <a:spcPts val="1200"/>
              </a:spcBef>
              <a:buSzPct val="100000"/>
              <a:buFont typeface="Arial"/>
              <a:buChar char="•"/>
              <a:defRPr sz="1600">
                <a:solidFill>
                  <a:srgbClr val="414141"/>
                </a:solidFill>
                <a:latin typeface="+mj-lt"/>
                <a:ea typeface="+mj-ea"/>
                <a:cs typeface="+mj-cs"/>
                <a:sym typeface="Helvetica"/>
              </a:defRPr>
            </a:pPr>
            <a:r>
              <a:rPr lang="es-ES" dirty="0">
                <a:solidFill>
                  <a:srgbClr val="414141"/>
                </a:solidFill>
                <a:latin typeface="Arial" panose="020B0604020202020204" pitchFamily="34" charset="0"/>
              </a:rPr>
              <a:t>Canadá está considerado uno de los países más seguros del mundo para los estudiantes extranjeros.</a:t>
            </a:r>
          </a:p>
          <a:p>
            <a:pPr marL="180975" indent="-180975">
              <a:lnSpc>
                <a:spcPct val="110000"/>
              </a:lnSpc>
              <a:spcBef>
                <a:spcPts val="1200"/>
              </a:spcBef>
              <a:buSzPct val="100000"/>
              <a:buFont typeface="Arial"/>
              <a:buChar char="•"/>
              <a:defRPr sz="1600">
                <a:solidFill>
                  <a:srgbClr val="414141"/>
                </a:solidFill>
                <a:latin typeface="+mj-lt"/>
                <a:ea typeface="+mj-ea"/>
                <a:cs typeface="+mj-cs"/>
                <a:sym typeface="Helvetica"/>
              </a:defRPr>
            </a:pPr>
            <a:r>
              <a:rPr lang="es-ES" dirty="0">
                <a:solidFill>
                  <a:srgbClr val="414141"/>
                </a:solidFill>
                <a:latin typeface="Arial" panose="020B0604020202020204" pitchFamily="34" charset="0"/>
              </a:rPr>
              <a:t>Es estable tanto social como financieramente</a:t>
            </a:r>
          </a:p>
          <a:p>
            <a:pPr marL="180975" indent="-180975">
              <a:lnSpc>
                <a:spcPct val="110000"/>
              </a:lnSpc>
              <a:spcBef>
                <a:spcPts val="1200"/>
              </a:spcBef>
              <a:buSzPct val="100000"/>
              <a:buFont typeface="Arial"/>
              <a:buChar char="•"/>
              <a:defRPr sz="1600">
                <a:solidFill>
                  <a:srgbClr val="414141"/>
                </a:solidFill>
                <a:latin typeface="+mj-lt"/>
                <a:ea typeface="+mj-ea"/>
                <a:cs typeface="+mj-cs"/>
                <a:sym typeface="Helvetica"/>
              </a:defRPr>
            </a:pPr>
            <a:r>
              <a:rPr lang="es-ES" dirty="0">
                <a:solidFill>
                  <a:srgbClr val="414141"/>
                </a:solidFill>
                <a:latin typeface="Arial" panose="020B0604020202020204" pitchFamily="34" charset="0"/>
              </a:rPr>
              <a:t>Tiene sistemas educativos y de salud excepcionales y una infraestructura avanzada</a:t>
            </a:r>
          </a:p>
          <a:p>
            <a:pPr marL="180975" indent="-180975">
              <a:lnSpc>
                <a:spcPct val="110000"/>
              </a:lnSpc>
              <a:spcBef>
                <a:spcPts val="1200"/>
              </a:spcBef>
              <a:buSzPct val="100000"/>
              <a:buFont typeface="Arial"/>
              <a:buChar char="•"/>
              <a:defRPr sz="1600">
                <a:solidFill>
                  <a:srgbClr val="414141"/>
                </a:solidFill>
                <a:latin typeface="+mj-lt"/>
                <a:ea typeface="+mj-ea"/>
                <a:cs typeface="+mj-cs"/>
                <a:sym typeface="Helvetica"/>
              </a:defRPr>
            </a:pPr>
            <a:r>
              <a:rPr lang="es-ES" dirty="0" smtClean="0">
                <a:solidFill>
                  <a:srgbClr val="414141"/>
                </a:solidFill>
                <a:latin typeface="Arial" panose="020B0604020202020204" pitchFamily="34" charset="0"/>
              </a:rPr>
              <a:t>Es una democracia </a:t>
            </a:r>
            <a:r>
              <a:rPr lang="es-ES" dirty="0">
                <a:solidFill>
                  <a:srgbClr val="414141"/>
                </a:solidFill>
                <a:latin typeface="Arial" panose="020B0604020202020204" pitchFamily="34" charset="0"/>
              </a:rPr>
              <a:t>parlamentaria sólida y fiable</a:t>
            </a:r>
          </a:p>
          <a:p>
            <a:pPr marL="180975" indent="-180975">
              <a:lnSpc>
                <a:spcPct val="110000"/>
              </a:lnSpc>
              <a:spcBef>
                <a:spcPts val="1200"/>
              </a:spcBef>
              <a:buSzPct val="100000"/>
              <a:buFont typeface="Arial"/>
              <a:buChar char="•"/>
              <a:defRPr sz="1600">
                <a:solidFill>
                  <a:srgbClr val="414141"/>
                </a:solidFill>
                <a:latin typeface="+mj-lt"/>
                <a:ea typeface="+mj-ea"/>
                <a:cs typeface="+mj-cs"/>
                <a:sym typeface="Helvetica"/>
              </a:defRPr>
            </a:pPr>
            <a:r>
              <a:rPr lang="es-ES" dirty="0">
                <a:solidFill>
                  <a:srgbClr val="414141"/>
                </a:solidFill>
                <a:latin typeface="Arial" panose="020B0604020202020204" pitchFamily="34" charset="0"/>
              </a:rPr>
              <a:t>Es étnicamente diverso, con grandes poblaciones de inmigrantes en muchas ciudades</a:t>
            </a:r>
          </a:p>
        </p:txBody>
      </p:sp>
      <p:sp>
        <p:nvSpPr>
          <p:cNvPr id="11" name="Shape 335"/>
          <p:cNvSpPr/>
          <p:nvPr/>
        </p:nvSpPr>
        <p:spPr>
          <a:xfrm>
            <a:off x="5508104" y="1881434"/>
            <a:ext cx="3528392" cy="1815878"/>
          </a:xfrm>
          <a:prstGeom prst="rect">
            <a:avLst/>
          </a:prstGeom>
          <a:ln w="12700">
            <a:miter lim="400000"/>
          </a:ln>
          <a:extLst>
            <a:ext uri="{C572A759-6A51-4108-AA02-DFA0A04FC94B}">
              <ma14:wrappingTextBox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wrap="square" lIns="45718" tIns="45718" rIns="45718" bIns="45718" anchor="ctr">
            <a:spAutoFit/>
          </a:bodyPr>
          <a:lstStyle/>
          <a:p>
            <a:pPr>
              <a:defRPr b="1" i="1">
                <a:solidFill>
                  <a:srgbClr val="FFFFFF"/>
                </a:solidFill>
                <a:latin typeface="Netto offc"/>
                <a:ea typeface="Netto offc"/>
                <a:cs typeface="Netto offc"/>
                <a:sym typeface="Netto offc"/>
              </a:defRPr>
            </a:pPr>
            <a:r>
              <a:rPr lang="es-ES" sz="1600" dirty="0" smtClean="0"/>
              <a:t>“Canadá </a:t>
            </a:r>
            <a:r>
              <a:rPr lang="es-ES" sz="1600" dirty="0"/>
              <a:t>es conocido sobre todo por sus recursos naturales. Quiero que conozcan a los canadienses como personas de recursos e iniciativa”.</a:t>
            </a:r>
          </a:p>
          <a:p>
            <a:pPr>
              <a:defRPr b="1" i="1">
                <a:solidFill>
                  <a:srgbClr val="FFFFFF"/>
                </a:solidFill>
                <a:latin typeface="Netto offc"/>
                <a:ea typeface="Netto offc"/>
                <a:cs typeface="Netto offc"/>
                <a:sym typeface="Netto offc"/>
              </a:defRPr>
            </a:pPr>
            <a:endParaRPr lang="es-ES" sz="1600" dirty="0"/>
          </a:p>
          <a:p>
            <a:pPr>
              <a:defRPr b="1" i="1">
                <a:solidFill>
                  <a:srgbClr val="FFFFFF"/>
                </a:solidFill>
                <a:latin typeface="Netto offc"/>
                <a:ea typeface="Netto offc"/>
                <a:cs typeface="Netto offc"/>
                <a:sym typeface="Netto offc"/>
              </a:defRPr>
            </a:pPr>
            <a:r>
              <a:rPr lang="es-ES" sz="1600" dirty="0"/>
              <a:t>Primer Ministro </a:t>
            </a:r>
            <a:r>
              <a:rPr lang="es-ES" sz="1600" dirty="0" err="1"/>
              <a:t>Trudeau</a:t>
            </a:r>
            <a:r>
              <a:rPr lang="es-ES" sz="1600" dirty="0"/>
              <a:t> </a:t>
            </a:r>
          </a:p>
        </p:txBody>
      </p:sp>
      <p:pic>
        <p:nvPicPr>
          <p:cNvPr id="12" name="image1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81555" y="388176"/>
            <a:ext cx="1052985" cy="1052985"/>
          </a:xfrm>
          <a:prstGeom prst="rect">
            <a:avLst/>
          </a:prstGeom>
          <a:ln w="12700">
            <a:miter lim="400000"/>
          </a:ln>
        </p:spPr>
      </p:pic>
      <p:sp>
        <p:nvSpPr>
          <p:cNvPr id="13" name="Shape 315"/>
          <p:cNvSpPr/>
          <p:nvPr/>
        </p:nvSpPr>
        <p:spPr>
          <a:xfrm>
            <a:off x="3547603" y="6536910"/>
            <a:ext cx="2048791" cy="338550"/>
          </a:xfrm>
          <a:prstGeom prst="rect">
            <a:avLst/>
          </a:prstGeom>
          <a:ln w="12700">
            <a:miter lim="400000"/>
          </a:ln>
          <a:extLst>
            <a:ext uri="{C572A759-6A51-4108-AA02-DFA0A04FC94B}">
              <ma14:wrappingTextBox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wrap="square" lIns="45718" tIns="45718" rIns="45718" bIns="45718">
            <a:spAutoFit/>
          </a:bodyPr>
          <a:lstStyle>
            <a:lvl1pPr algn="ctr">
              <a:defRPr sz="1600" b="1">
                <a:solidFill>
                  <a:srgbClr val="FFFFFF"/>
                </a:solidFill>
                <a:latin typeface="Netto offc"/>
                <a:ea typeface="Netto offc"/>
                <a:cs typeface="Netto offc"/>
                <a:sym typeface="Netto offc"/>
              </a:defRPr>
            </a:lvl1pPr>
          </a:lstStyle>
          <a:p>
            <a:r>
              <a:rPr lang="es-ES" dirty="0" smtClean="0"/>
              <a:t>VIVE </a:t>
            </a:r>
            <a:r>
              <a:rPr lang="es-ES" dirty="0"/>
              <a:t>EN CANADÁ </a:t>
            </a:r>
          </a:p>
        </p:txBody>
      </p:sp>
    </p:spTree>
    <p:extLst>
      <p:ext uri="{BB962C8B-B14F-4D97-AF65-F5344CB8AC3E}">
        <p14:creationId xmlns:p14="http://schemas.microsoft.com/office/powerpoint/2010/main" val="603826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hape 339"/>
          <p:cNvSpPr/>
          <p:nvPr/>
        </p:nvSpPr>
        <p:spPr>
          <a:xfrm>
            <a:off x="0" y="-37046"/>
            <a:ext cx="9144000" cy="1842112"/>
          </a:xfrm>
          <a:prstGeom prst="rect">
            <a:avLst/>
          </a:prstGeom>
          <a:solidFill>
            <a:srgbClr val="FAF5EC"/>
          </a:solidFill>
          <a:ln w="12700">
            <a:miter lim="400000"/>
          </a:ln>
        </p:spPr>
        <p:txBody>
          <a:bodyPr lIns="45718" tIns="45718" rIns="45718" bIns="45718"/>
          <a:lstStyle/>
          <a:p>
            <a:pPr>
              <a:defRPr>
                <a:solidFill>
                  <a:srgbClr val="000000"/>
                </a:solidFill>
              </a:defRPr>
            </a:pPr>
            <a:endParaRPr dirty="0"/>
          </a:p>
        </p:txBody>
      </p:sp>
      <p:sp>
        <p:nvSpPr>
          <p:cNvPr id="340" name="Shape 340"/>
          <p:cNvSpPr>
            <a:spLocks noGrp="1"/>
          </p:cNvSpPr>
          <p:nvPr>
            <p:ph type="title"/>
          </p:nvPr>
        </p:nvSpPr>
        <p:spPr>
          <a:xfrm>
            <a:off x="396061" y="272478"/>
            <a:ext cx="8229601" cy="1293295"/>
          </a:xfrm>
          <a:prstGeom prst="rect">
            <a:avLst/>
          </a:prstGeom>
        </p:spPr>
        <p:txBody>
          <a:bodyPr/>
          <a:lstStyle>
            <a:lvl1pPr algn="l">
              <a:lnSpc>
                <a:spcPct val="80000"/>
              </a:lnSpc>
              <a:defRPr sz="3600" b="1">
                <a:solidFill>
                  <a:srgbClr val="FF0000"/>
                </a:solidFill>
                <a:latin typeface="Netto offc"/>
                <a:ea typeface="Netto offc"/>
                <a:cs typeface="Netto offc"/>
                <a:sym typeface="Netto offc"/>
              </a:defRPr>
            </a:lvl1pPr>
          </a:lstStyle>
          <a:p>
            <a:r>
              <a:rPr lang="es-MX" dirty="0"/>
              <a:t>Canadá es tolerante e incluyente</a:t>
            </a:r>
            <a:endParaRPr dirty="0"/>
          </a:p>
        </p:txBody>
      </p:sp>
      <p:sp>
        <p:nvSpPr>
          <p:cNvPr id="341" name="Shape 341"/>
          <p:cNvSpPr/>
          <p:nvPr/>
        </p:nvSpPr>
        <p:spPr>
          <a:xfrm>
            <a:off x="0" y="6577068"/>
            <a:ext cx="9144000" cy="324361"/>
          </a:xfrm>
          <a:prstGeom prst="rect">
            <a:avLst/>
          </a:prstGeom>
          <a:solidFill>
            <a:srgbClr val="B58F7F"/>
          </a:solidFill>
          <a:ln w="12700">
            <a:miter lim="400000"/>
          </a:ln>
        </p:spPr>
        <p:txBody>
          <a:bodyPr lIns="45718" tIns="45718" rIns="45718" bIns="45718"/>
          <a:lstStyle/>
          <a:p>
            <a:pPr>
              <a:defRPr>
                <a:solidFill>
                  <a:srgbClr val="000000"/>
                </a:solidFill>
              </a:defRPr>
            </a:pPr>
            <a:endParaRPr dirty="0"/>
          </a:p>
        </p:txBody>
      </p:sp>
      <p:pic>
        <p:nvPicPr>
          <p:cNvPr id="342" name="image15.png" descr="/Volumes/En Cours/8716_MAECD__banque-d-heures/8716_5_Fichiers_de_travail/5.1_Photos_images/5.1.3_Images_logos/what_canada_is_about.png"/>
          <p:cNvPicPr>
            <a:picLocks noChangeAspect="1"/>
          </p:cNvPicPr>
          <p:nvPr/>
        </p:nvPicPr>
        <p:blipFill>
          <a:blip r:embed="rId3" cstate="print">
            <a:extLst/>
          </a:blip>
          <a:srcRect t="30853" r="4189"/>
          <a:stretch>
            <a:fillRect/>
          </a:stretch>
        </p:blipFill>
        <p:spPr>
          <a:xfrm>
            <a:off x="683568" y="1805065"/>
            <a:ext cx="8460441" cy="4772044"/>
          </a:xfrm>
          <a:prstGeom prst="rect">
            <a:avLst/>
          </a:prstGeom>
          <a:ln w="12700">
            <a:miter lim="400000"/>
          </a:ln>
        </p:spPr>
      </p:pic>
      <p:sp>
        <p:nvSpPr>
          <p:cNvPr id="344" name="Shape 344"/>
          <p:cNvSpPr/>
          <p:nvPr/>
        </p:nvSpPr>
        <p:spPr>
          <a:xfrm>
            <a:off x="3342075" y="6563825"/>
            <a:ext cx="2459856" cy="33855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1600" b="1">
                <a:solidFill>
                  <a:srgbClr val="FFFFFF"/>
                </a:solidFill>
                <a:latin typeface="Netto offc"/>
                <a:ea typeface="Netto offc"/>
                <a:cs typeface="Netto offc"/>
                <a:sym typeface="Netto offc"/>
              </a:defRPr>
            </a:lvl1pPr>
          </a:lstStyle>
          <a:p>
            <a:r>
              <a:rPr lang="es-MX" dirty="0"/>
              <a:t>VIVE EN CANADÁ</a:t>
            </a:r>
            <a:r>
              <a:rPr dirty="0"/>
              <a:t> </a:t>
            </a:r>
          </a:p>
        </p:txBody>
      </p:sp>
      <p:sp>
        <p:nvSpPr>
          <p:cNvPr id="345" name="Shape 345"/>
          <p:cNvSpPr/>
          <p:nvPr/>
        </p:nvSpPr>
        <p:spPr>
          <a:xfrm>
            <a:off x="336723" y="2101839"/>
            <a:ext cx="4739334" cy="4425823"/>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defTabSz="180975">
              <a:lnSpc>
                <a:spcPct val="110000"/>
              </a:lnSpc>
              <a:buSzPct val="100000"/>
              <a:defRPr sz="1600">
                <a:solidFill>
                  <a:srgbClr val="414141"/>
                </a:solidFill>
              </a:defRPr>
            </a:pPr>
            <a:r>
              <a:rPr lang="es-ES" b="1" dirty="0">
                <a:solidFill>
                  <a:srgbClr val="4E4C47"/>
                </a:solidFill>
                <a:latin typeface="Helvetica" panose="020B0604020202020204" pitchFamily="34" charset="0"/>
                <a:cs typeface="Helvetica" panose="020B0604020202020204" pitchFamily="34" charset="0"/>
              </a:rPr>
              <a:t>Canadá se esfuerza continuamente por:</a:t>
            </a:r>
          </a:p>
          <a:p>
            <a:pPr marL="179999" indent="-179999" defTabSz="180975">
              <a:lnSpc>
                <a:spcPct val="110000"/>
              </a:lnSpc>
              <a:buSzPct val="100000"/>
              <a:buFont typeface="Arial"/>
              <a:buChar char="•"/>
              <a:defRPr sz="1600">
                <a:solidFill>
                  <a:srgbClr val="414141"/>
                </a:solidFill>
              </a:defRPr>
            </a:pPr>
            <a:r>
              <a:rPr lang="es-ES" dirty="0">
                <a:latin typeface="Helvetica" panose="020B0604020202020204" pitchFamily="34" charset="0"/>
                <a:cs typeface="Helvetica" panose="020B0604020202020204" pitchFamily="34" charset="0"/>
              </a:rPr>
              <a:t>ser socialmente inclusivo</a:t>
            </a:r>
          </a:p>
          <a:p>
            <a:pPr marL="179999" indent="-179999" defTabSz="180975">
              <a:lnSpc>
                <a:spcPct val="110000"/>
              </a:lnSpc>
              <a:buSzPct val="100000"/>
              <a:buFont typeface="Arial"/>
              <a:buChar char="•"/>
              <a:defRPr sz="1600">
                <a:solidFill>
                  <a:srgbClr val="414141"/>
                </a:solidFill>
              </a:defRPr>
            </a:pPr>
            <a:r>
              <a:rPr lang="es-ES" dirty="0">
                <a:latin typeface="Helvetica" panose="020B0604020202020204" pitchFamily="34" charset="0"/>
                <a:cs typeface="Helvetica" panose="020B0604020202020204" pitchFamily="34" charset="0"/>
              </a:rPr>
              <a:t>respetar los derechos humanos</a:t>
            </a:r>
          </a:p>
          <a:p>
            <a:pPr marL="179999" indent="-179999" defTabSz="180975">
              <a:lnSpc>
                <a:spcPct val="110000"/>
              </a:lnSpc>
              <a:buSzPct val="100000"/>
              <a:buFont typeface="Arial"/>
              <a:buChar char="•"/>
              <a:defRPr sz="1600">
                <a:solidFill>
                  <a:srgbClr val="414141"/>
                </a:solidFill>
              </a:defRPr>
            </a:pPr>
            <a:r>
              <a:rPr lang="es-ES" dirty="0">
                <a:latin typeface="Helvetica" panose="020B0604020202020204" pitchFamily="34" charset="0"/>
                <a:cs typeface="Helvetica" panose="020B0604020202020204" pitchFamily="34" charset="0"/>
              </a:rPr>
              <a:t>proporcionar oportunidades económicas a todos los canadienses</a:t>
            </a:r>
          </a:p>
          <a:p>
            <a:pPr marL="1933575" indent="-2209800" defTabSz="180975">
              <a:lnSpc>
                <a:spcPct val="110000"/>
              </a:lnSpc>
              <a:defRPr sz="1600" b="1">
                <a:solidFill>
                  <a:srgbClr val="414141"/>
                </a:solidFill>
              </a:defRPr>
            </a:pPr>
            <a:endParaRPr lang="es-ES" dirty="0">
              <a:solidFill>
                <a:srgbClr val="4E4C47"/>
              </a:solidFill>
              <a:latin typeface="Helvetica" panose="020B0604020202020204" pitchFamily="34" charset="0"/>
              <a:cs typeface="Helvetica" panose="020B0604020202020204" pitchFamily="34" charset="0"/>
            </a:endParaRPr>
          </a:p>
          <a:p>
            <a:pPr defTabSz="180975">
              <a:lnSpc>
                <a:spcPct val="110000"/>
              </a:lnSpc>
              <a:buSzPct val="100000"/>
              <a:defRPr sz="1600">
                <a:solidFill>
                  <a:srgbClr val="414141"/>
                </a:solidFill>
              </a:defRPr>
            </a:pPr>
            <a:r>
              <a:rPr lang="es-ES" b="1" dirty="0">
                <a:solidFill>
                  <a:srgbClr val="4E4C47"/>
                </a:solidFill>
                <a:latin typeface="Helvetica" panose="020B0604020202020204" pitchFamily="34" charset="0"/>
                <a:cs typeface="Helvetica" panose="020B0604020202020204" pitchFamily="34" charset="0"/>
              </a:rPr>
              <a:t>La Carta Canadiense de Derechos y Libertades</a:t>
            </a:r>
          </a:p>
          <a:p>
            <a:pPr defTabSz="180975">
              <a:lnSpc>
                <a:spcPct val="110000"/>
              </a:lnSpc>
              <a:buSzPct val="100000"/>
              <a:defRPr sz="1600">
                <a:solidFill>
                  <a:srgbClr val="414141"/>
                </a:solidFill>
              </a:defRPr>
            </a:pPr>
            <a:r>
              <a:rPr lang="es-ES" dirty="0">
                <a:solidFill>
                  <a:srgbClr val="4E4C47"/>
                </a:solidFill>
                <a:latin typeface="Helvetica" panose="020B0604020202020204" pitchFamily="34" charset="0"/>
                <a:cs typeface="Helvetica" panose="020B0604020202020204" pitchFamily="34" charset="0"/>
              </a:rPr>
              <a:t>garantiza la libertad de conciencia, religión, pensamientos, creencias y opiniones</a:t>
            </a:r>
          </a:p>
          <a:p>
            <a:pPr defTabSz="180975">
              <a:lnSpc>
                <a:spcPct val="110000"/>
              </a:lnSpc>
              <a:buSzPct val="100000"/>
              <a:defRPr sz="1600">
                <a:solidFill>
                  <a:srgbClr val="414141"/>
                </a:solidFill>
              </a:defRPr>
            </a:pPr>
            <a:endParaRPr lang="es-ES" dirty="0">
              <a:solidFill>
                <a:srgbClr val="4E4C47"/>
              </a:solidFill>
              <a:latin typeface="Helvetica" panose="020B0604020202020204" pitchFamily="34" charset="0"/>
              <a:cs typeface="Helvetica" panose="020B0604020202020204" pitchFamily="34" charset="0"/>
            </a:endParaRPr>
          </a:p>
          <a:p>
            <a:pPr defTabSz="180975">
              <a:lnSpc>
                <a:spcPct val="110000"/>
              </a:lnSpc>
              <a:buSzPct val="100000"/>
              <a:defRPr sz="1600">
                <a:solidFill>
                  <a:srgbClr val="414141"/>
                </a:solidFill>
              </a:defRPr>
            </a:pPr>
            <a:r>
              <a:rPr lang="es-ES" dirty="0">
                <a:solidFill>
                  <a:srgbClr val="4E4C47"/>
                </a:solidFill>
                <a:latin typeface="Helvetica" panose="020B0604020202020204" pitchFamily="34" charset="0"/>
                <a:cs typeface="Helvetica" panose="020B0604020202020204" pitchFamily="34" charset="0"/>
              </a:rPr>
              <a:t>Canadá fue el 1</a:t>
            </a:r>
            <a:r>
              <a:rPr lang="es-ES" baseline="30000" dirty="0">
                <a:solidFill>
                  <a:srgbClr val="4E4C47"/>
                </a:solidFill>
                <a:latin typeface="Helvetica" panose="020B0604020202020204" pitchFamily="34" charset="0"/>
                <a:cs typeface="Helvetica" panose="020B0604020202020204" pitchFamily="34" charset="0"/>
              </a:rPr>
              <a:t>er</a:t>
            </a:r>
            <a:r>
              <a:rPr lang="es-ES" dirty="0">
                <a:solidFill>
                  <a:srgbClr val="4E4C47"/>
                </a:solidFill>
                <a:latin typeface="Helvetica" panose="020B0604020202020204" pitchFamily="34" charset="0"/>
                <a:cs typeface="Helvetica" panose="020B0604020202020204" pitchFamily="34" charset="0"/>
              </a:rPr>
              <a:t> país del mundo en adoptar el </a:t>
            </a:r>
            <a:r>
              <a:rPr lang="es-ES" b="1" dirty="0">
                <a:solidFill>
                  <a:srgbClr val="4E4C47"/>
                </a:solidFill>
                <a:latin typeface="Helvetica" panose="020B0604020202020204" pitchFamily="34" charset="0"/>
                <a:cs typeface="Helvetica" panose="020B0604020202020204" pitchFamily="34" charset="0"/>
              </a:rPr>
              <a:t>multiculturalismo como política oficial</a:t>
            </a:r>
          </a:p>
          <a:p>
            <a:pPr defTabSz="180975">
              <a:lnSpc>
                <a:spcPct val="110000"/>
              </a:lnSpc>
              <a:buSzPct val="100000"/>
              <a:defRPr sz="1600">
                <a:solidFill>
                  <a:srgbClr val="414141"/>
                </a:solidFill>
              </a:defRPr>
            </a:pPr>
            <a:endParaRPr lang="es-ES" dirty="0">
              <a:solidFill>
                <a:srgbClr val="4E4C47"/>
              </a:solidFill>
              <a:latin typeface="Helvetica" panose="020B0604020202020204" pitchFamily="34" charset="0"/>
              <a:cs typeface="Helvetica" panose="020B0604020202020204" pitchFamily="34" charset="0"/>
            </a:endParaRPr>
          </a:p>
          <a:p>
            <a:pPr defTabSz="180975">
              <a:lnSpc>
                <a:spcPct val="110000"/>
              </a:lnSpc>
              <a:buSzPct val="100000"/>
              <a:defRPr sz="1600">
                <a:solidFill>
                  <a:srgbClr val="414141"/>
                </a:solidFill>
              </a:defRPr>
            </a:pPr>
            <a:r>
              <a:rPr lang="es-ES" dirty="0">
                <a:solidFill>
                  <a:srgbClr val="4E4C47"/>
                </a:solidFill>
                <a:latin typeface="Helvetica" panose="020B0604020202020204" pitchFamily="34" charset="0"/>
                <a:cs typeface="Helvetica" panose="020B0604020202020204" pitchFamily="34" charset="0"/>
              </a:rPr>
              <a:t>Casi el 50% de los ministros del Gabinete federal </a:t>
            </a:r>
          </a:p>
          <a:p>
            <a:pPr defTabSz="180975">
              <a:lnSpc>
                <a:spcPct val="110000"/>
              </a:lnSpc>
              <a:buSzPct val="100000"/>
              <a:defRPr sz="1600">
                <a:solidFill>
                  <a:srgbClr val="414141"/>
                </a:solidFill>
              </a:defRPr>
            </a:pPr>
            <a:r>
              <a:rPr lang="es-ES" dirty="0">
                <a:solidFill>
                  <a:srgbClr val="4E4C47"/>
                </a:solidFill>
                <a:latin typeface="Helvetica" panose="020B0604020202020204" pitchFamily="34" charset="0"/>
                <a:cs typeface="Helvetica" panose="020B0604020202020204" pitchFamily="34" charset="0"/>
              </a:rPr>
              <a:t>son mujeres</a:t>
            </a:r>
          </a:p>
          <a:p>
            <a:pPr defTabSz="180975">
              <a:lnSpc>
                <a:spcPct val="110000"/>
              </a:lnSpc>
              <a:buSzPct val="100000"/>
              <a:defRPr sz="1600">
                <a:solidFill>
                  <a:srgbClr val="414141"/>
                </a:solidFill>
              </a:defRPr>
            </a:pPr>
            <a:endParaRPr lang="es-ES" dirty="0">
              <a:solidFill>
                <a:srgbClr val="4E4C47"/>
              </a:solidFill>
            </a:endParaRPr>
          </a:p>
        </p:txBody>
      </p:sp>
      <p:pic>
        <p:nvPicPr>
          <p:cNvPr id="13" name="image1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1560" y="389620"/>
            <a:ext cx="1052985" cy="1056899"/>
          </a:xfrm>
          <a:prstGeom prst="rect">
            <a:avLst/>
          </a:prstGeom>
          <a:ln w="12700">
            <a:miter lim="400000"/>
          </a:ln>
        </p:spPr>
      </p:pic>
    </p:spTree>
    <p:extLst>
      <p:ext uri="{BB962C8B-B14F-4D97-AF65-F5344CB8AC3E}">
        <p14:creationId xmlns:p14="http://schemas.microsoft.com/office/powerpoint/2010/main" val="1097919978"/>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Shape 349"/>
          <p:cNvSpPr/>
          <p:nvPr/>
        </p:nvSpPr>
        <p:spPr>
          <a:xfrm>
            <a:off x="0" y="-37046"/>
            <a:ext cx="9144000" cy="1842112"/>
          </a:xfrm>
          <a:prstGeom prst="rect">
            <a:avLst/>
          </a:prstGeom>
          <a:solidFill>
            <a:srgbClr val="FAF5EC"/>
          </a:solidFill>
          <a:ln w="12700">
            <a:miter lim="400000"/>
          </a:ln>
        </p:spPr>
        <p:txBody>
          <a:bodyPr lIns="45718" tIns="45718" rIns="45718" bIns="45718"/>
          <a:lstStyle/>
          <a:p>
            <a:pPr>
              <a:defRPr>
                <a:solidFill>
                  <a:srgbClr val="000000"/>
                </a:solidFill>
              </a:defRPr>
            </a:pPr>
            <a:endParaRPr dirty="0"/>
          </a:p>
        </p:txBody>
      </p:sp>
      <p:sp>
        <p:nvSpPr>
          <p:cNvPr id="350" name="Shape 350"/>
          <p:cNvSpPr/>
          <p:nvPr/>
        </p:nvSpPr>
        <p:spPr>
          <a:xfrm>
            <a:off x="0" y="6577068"/>
            <a:ext cx="9144000" cy="324361"/>
          </a:xfrm>
          <a:prstGeom prst="rect">
            <a:avLst/>
          </a:prstGeom>
          <a:solidFill>
            <a:srgbClr val="B58F7F"/>
          </a:solidFill>
          <a:ln w="12700">
            <a:miter lim="400000"/>
          </a:ln>
        </p:spPr>
        <p:txBody>
          <a:bodyPr lIns="45718" tIns="45718" rIns="45718" bIns="45718"/>
          <a:lstStyle/>
          <a:p>
            <a:pPr>
              <a:defRPr>
                <a:solidFill>
                  <a:srgbClr val="000000"/>
                </a:solidFill>
              </a:defRPr>
            </a:pPr>
            <a:endParaRPr dirty="0"/>
          </a:p>
        </p:txBody>
      </p:sp>
      <p:sp>
        <p:nvSpPr>
          <p:cNvPr id="351" name="Shape 351"/>
          <p:cNvSpPr/>
          <p:nvPr/>
        </p:nvSpPr>
        <p:spPr>
          <a:xfrm>
            <a:off x="3342075" y="6563825"/>
            <a:ext cx="2459856" cy="33855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600" b="1">
                <a:solidFill>
                  <a:srgbClr val="FFFFFF"/>
                </a:solidFill>
                <a:latin typeface="Netto offc"/>
                <a:ea typeface="Netto offc"/>
                <a:cs typeface="Netto offc"/>
                <a:sym typeface="Netto offc"/>
              </a:defRPr>
            </a:lvl1pPr>
          </a:lstStyle>
          <a:p>
            <a:r>
              <a:rPr lang="es-MX" dirty="0"/>
              <a:t>VIVE EN CANADÁ</a:t>
            </a:r>
            <a:r>
              <a:rPr dirty="0"/>
              <a:t> </a:t>
            </a:r>
          </a:p>
        </p:txBody>
      </p:sp>
      <p:sp>
        <p:nvSpPr>
          <p:cNvPr id="352" name="Shape 352"/>
          <p:cNvSpPr/>
          <p:nvPr/>
        </p:nvSpPr>
        <p:spPr>
          <a:xfrm>
            <a:off x="446861" y="2066715"/>
            <a:ext cx="3765099" cy="1794333"/>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nchor="t">
            <a:spAutoFit/>
          </a:bodyPr>
          <a:lstStyle/>
          <a:p>
            <a:pPr marL="179705" indent="-179705">
              <a:lnSpc>
                <a:spcPct val="110000"/>
              </a:lnSpc>
              <a:spcBef>
                <a:spcPts val="600"/>
              </a:spcBef>
              <a:buSzPct val="100000"/>
              <a:buFont typeface="Arial"/>
              <a:buChar char="•"/>
              <a:defRPr sz="1600">
                <a:solidFill>
                  <a:srgbClr val="414141"/>
                </a:solidFill>
              </a:defRPr>
            </a:pPr>
            <a:r>
              <a:rPr lang="es-MX" dirty="0">
                <a:latin typeface="Helvetica" panose="020B0604020202020204" pitchFamily="34" charset="0"/>
                <a:cs typeface="Helvetica" panose="020B0604020202020204" pitchFamily="34" charset="0"/>
              </a:rPr>
              <a:t>Ocupa el 10º lugar entre las economías más emprendedoras del mundo</a:t>
            </a:r>
            <a:endParaRPr lang="en-US" dirty="0">
              <a:latin typeface="Helvetica" panose="020B0604020202020204" pitchFamily="34" charset="0"/>
              <a:cs typeface="Helvetica" panose="020B0604020202020204" pitchFamily="34" charset="0"/>
            </a:endParaRPr>
          </a:p>
          <a:p>
            <a:pPr marL="179999" indent="-179999">
              <a:lnSpc>
                <a:spcPct val="110000"/>
              </a:lnSpc>
              <a:spcBef>
                <a:spcPts val="600"/>
              </a:spcBef>
              <a:buSzPct val="100000"/>
              <a:buFont typeface="Arial"/>
              <a:buChar char="•"/>
              <a:defRPr sz="1600">
                <a:solidFill>
                  <a:srgbClr val="FF0000"/>
                </a:solidFill>
              </a:defRPr>
            </a:pPr>
            <a:r>
              <a:rPr lang="es-MX" dirty="0">
                <a:latin typeface="Helvetica" panose="020B0604020202020204" pitchFamily="34" charset="0"/>
                <a:cs typeface="Helvetica" panose="020B0604020202020204" pitchFamily="34" charset="0"/>
              </a:rPr>
              <a:t>De acuerdo con Forbes (2018), Canadá es el 6º mejor país para hacer negocios</a:t>
            </a:r>
            <a:endParaRPr dirty="0">
              <a:latin typeface="Helvetica" panose="020B0604020202020204" pitchFamily="34" charset="0"/>
              <a:cs typeface="Helvetica" panose="020B0604020202020204" pitchFamily="34" charset="0"/>
            </a:endParaRPr>
          </a:p>
        </p:txBody>
      </p:sp>
      <p:sp>
        <p:nvSpPr>
          <p:cNvPr id="353" name="Shape 353"/>
          <p:cNvSpPr/>
          <p:nvPr/>
        </p:nvSpPr>
        <p:spPr>
          <a:xfrm>
            <a:off x="4920120" y="4473874"/>
            <a:ext cx="3880985" cy="179480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fontScale="92500"/>
          </a:bodyPr>
          <a:lstStyle/>
          <a:p>
            <a:pPr marL="179999" indent="-179999">
              <a:lnSpc>
                <a:spcPct val="108000"/>
              </a:lnSpc>
              <a:spcBef>
                <a:spcPts val="600"/>
              </a:spcBef>
              <a:buSzPct val="100000"/>
              <a:buFont typeface="Arial"/>
              <a:buChar char="•"/>
              <a:defRPr sz="1600">
                <a:solidFill>
                  <a:srgbClr val="414141"/>
                </a:solidFill>
              </a:defRPr>
            </a:pPr>
            <a:r>
              <a:rPr lang="es-MX" dirty="0">
                <a:latin typeface="Helvetica" panose="020B0604020202020204" pitchFamily="34" charset="0"/>
                <a:cs typeface="Helvetica" panose="020B0604020202020204" pitchFamily="34" charset="0"/>
              </a:rPr>
              <a:t>Según el Banco Mundial, es el 1</a:t>
            </a:r>
            <a:r>
              <a:rPr lang="es-MX" baseline="30000" dirty="0">
                <a:latin typeface="Helvetica" panose="020B0604020202020204" pitchFamily="34" charset="0"/>
                <a:cs typeface="Helvetica" panose="020B0604020202020204" pitchFamily="34" charset="0"/>
              </a:rPr>
              <a:t>er</a:t>
            </a:r>
            <a:r>
              <a:rPr lang="es-MX" dirty="0">
                <a:latin typeface="Helvetica" panose="020B0604020202020204" pitchFamily="34" charset="0"/>
                <a:cs typeface="Helvetica" panose="020B0604020202020204" pitchFamily="34" charset="0"/>
              </a:rPr>
              <a:t> país del G20 “donde es más fácil poner en marcha una empresa” </a:t>
            </a:r>
            <a:endParaRPr dirty="0">
              <a:solidFill>
                <a:srgbClr val="4E4C47"/>
              </a:solidFill>
              <a:latin typeface="Helvetica" panose="020B0604020202020204" pitchFamily="34" charset="0"/>
              <a:cs typeface="Helvetica" panose="020B0604020202020204" pitchFamily="34" charset="0"/>
            </a:endParaRPr>
          </a:p>
          <a:p>
            <a:pPr marL="179999" indent="-179999">
              <a:lnSpc>
                <a:spcPct val="108000"/>
              </a:lnSpc>
              <a:spcBef>
                <a:spcPts val="600"/>
              </a:spcBef>
              <a:buSzPct val="100000"/>
              <a:buFont typeface="Arial"/>
              <a:buChar char="•"/>
              <a:defRPr sz="1600">
                <a:solidFill>
                  <a:srgbClr val="FF0000"/>
                </a:solidFill>
              </a:defRPr>
            </a:pPr>
            <a:r>
              <a:rPr lang="es-MX" dirty="0">
                <a:latin typeface="Helvetica" panose="020B0604020202020204" pitchFamily="34" charset="0"/>
                <a:cs typeface="Helvetica" panose="020B0604020202020204" pitchFamily="34" charset="0"/>
              </a:rPr>
              <a:t>2</a:t>
            </a:r>
            <a:r>
              <a:rPr lang="es-MX" baseline="30000" dirty="0">
                <a:latin typeface="Helvetica" panose="020B0604020202020204" pitchFamily="34" charset="0"/>
                <a:cs typeface="Helvetica" panose="020B0604020202020204" pitchFamily="34" charset="0"/>
              </a:rPr>
              <a:t>0</a:t>
            </a:r>
            <a:r>
              <a:rPr lang="es-MX" dirty="0">
                <a:latin typeface="Helvetica" panose="020B0604020202020204" pitchFamily="34" charset="0"/>
                <a:cs typeface="Helvetica" panose="020B0604020202020204" pitchFamily="34" charset="0"/>
              </a:rPr>
              <a:t> sistema bancario más sólido del mundo</a:t>
            </a:r>
            <a:endParaRPr dirty="0">
              <a:solidFill>
                <a:srgbClr val="4E4C47"/>
              </a:solidFill>
              <a:latin typeface="Helvetica" panose="020B0604020202020204" pitchFamily="34" charset="0"/>
              <a:cs typeface="Helvetica" panose="020B0604020202020204" pitchFamily="34" charset="0"/>
            </a:endParaRPr>
          </a:p>
          <a:p>
            <a:pPr marL="179999" indent="-179999">
              <a:lnSpc>
                <a:spcPct val="108000"/>
              </a:lnSpc>
              <a:spcBef>
                <a:spcPts val="600"/>
              </a:spcBef>
              <a:buSzPct val="100000"/>
              <a:buFont typeface="Arial"/>
              <a:buChar char="•"/>
              <a:defRPr sz="1600">
                <a:solidFill>
                  <a:srgbClr val="414141"/>
                </a:solidFill>
              </a:defRPr>
            </a:pPr>
            <a:r>
              <a:rPr lang="es-MX" dirty="0">
                <a:latin typeface="Helvetica" panose="020B0604020202020204" pitchFamily="34" charset="0"/>
                <a:cs typeface="Helvetica" panose="020B0604020202020204" pitchFamily="34" charset="0"/>
              </a:rPr>
              <a:t>Una de las sociedades menos corruptas del mundo</a:t>
            </a:r>
            <a:endParaRPr dirty="0">
              <a:latin typeface="Helvetica" panose="020B0604020202020204" pitchFamily="34" charset="0"/>
              <a:cs typeface="Helvetica" panose="020B0604020202020204" pitchFamily="34" charset="0"/>
            </a:endParaRPr>
          </a:p>
        </p:txBody>
      </p:sp>
      <p:sp>
        <p:nvSpPr>
          <p:cNvPr id="354" name="Shape 354"/>
          <p:cNvSpPr>
            <a:spLocks noGrp="1"/>
          </p:cNvSpPr>
          <p:nvPr>
            <p:ph type="title"/>
          </p:nvPr>
        </p:nvSpPr>
        <p:spPr>
          <a:xfrm>
            <a:off x="446861" y="259731"/>
            <a:ext cx="8229601" cy="1293293"/>
          </a:xfrm>
          <a:prstGeom prst="rect">
            <a:avLst/>
          </a:prstGeom>
        </p:spPr>
        <p:txBody>
          <a:bodyPr>
            <a:normAutofit/>
          </a:bodyPr>
          <a:lstStyle/>
          <a:p>
            <a:r>
              <a:rPr lang="es-MX" dirty="0"/>
              <a:t>Canadá: una de las economías </a:t>
            </a:r>
            <a:br>
              <a:rPr lang="es-MX" dirty="0"/>
            </a:br>
            <a:r>
              <a:rPr lang="es-MX" dirty="0"/>
              <a:t>más competitivas del mundo</a:t>
            </a:r>
            <a:endParaRPr dirty="0"/>
          </a:p>
        </p:txBody>
      </p:sp>
      <p:pic>
        <p:nvPicPr>
          <p:cNvPr id="355" name="image17.jpeg"/>
          <p:cNvPicPr>
            <a:picLocks noGrp="1" noChangeAspect="1"/>
          </p:cNvPicPr>
          <p:nvPr>
            <p:ph type="pic" idx="4294967295"/>
          </p:nvPr>
        </p:nvPicPr>
        <p:blipFill>
          <a:blip r:embed="rId3" cstate="print">
            <a:extLst/>
          </a:blip>
          <a:srcRect t="5670" b="4530"/>
          <a:stretch>
            <a:fillRect/>
          </a:stretch>
        </p:blipFill>
        <p:spPr>
          <a:xfrm>
            <a:off x="5" y="4201801"/>
            <a:ext cx="4556125" cy="2375764"/>
          </a:xfrm>
          <a:prstGeom prst="rect">
            <a:avLst/>
          </a:prstGeom>
        </p:spPr>
      </p:pic>
      <p:pic>
        <p:nvPicPr>
          <p:cNvPr id="356" name="image18.jpeg"/>
          <p:cNvPicPr>
            <a:picLocks noGrp="1" noChangeAspect="1"/>
          </p:cNvPicPr>
          <p:nvPr>
            <p:ph type="pic" idx="4294967295"/>
          </p:nvPr>
        </p:nvPicPr>
        <p:blipFill>
          <a:blip r:embed="rId4" cstate="print">
            <a:extLst/>
          </a:blip>
          <a:srcRect l="4572" t="26492" r="1463"/>
          <a:stretch>
            <a:fillRect/>
          </a:stretch>
        </p:blipFill>
        <p:spPr>
          <a:xfrm>
            <a:off x="4555528" y="1805327"/>
            <a:ext cx="4597567" cy="2379127"/>
          </a:xfrm>
          <a:prstGeom prst="rect">
            <a:avLst/>
          </a:prstGeom>
        </p:spPr>
      </p:pic>
      <p:pic>
        <p:nvPicPr>
          <p:cNvPr id="10" name="image16.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600" y="497468"/>
            <a:ext cx="852016" cy="855183"/>
          </a:xfrm>
          <a:prstGeom prst="rect">
            <a:avLst/>
          </a:prstGeom>
          <a:ln w="12700">
            <a:miter lim="400000"/>
          </a:ln>
        </p:spPr>
      </p:pic>
    </p:spTree>
    <p:extLst>
      <p:ext uri="{BB962C8B-B14F-4D97-AF65-F5344CB8AC3E}">
        <p14:creationId xmlns:p14="http://schemas.microsoft.com/office/powerpoint/2010/main" val="4029107038"/>
      </p:ext>
    </p:extLst>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3737390|-5389529|-10807215|-8355712|-16724839|PSPC&quot;,&quot;Id&quot;:&quot;5c478de23530360ff831d0a1&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rgbClr val="525252"/>
      </a:dk1>
      <a:lt1>
        <a:srgbClr val="FFFFFF"/>
      </a:lt1>
      <a:dk2>
        <a:srgbClr val="A7A7A7"/>
      </a:dk2>
      <a:lt2>
        <a:srgbClr val="535353"/>
      </a:lt2>
      <a:accent1>
        <a:srgbClr val="4F81BD"/>
      </a:accent1>
      <a:accent2>
        <a:srgbClr val="C0504D"/>
      </a:accent2>
      <a:accent3>
        <a:srgbClr val="8F8F8F"/>
      </a:accent3>
      <a:accent4>
        <a:srgbClr val="707070"/>
      </a:accent4>
      <a:accent5>
        <a:srgbClr val="B2C1DB"/>
      </a:accent5>
      <a:accent6>
        <a:srgbClr val="AE4845"/>
      </a:accent6>
      <a:hlink>
        <a:srgbClr val="0000FF"/>
      </a:hlink>
      <a:folHlink>
        <a:srgbClr val="FF00FF"/>
      </a:folHlink>
    </a:clrScheme>
    <a:fontScheme name="Office Theme">
      <a:majorFont>
        <a:latin typeface="Helvetica"/>
        <a:ea typeface="Helvetica"/>
        <a:cs typeface="Helvetica"/>
      </a:majorFont>
      <a:minorFont>
        <a:latin typeface="Helvetica Courant"/>
        <a:ea typeface="Helvetica Courant"/>
        <a:cs typeface="Helvetica Courant"/>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525252"/>
            </a:solidFill>
            <a:effectLst/>
            <a:uFillTx/>
            <a:latin typeface="+mn-lt"/>
            <a:ea typeface="+mn-ea"/>
            <a:cs typeface="+mn-cs"/>
            <a:sym typeface="Helvetica Couran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525252"/>
            </a:solidFill>
            <a:effectLst/>
            <a:uFillTx/>
            <a:latin typeface="+mn-lt"/>
            <a:ea typeface="+mn-ea"/>
            <a:cs typeface="+mn-cs"/>
            <a:sym typeface="Helvetica Couran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3882</TotalTime>
  <Words>12760</Words>
  <Application>Microsoft Office PowerPoint</Application>
  <PresentationFormat>Presentación en pantalla (4:3)</PresentationFormat>
  <Paragraphs>1672</Paragraphs>
  <Slides>54</Slides>
  <Notes>53</Notes>
  <HiddenSlides>0</HiddenSlides>
  <MMClips>0</MMClips>
  <ScaleCrop>false</ScaleCrop>
  <HeadingPairs>
    <vt:vector size="6" baseType="variant">
      <vt:variant>
        <vt:lpstr>Fuentes usadas</vt:lpstr>
      </vt:variant>
      <vt:variant>
        <vt:i4>16</vt:i4>
      </vt:variant>
      <vt:variant>
        <vt:lpstr>Tema</vt:lpstr>
      </vt:variant>
      <vt:variant>
        <vt:i4>2</vt:i4>
      </vt:variant>
      <vt:variant>
        <vt:lpstr>Títulos de diapositiva</vt:lpstr>
      </vt:variant>
      <vt:variant>
        <vt:i4>54</vt:i4>
      </vt:variant>
    </vt:vector>
  </HeadingPairs>
  <TitlesOfParts>
    <vt:vector size="72" baseType="lpstr">
      <vt:lpstr>Arial Unicode MS</vt:lpstr>
      <vt:lpstr>Arial</vt:lpstr>
      <vt:lpstr>Calibri</vt:lpstr>
      <vt:lpstr>Calibri Light</vt:lpstr>
      <vt:lpstr>Helvetica</vt:lpstr>
      <vt:lpstr>Helvetica Courant</vt:lpstr>
      <vt:lpstr>Helvetica Courant (Body)</vt:lpstr>
      <vt:lpstr>Helvetica Courant (Body)y)</vt:lpstr>
      <vt:lpstr>Helvetica Neue</vt:lpstr>
      <vt:lpstr>Helvetica Regular</vt:lpstr>
      <vt:lpstr>Netto offc</vt:lpstr>
      <vt:lpstr>Netto offc</vt:lpstr>
      <vt:lpstr>Netto offic</vt:lpstr>
      <vt:lpstr>Times New Roman</vt:lpstr>
      <vt:lpstr>Trebuchet MS</vt:lpstr>
      <vt:lpstr>Wingdings</vt:lpstr>
      <vt:lpstr>Office Theme</vt:lpstr>
      <vt:lpstr>1_Office Theme</vt:lpstr>
      <vt:lpstr>EDUCACIÓN EN CANADÁ</vt:lpstr>
      <vt:lpstr> </vt:lpstr>
      <vt:lpstr>Vive  en Canadá</vt:lpstr>
      <vt:lpstr>Canadá es una federación compuesta por diez provincias  y tres territorios </vt:lpstr>
      <vt:lpstr>Canadá tiene diversidad</vt:lpstr>
      <vt:lpstr>Presentación de PowerPoint</vt:lpstr>
      <vt:lpstr>Presentación de PowerPoint</vt:lpstr>
      <vt:lpstr>Canadá es tolerante e incluyente</vt:lpstr>
      <vt:lpstr>Canadá: una de las economías  más competitivas del mundo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Aprende  en Canadá</vt:lpstr>
      <vt:lpstr>Educación en Canadá</vt:lpstr>
      <vt:lpstr>Presentación de PowerPoint</vt:lpstr>
      <vt:lpstr>Presentación de PowerPoint</vt:lpstr>
      <vt:lpstr>Las instituciones canadienses ofrecen numerosas titulaciones diferentes</vt:lpstr>
      <vt:lpstr>Presentación de PowerPoint</vt:lpstr>
      <vt:lpstr>Presentación de PowerPoint</vt:lpstr>
      <vt:lpstr>Presentación de PowerPoint</vt:lpstr>
      <vt:lpstr>Presentación de PowerPoint</vt:lpstr>
      <vt:lpstr>Presentación de PowerPoint</vt:lpstr>
      <vt:lpstr>Una cultura de investigación floreciente </vt:lpstr>
      <vt:lpstr>Cultura de  investigación  floreciente</vt:lpstr>
      <vt:lpstr>Escuelas técnicas, institutos y CÉGEP  </vt:lpstr>
      <vt:lpstr>Presentación de PowerPoint</vt:lpstr>
      <vt:lpstr>Colegios institutos y CÉGEP</vt:lpstr>
      <vt:lpstr>Investigación aplicada en escuelas e institutos técnicos</vt:lpstr>
      <vt:lpstr>Centros de formación profesional en Quebec</vt:lpstr>
      <vt:lpstr>Centros de formación profesional</vt:lpstr>
      <vt:lpstr>Pasarelas</vt:lpstr>
      <vt:lpstr>Empresa y administración</vt:lpstr>
      <vt:lpstr>Ingeniería y tecnología</vt:lpstr>
      <vt:lpstr>Ciencias y biotecnología</vt:lpstr>
      <vt:lpstr>Presentación de PowerPoint</vt:lpstr>
      <vt:lpstr>Presentación de PowerPoint</vt:lpstr>
      <vt:lpstr>Presentación de PowerPoint</vt:lpstr>
      <vt:lpstr>Presentación de PowerPoint</vt:lpstr>
      <vt:lpstr>Presentación de PowerPoint</vt:lpstr>
      <vt:lpstr>Comparación del costo de vida Comparación según la Clasificación del Costo de Vida (2018) en las principales ciudades del mundo   </vt:lpstr>
      <vt:lpstr>Presentación de PowerPoint</vt:lpstr>
      <vt:lpstr>¿Dónde comienzo? Consulta educanada.ca</vt:lpstr>
      <vt:lpstr>Permisos de estudio</vt:lpstr>
      <vt:lpstr>Financiamiento de tus estudios  en el extranjero</vt:lpstr>
      <vt:lpstr>Presentación de PowerPoint</vt:lpstr>
      <vt:lpstr>Recursos en línea</vt:lpstr>
      <vt:lpstr>Ponte en contacto con nosotros</vt:lpstr>
      <vt:lpstr>Presentación de PowerPoint</vt:lpstr>
    </vt:vector>
  </TitlesOfParts>
  <Company>DFAIT-MAECI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EDUCATION IN CANADA</dc:title>
  <dc:creator>Garza, Laura -MXICO -PA</dc:creator>
  <cp:lastModifiedBy>Usuario</cp:lastModifiedBy>
  <cp:revision>274</cp:revision>
  <dcterms:created xsi:type="dcterms:W3CDTF">2017-03-09T14:27:40Z</dcterms:created>
  <dcterms:modified xsi:type="dcterms:W3CDTF">2019-06-04T14:15:19Z</dcterms:modified>
</cp:coreProperties>
</file>