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8" r:id="rId5"/>
    <p:sldId id="369" r:id="rId6"/>
    <p:sldId id="426" r:id="rId7"/>
    <p:sldId id="448" r:id="rId8"/>
    <p:sldId id="472" r:id="rId9"/>
    <p:sldId id="473" r:id="rId10"/>
    <p:sldId id="427" r:id="rId11"/>
  </p:sldIdLst>
  <p:sldSz cx="9144000" cy="6858000" type="screen4x3"/>
  <p:notesSz cx="6669088" cy="98726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521415D9-36F7-43E2-AB2F-B90AF26B5E84}">
      <p14:sectionLst xmlns:p14="http://schemas.microsoft.com/office/powerpoint/2010/main">
        <p14:section name="Seção Padrão" id="{70DF7C4C-CCD2-4F7E-9BA8-DCF2F6344AC2}">
          <p14:sldIdLst>
            <p14:sldId id="256"/>
            <p14:sldId id="258"/>
            <p14:sldId id="369"/>
            <p14:sldId id="426"/>
            <p14:sldId id="448"/>
            <p14:sldId id="472"/>
            <p14:sldId id="473"/>
            <p14:sldId id="427"/>
          </p14:sldIdLst>
        </p14:section>
        <p14:section name="Seção sem Título" id="{5B7B13F7-CB08-4D59-9673-73641B77A0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, Christina" initials="PC" lastIdx="8" clrIdx="0">
    <p:extLst>
      <p:ext uri="{19B8F6BF-5375-455C-9EA6-DF929625EA0E}">
        <p15:presenceInfo xmlns:p15="http://schemas.microsoft.com/office/powerpoint/2012/main" userId="S-1-5-21-3644388107-1047395450-350737637-48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3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332" autoAdjust="0"/>
  </p:normalViewPr>
  <p:slideViewPr>
    <p:cSldViewPr snapToObjects="1">
      <p:cViewPr varScale="1">
        <p:scale>
          <a:sx n="78" d="100"/>
          <a:sy n="78" d="100"/>
        </p:scale>
        <p:origin x="184" y="304"/>
      </p:cViewPr>
      <p:guideLst>
        <p:guide orient="horz" pos="1026"/>
        <p:guide orient="horz" pos="3838"/>
        <p:guide pos="158"/>
        <p:guide pos="562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de-DE" sz="2000" b="1" i="0" baseline="0" dirty="0" err="1">
                <a:effectLst/>
              </a:rPr>
              <a:t>Percentage</a:t>
            </a:r>
            <a:r>
              <a:rPr lang="de-DE" sz="2000" b="1" i="0" baseline="0" dirty="0">
                <a:effectLst/>
              </a:rPr>
              <a:t> Share </a:t>
            </a:r>
            <a:r>
              <a:rPr lang="de-DE" sz="2000" b="1" i="0" baseline="0" dirty="0" err="1">
                <a:effectLst/>
              </a:rPr>
              <a:t>of</a:t>
            </a:r>
            <a:r>
              <a:rPr lang="de-DE" sz="2000" b="1" i="0" baseline="0" dirty="0">
                <a:effectLst/>
              </a:rPr>
              <a:t> Funding </a:t>
            </a:r>
            <a:r>
              <a:rPr lang="de-DE" sz="2000" b="1" i="0" baseline="0" dirty="0" err="1">
                <a:effectLst/>
              </a:rPr>
              <a:t>According</a:t>
            </a:r>
            <a:r>
              <a:rPr lang="de-DE" sz="2000" b="1" i="0" baseline="0" dirty="0">
                <a:effectLst/>
              </a:rPr>
              <a:t> </a:t>
            </a:r>
            <a:r>
              <a:rPr lang="de-DE" sz="2000" b="1" i="0" baseline="0" dirty="0" err="1">
                <a:effectLst/>
              </a:rPr>
              <a:t>to</a:t>
            </a:r>
            <a:r>
              <a:rPr lang="de-DE" sz="2000" b="1" i="0" baseline="0" dirty="0">
                <a:effectLst/>
              </a:rPr>
              <a:t> </a:t>
            </a:r>
            <a:r>
              <a:rPr lang="de-DE" sz="2000" b="1" i="0" baseline="0" dirty="0" err="1">
                <a:effectLst/>
              </a:rPr>
              <a:t>Subject</a:t>
            </a:r>
            <a:r>
              <a:rPr lang="de-DE" sz="2000" b="1" i="0" baseline="0" dirty="0">
                <a:effectLst/>
              </a:rPr>
              <a:t> Area </a:t>
            </a:r>
            <a:r>
              <a:rPr lang="de-DE" sz="2000" b="1" i="0" baseline="0" dirty="0" err="1">
                <a:effectLst/>
              </a:rPr>
              <a:t>since</a:t>
            </a:r>
            <a:r>
              <a:rPr lang="de-DE" sz="2000" b="1" i="0" baseline="0" dirty="0">
                <a:effectLst/>
              </a:rPr>
              <a:t> 2007</a:t>
            </a:r>
            <a:endParaRPr lang="de-DE" sz="2000" dirty="0"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'Auswertung Englisch'!$B$21</c:f>
              <c:strCache>
                <c:ptCount val="1"/>
                <c:pt idx="0">
                  <c:v>Number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'Auswertung Englisch'!$A$22:$A$28</c:f>
              <c:strCache>
                <c:ptCount val="7"/>
                <c:pt idx="0">
                  <c:v>Humanities and Social Sciences</c:v>
                </c:pt>
                <c:pt idx="1">
                  <c:v>Life Sciences</c:v>
                </c:pt>
                <c:pt idx="2">
                  <c:v>Chemistry and Chemical Engineering</c:v>
                </c:pt>
                <c:pt idx="3">
                  <c:v>Geosciences</c:v>
                </c:pt>
                <c:pt idx="4">
                  <c:v>Engineering</c:v>
                </c:pt>
                <c:pt idx="5">
                  <c:v>Physics</c:v>
                </c:pt>
                <c:pt idx="6">
                  <c:v>Mathematics</c:v>
                </c:pt>
              </c:strCache>
            </c:strRef>
          </c:cat>
          <c:val>
            <c:numRef>
              <c:f>'Auswertung Englisch'!$B$22:$B$28</c:f>
              <c:numCache>
                <c:formatCode>General</c:formatCode>
                <c:ptCount val="7"/>
                <c:pt idx="0">
                  <c:v>28</c:v>
                </c:pt>
                <c:pt idx="1">
                  <c:v>71</c:v>
                </c:pt>
                <c:pt idx="2">
                  <c:v>5</c:v>
                </c:pt>
                <c:pt idx="3">
                  <c:v>138</c:v>
                </c:pt>
                <c:pt idx="4">
                  <c:v>17</c:v>
                </c:pt>
                <c:pt idx="5">
                  <c:v>22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1-44F5-87FE-E4DC7F9820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/>
          </a:pPr>
          <a:endParaRPr lang="en-CL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Arial"/>
                <a:cs typeface="Arial"/>
              </a:rPr>
              <a:pPr>
                <a:defRPr/>
              </a:pPr>
              <a:t>‹#›</a:t>
            </a:fld>
            <a:endParaRPr lang="de-DE" sz="900">
              <a:latin typeface="Arial"/>
              <a:cs typeface="Arial"/>
            </a:endParaRPr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r>
              <a:rPr lang="en-US"/>
              <a:t>Introduction to the German Research Foundation (DFG) and its funding opportunities for bilateral collaboration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83DD37BF-9F0E-4CF9-86C4-B1EFF3868729}" type="datetimeFigureOut">
              <a:rPr lang="de-DE" smtClean="0"/>
              <a:t>11.06.23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6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 smtClean="0"/>
              <a:pPr>
                <a:defRPr/>
              </a:pPr>
              <a:t>11.06.23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739775"/>
            <a:ext cx="4413250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236616"/>
            <a:ext cx="5335270" cy="4895597"/>
          </a:xfrm>
          <a:prstGeom prst="rect">
            <a:avLst/>
          </a:prstGeom>
        </p:spPr>
        <p:txBody>
          <a:bodyPr vert="horz" lIns="90434" tIns="45217" rIns="90434" bIns="45217" rtlCol="0">
            <a:norm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 to the German Research Foundation (DFG) and its funding opportunities for bilateral collaboration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2DC50B1-D36A-49B1-B358-50FE81A34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>
            <a:extLst>
              <a:ext uri="{FF2B5EF4-FFF2-40B4-BE49-F238E27FC236}">
                <a16:creationId xmlns:a16="http://schemas.microsoft.com/office/drawing/2014/main" id="{F8BC193C-0840-4EA3-A5B1-3E19B8ED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ECA98BE6-ADF9-4F55-A4FF-DFF2D7C61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EFD49-4C79-4475-B1F8-A243A1C31B8C}" type="slidenum">
              <a:rPr kumimoji="0" lang="de-DE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56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A278E6B9-B935-4DC6-B692-677768C9C1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9F07919D-684D-4D99-A75B-C4D880BE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E557185F-B8AA-46E7-97E2-518184A51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EC5B03-7AAF-4E1E-A7AE-A33575F0DFCA}" type="slidenum">
              <a:rPr lang="de-DE" altLang="de-DE" sz="1100" smtClean="0"/>
              <a:pPr/>
              <a:t>3</a:t>
            </a:fld>
            <a:endParaRPr lang="de-DE" altLang="de-DE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b="1" dirty="0"/>
              <a:t>Cooperation with Latin America has grown significantly over the last few years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de-DE" b="1" dirty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de-DE" u="sng" dirty="0" err="1"/>
              <a:t>Reasons</a:t>
            </a:r>
            <a:r>
              <a:rPr lang="de-DE" u="sng" dirty="0"/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Criteria-driven expansion </a:t>
            </a:r>
            <a:r>
              <a:rPr lang="en-US" dirty="0"/>
              <a:t>of universities and research institutions as well as (junior) researcher support systems</a:t>
            </a:r>
            <a:r>
              <a:rPr lang="en-US" b="1" dirty="0"/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Increasing internationalization </a:t>
            </a:r>
            <a:r>
              <a:rPr lang="en-US" dirty="0"/>
              <a:t>of universities/research institutions (e.g. CAPES-PRINT in Brazil)</a:t>
            </a:r>
            <a:endParaRPr lang="de-DE" dirty="0"/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Increased perception </a:t>
            </a:r>
            <a:r>
              <a:rPr lang="en-US" dirty="0"/>
              <a:t>of the Latin American science system in Germany (politics, science) 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Joint funding mechanisms / programs </a:t>
            </a:r>
            <a:r>
              <a:rPr lang="en-US" dirty="0"/>
              <a:t>have been established or adapted to enable funding in the context of research grants and coordinated funding program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FC78E-5DB2-EF44-97C3-9870110DD90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4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15900" y="2779713"/>
            <a:ext cx="8712200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48000" y="3322800"/>
            <a:ext cx="774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47700" y="3962400"/>
            <a:ext cx="7740650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1569600"/>
            <a:ext cx="8712000" cy="45216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0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Grafik 8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1" descr="L:\Daten\1 Corporate Design Projekt (CDP)\Entwurf intern\Folien\Startgrafik_100_14.jpg">
            <a:extLst>
              <a:ext uri="{FF2B5EF4-FFF2-40B4-BE49-F238E27FC236}">
                <a16:creationId xmlns:a16="http://schemas.microsoft.com/office/drawing/2014/main" id="{FA996F7A-959A-4A1D-A53D-378E60476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71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1" descr="L:\Daten\Projekte\Tandem Internet-CD\CD-CI-Relaunch 2008\JV\DFG-Logo_blau_ppp.jpg">
            <a:extLst>
              <a:ext uri="{FF2B5EF4-FFF2-40B4-BE49-F238E27FC236}">
                <a16:creationId xmlns:a16="http://schemas.microsoft.com/office/drawing/2014/main" id="{5E9FC24B-205C-48A7-80B6-970DA502E7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300788"/>
            <a:ext cx="828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29FCDDF-5B54-437E-AB41-E43138E32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2787650"/>
            <a:ext cx="8712200" cy="3298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Bild 11" descr="DFG-Balken_A01.gif">
            <a:extLst>
              <a:ext uri="{FF2B5EF4-FFF2-40B4-BE49-F238E27FC236}">
                <a16:creationId xmlns:a16="http://schemas.microsoft.com/office/drawing/2014/main" id="{5B3F5779-00CB-4E80-ACCD-24850A5FC50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6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31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680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97192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1619250"/>
            <a:ext cx="39735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780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448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699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0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711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1600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86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648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3525" y="358775"/>
            <a:ext cx="2024063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358775"/>
            <a:ext cx="5921375" cy="5759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67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58775"/>
            <a:ext cx="8070850" cy="7747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1619250"/>
            <a:ext cx="8097838" cy="4498975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3060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58775"/>
            <a:ext cx="8070850" cy="7747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971925" cy="44989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64075" y="1619250"/>
            <a:ext cx="3973513" cy="44989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837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638380" cy="4521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5286380" y="1569600"/>
            <a:ext cx="3641620" cy="4521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647700" y="730108"/>
            <a:ext cx="7920000" cy="270000"/>
          </a:xfrm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10">
            <a:extLst>
              <a:ext uri="{FF2B5EF4-FFF2-40B4-BE49-F238E27FC236}">
                <a16:creationId xmlns:a16="http://schemas.microsoft.com/office/drawing/2014/main" id="{22870CF4-01B9-4EBA-AD06-F5D615A16C1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7950" y="6459538"/>
            <a:ext cx="395288" cy="2444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646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80AD39-EE6C-45B3-A1C9-F39853A1213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95126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47700" y="1570038"/>
            <a:ext cx="8280399" cy="4521200"/>
          </a:xfrm>
        </p:spPr>
        <p:txBody>
          <a:bodyPr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647700" y="730108"/>
            <a:ext cx="7920000" cy="270000"/>
          </a:xfrm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985AF-1102-4B4D-B59B-F80723C7B47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47700" y="6261100"/>
            <a:ext cx="6357938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A6EAA13-E0D4-4345-B40B-9781796B1D7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47700" y="6459538"/>
            <a:ext cx="6357938" cy="244475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0">
            <a:extLst>
              <a:ext uri="{FF2B5EF4-FFF2-40B4-BE49-F238E27FC236}">
                <a16:creationId xmlns:a16="http://schemas.microsoft.com/office/drawing/2014/main" id="{18DABBA5-D51B-4657-98FE-0D1C307512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950" y="6459538"/>
            <a:ext cx="395288" cy="2444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646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0BED97-270F-4C57-B16D-197CA382963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11723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647700" y="730108"/>
            <a:ext cx="7920000" cy="270000"/>
          </a:xfrm>
        </p:spPr>
        <p:txBody>
          <a:bodyPr wrap="none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F5019C9-562E-4E22-A068-325A4EEDBF6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47700" y="6261100"/>
            <a:ext cx="6357938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DBEAFCF3-A072-441A-B302-C6D7D22D0450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647700" y="6459538"/>
            <a:ext cx="6357938" cy="244475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0">
            <a:extLst>
              <a:ext uri="{FF2B5EF4-FFF2-40B4-BE49-F238E27FC236}">
                <a16:creationId xmlns:a16="http://schemas.microsoft.com/office/drawing/2014/main" id="{6E4D8038-E4F8-4CBD-9EE2-F9978FC893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950" y="6459538"/>
            <a:ext cx="395288" cy="2444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000">
                <a:solidFill>
                  <a:srgbClr val="646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F749FC-1F5A-4868-8BE9-9F439C32923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540701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Introduction to the German Research Foundation (DFG) and its funding opportunities for bilateral collaboration Prof. Dr. Gudrun Kausel, DFG Liaison Scientist in Chile - 2021     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56863468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15900" y="2779713"/>
            <a:ext cx="8712200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48000" y="3322800"/>
            <a:ext cx="774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47700" y="3962400"/>
            <a:ext cx="7740650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02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1600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4905505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 dirty="0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3393919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795762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220049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2176911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103316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sz="quarter" idx="16"/>
          </p:nvPr>
        </p:nvSpPr>
        <p:spPr>
          <a:xfrm>
            <a:off x="4826442" y="1569600"/>
            <a:ext cx="4101557" cy="4521600"/>
          </a:xfrm>
        </p:spPr>
        <p:txBody>
          <a:bodyPr lIns="0"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571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638380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5286380" y="1569600"/>
            <a:ext cx="3641620" cy="4521600"/>
          </a:xfrm>
        </p:spPr>
        <p:txBody>
          <a:bodyPr lIns="0"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60229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9040939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1569600"/>
            <a:ext cx="8712000" cy="45216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17136801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0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Grafik 8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1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8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20000"/>
            <a:ext cx="792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2844" y="6459538"/>
            <a:ext cx="36000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2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16000" y="1569600"/>
            <a:ext cx="6284826" cy="4521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29454" y="1569600"/>
            <a:ext cx="1998546" cy="1930838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80818642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9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9256157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103316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sz="quarter" idx="16"/>
          </p:nvPr>
        </p:nvSpPr>
        <p:spPr>
          <a:xfrm>
            <a:off x="4826442" y="1569600"/>
            <a:ext cx="4101557" cy="4521600"/>
          </a:xfrm>
        </p:spPr>
        <p:txBody>
          <a:bodyPr lIns="0"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11560" y="1569600"/>
            <a:ext cx="4638380" cy="4521600"/>
          </a:xfrm>
        </p:spPr>
        <p:txBody>
          <a:bodyPr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5286380" y="1569600"/>
            <a:ext cx="3641620" cy="4521600"/>
          </a:xfrm>
        </p:spPr>
        <p:txBody>
          <a:bodyPr lIns="0"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570038"/>
            <a:ext cx="8280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5900" y="215900"/>
            <a:ext cx="8712200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5900" y="1325563"/>
            <a:ext cx="8712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647700" y="801546"/>
            <a:ext cx="792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52000" indent="-23400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90000"/>
        <a:buFont typeface="Arial" pitchFamily="-65" charset="0"/>
        <a:buChar char="►"/>
        <a:defRPr sz="1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432000" indent="-180000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612000" indent="-180000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774000" indent="-162000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>
            <a:extLst>
              <a:ext uri="{FF2B5EF4-FFF2-40B4-BE49-F238E27FC236}">
                <a16:creationId xmlns:a16="http://schemas.microsoft.com/office/drawing/2014/main" id="{C7778A41-F6E5-40F5-A3DB-D020D1DD1C7F}"/>
              </a:ext>
            </a:extLst>
          </p:cNvPr>
          <p:cNvSpPr/>
          <p:nvPr userDrawn="1"/>
        </p:nvSpPr>
        <p:spPr>
          <a:xfrm>
            <a:off x="215900" y="215900"/>
            <a:ext cx="8712200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cs typeface="Arial"/>
            </a:endParaRPr>
          </a:p>
        </p:txBody>
      </p:sp>
      <p:sp>
        <p:nvSpPr>
          <p:cNvPr id="1027" name="Rectangle 14">
            <a:extLst>
              <a:ext uri="{FF2B5EF4-FFF2-40B4-BE49-F238E27FC236}">
                <a16:creationId xmlns:a16="http://schemas.microsoft.com/office/drawing/2014/main" id="{0BC2BEC7-223C-4C06-A3BF-EF9057D24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58775"/>
            <a:ext cx="8070850" cy="774700"/>
          </a:xfrm>
          <a:prstGeom prst="rect">
            <a:avLst/>
          </a:prstGeom>
          <a:solidFill>
            <a:srgbClr val="6DA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 20 pt</a:t>
            </a:r>
            <a:br>
              <a:rPr lang="en-GB" altLang="de-DE"/>
            </a:br>
            <a:r>
              <a:rPr lang="en-GB" altLang="de-DE"/>
              <a:t>Untertitel</a:t>
            </a:r>
          </a:p>
        </p:txBody>
      </p:sp>
      <p:sp>
        <p:nvSpPr>
          <p:cNvPr id="1028" name="Fußzeilenplatzhalter 5">
            <a:extLst>
              <a:ext uri="{FF2B5EF4-FFF2-40B4-BE49-F238E27FC236}">
                <a16:creationId xmlns:a16="http://schemas.microsoft.com/office/drawing/2014/main" id="{DB6C901D-4320-4128-855B-C5DBB3B0D35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539750" y="6261100"/>
            <a:ext cx="6375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GB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GB" sz="1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029" name="Bild 13" descr="DFG-Balken_A01.gif">
            <a:extLst>
              <a:ext uri="{FF2B5EF4-FFF2-40B4-BE49-F238E27FC236}">
                <a16:creationId xmlns:a16="http://schemas.microsoft.com/office/drawing/2014/main" id="{DFD1B175-729E-498E-9297-EFC15B8EBE1D}"/>
              </a:ext>
            </a:extLst>
          </p:cNvPr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25563"/>
            <a:ext cx="87122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3" descr="L:\Daten\Projekte\Tandem Internet-CD\CD-CI-Relaunch 2008\JV\DFG-Logo_blau_ppp.jpg">
            <a:extLst>
              <a:ext uri="{FF2B5EF4-FFF2-40B4-BE49-F238E27FC236}">
                <a16:creationId xmlns:a16="http://schemas.microsoft.com/office/drawing/2014/main" id="{CADFA68A-3C32-4BCF-9551-1A610D046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300788"/>
            <a:ext cx="828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>
            <a:extLst>
              <a:ext uri="{FF2B5EF4-FFF2-40B4-BE49-F238E27FC236}">
                <a16:creationId xmlns:a16="http://schemas.microsoft.com/office/drawing/2014/main" id="{79BAFACC-4F0F-4CAB-8B8D-30578C95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19250"/>
            <a:ext cx="809783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Aufzählung 18 pt</a:t>
            </a:r>
          </a:p>
          <a:p>
            <a:pPr lvl="1"/>
            <a:r>
              <a:rPr lang="en-GB" altLang="de-DE"/>
              <a:t>Aufzählung 16 pt</a:t>
            </a:r>
          </a:p>
          <a:p>
            <a:pPr lvl="2"/>
            <a:r>
              <a:rPr lang="en-GB" altLang="de-DE"/>
              <a:t>Aufzählung 14 pt</a:t>
            </a:r>
          </a:p>
          <a:p>
            <a:pPr lvl="3"/>
            <a:r>
              <a:rPr lang="en-GB" altLang="de-DE"/>
              <a:t>Aufzählung 12 pt</a:t>
            </a:r>
          </a:p>
        </p:txBody>
      </p:sp>
    </p:spTree>
    <p:extLst>
      <p:ext uri="{BB962C8B-B14F-4D97-AF65-F5344CB8AC3E}">
        <p14:creationId xmlns:p14="http://schemas.microsoft.com/office/powerpoint/2010/main" val="10102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93" r:id="rId17"/>
  </p:sldLayoutIdLst>
  <p:hf sldNum="0" hd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0069AF"/>
        </a:buClr>
        <a:buSzPct val="90000"/>
        <a:buChar char="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50000"/>
        </a:spcBef>
        <a:spcAft>
          <a:spcPct val="0"/>
        </a:spcAft>
        <a:buClr>
          <a:srgbClr val="3F85C1"/>
        </a:buClr>
        <a:buChar char="●"/>
        <a:defRPr sz="16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50000"/>
        </a:spcBef>
        <a:spcAft>
          <a:spcPct val="0"/>
        </a:spcAft>
        <a:buClr>
          <a:srgbClr val="6DA5D5"/>
        </a:buClr>
        <a:buChar char="●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96C7E8"/>
        </a:buClr>
        <a:buChar char="●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570038"/>
            <a:ext cx="8280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Joint Committee on Cooperation in Science, Technology and Innovation, 10th to 11th May 2023, Santiago de Chile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5900" y="215900"/>
            <a:ext cx="8712200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5900" y="1325563"/>
            <a:ext cx="8712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647700" y="801546"/>
            <a:ext cx="792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>
    <p:fade/>
  </p:transition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52000" indent="-23400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90000"/>
        <a:buFont typeface="Arial" pitchFamily="-65" charset="0"/>
        <a:buChar char="►"/>
        <a:defRPr sz="1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432000" indent="-180000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612000" indent="-180000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774000" indent="-162000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g.de/latinamerica" TargetMode="External"/><Relationship Id="rId3" Type="http://schemas.openxmlformats.org/officeDocument/2006/relationships/hyperlink" Target="mailto:christina.peters@dfg.de" TargetMode="External"/><Relationship Id="rId7" Type="http://schemas.openxmlformats.org/officeDocument/2006/relationships/hyperlink" Target="http://www.dfg.d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dietrich.halm@dfg.de" TargetMode="External"/><Relationship Id="rId11" Type="http://schemas.openxmlformats.org/officeDocument/2006/relationships/hyperlink" Target="https://gepris.dfg.de/gepris/OCTOPUS" TargetMode="External"/><Relationship Id="rId5" Type="http://schemas.openxmlformats.org/officeDocument/2006/relationships/hyperlink" Target="mailto:gkausel@uach.cl" TargetMode="External"/><Relationship Id="rId10" Type="http://schemas.openxmlformats.org/officeDocument/2006/relationships/hyperlink" Target="https://www.dfg.de/en/research_funding/faq/fag_international/index.html" TargetMode="External"/><Relationship Id="rId4" Type="http://schemas.openxmlformats.org/officeDocument/2006/relationships/hyperlink" Target="mailto:latinamerica@dfg.de" TargetMode="External"/><Relationship Id="rId9" Type="http://schemas.openxmlformats.org/officeDocument/2006/relationships/hyperlink" Target="http://www.dfg.de/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>
            <a:extLst>
              <a:ext uri="{FF2B5EF4-FFF2-40B4-BE49-F238E27FC236}">
                <a16:creationId xmlns:a16="http://schemas.microsoft.com/office/drawing/2014/main" id="{160D6CF8-643A-407F-B9B4-E60D65EF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238500"/>
            <a:ext cx="7883525" cy="147732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50000"/>
              </a:spcBef>
              <a:buClr>
                <a:srgbClr val="0069AF"/>
              </a:buClr>
              <a:buSzPct val="9000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rgbClr val="3F85C1"/>
              </a:buClr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rgbClr val="6DA5D5"/>
              </a:buClr>
              <a:buChar char="●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rgbClr val="96C7E8"/>
              </a:buClr>
              <a:buChar char="●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German Research </a:t>
            </a:r>
            <a:r>
              <a:rPr kumimoji="0" lang="de-DE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Foundation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Deutsche Forschungsgemeinschaft DFG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Funding </a:t>
            </a:r>
            <a:r>
              <a:rPr kumimoji="0" lang="de-DE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Opportunities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Chile -</a:t>
            </a:r>
            <a:endParaRPr kumimoji="0" lang="en-GB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Textfeld 1">
            <a:extLst>
              <a:ext uri="{FF2B5EF4-FFF2-40B4-BE49-F238E27FC236}">
                <a16:creationId xmlns:a16="http://schemas.microsoft.com/office/drawing/2014/main" id="{758B2D76-5FAF-4AFA-9206-BAB07D25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" y="5013176"/>
            <a:ext cx="7883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spcBef>
                <a:spcPct val="50000"/>
              </a:spcBef>
              <a:buClr>
                <a:srgbClr val="0069AF"/>
              </a:buClr>
              <a:buSzPct val="90000"/>
              <a:buChar char="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rgbClr val="3F85C1"/>
              </a:buClr>
              <a:buChar char="●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rgbClr val="6DA5D5"/>
              </a:buClr>
              <a:buChar char="●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rgbClr val="96C7E8"/>
              </a:buClr>
              <a:buChar char="●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Gudrun Kausel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defTabSz="914400">
              <a:spcBef>
                <a:spcPct val="0"/>
              </a:spcBef>
              <a:buClrTx/>
              <a:buSzTx/>
              <a:buNone/>
            </a:pPr>
            <a:r>
              <a:rPr lang="en-US" altLang="de-DE" sz="1200" dirty="0">
                <a:solidFill>
                  <a:srgbClr val="FFFFFF"/>
                </a:solidFill>
                <a:ea typeface="+mn-ea"/>
                <a:cs typeface="+mn-cs"/>
              </a:rPr>
              <a:t>Opening Ceremony 1</a:t>
            </a:r>
            <a:r>
              <a:rPr lang="en-US" altLang="de-DE" sz="1200" baseline="30000" dirty="0">
                <a:solidFill>
                  <a:srgbClr val="FFFFFF"/>
                </a:solidFill>
                <a:ea typeface="+mn-ea"/>
                <a:cs typeface="+mn-cs"/>
              </a:rPr>
              <a:t>st</a:t>
            </a:r>
            <a:r>
              <a:rPr lang="en-US" altLang="de-DE" sz="1200" dirty="0">
                <a:solidFill>
                  <a:srgbClr val="FFFFFF"/>
                </a:solidFill>
                <a:ea typeface="+mn-ea"/>
                <a:cs typeface="+mn-cs"/>
              </a:rPr>
              <a:t> Chile-Germany Academic Forum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defTabSz="914400">
              <a:spcBef>
                <a:spcPct val="0"/>
              </a:spcBef>
              <a:buClrTx/>
              <a:buSzTx/>
              <a:buNone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12th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june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2023, Salón de Honor Central Campus UC,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Libertador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O´Higgins 340, 2nd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floor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Santiago de Chile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260648"/>
            <a:ext cx="7920000" cy="270000"/>
          </a:xfrm>
        </p:spPr>
        <p:txBody>
          <a:bodyPr/>
          <a:lstStyle/>
          <a:p>
            <a:r>
              <a:rPr lang="de-DE" dirty="0">
                <a:latin typeface="Arial" charset="0"/>
              </a:rPr>
              <a:t>DFG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365708" y="646680"/>
            <a:ext cx="7920000" cy="456349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de-DE" dirty="0"/>
              <a:t>Deutsche Forschungsgemeinschaft </a:t>
            </a:r>
            <a:r>
              <a:rPr lang="es-ES" dirty="0"/>
              <a:t>–</a:t>
            </a:r>
            <a:r>
              <a:rPr lang="de-DE" dirty="0"/>
              <a:t> DFG  </a:t>
            </a:r>
          </a:p>
          <a:p>
            <a:pPr>
              <a:lnSpc>
                <a:spcPct val="50000"/>
              </a:lnSpc>
            </a:pPr>
            <a:r>
              <a:rPr lang="de-DE" dirty="0"/>
              <a:t>German Research </a:t>
            </a:r>
            <a:r>
              <a:rPr lang="de-DE" dirty="0" err="1"/>
              <a:t>Foundation</a:t>
            </a:r>
            <a:r>
              <a:rPr lang="de-DE" dirty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6438" y="5122907"/>
            <a:ext cx="608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2"/>
              <a:buChar char="Ø"/>
            </a:pPr>
            <a:endParaRPr lang="de-DE" sz="400" dirty="0"/>
          </a:p>
          <a:p>
            <a:pPr eaLnBrk="1" hangingPunct="1">
              <a:buFont typeface="Wingdings" charset="2"/>
              <a:buChar char="Ø"/>
            </a:pPr>
            <a:endParaRPr lang="de-DE" sz="400" b="1" dirty="0"/>
          </a:p>
          <a:p>
            <a:pPr eaLnBrk="1" hangingPunct="1">
              <a:buFont typeface="Wingdings" charset="2"/>
              <a:buChar char="Ø"/>
            </a:pPr>
            <a:endParaRPr lang="de-DE" sz="400" dirty="0"/>
          </a:p>
          <a:p>
            <a:pPr eaLnBrk="1" hangingPunct="1">
              <a:buFont typeface="Wingdings" charset="2"/>
              <a:buChar char="Ø"/>
            </a:pPr>
            <a:endParaRPr lang="de-DE" sz="400" dirty="0"/>
          </a:p>
          <a:p>
            <a:pPr eaLnBrk="1" hangingPunct="1">
              <a:buFont typeface="Wingdings" charset="2"/>
              <a:buChar char="Ø"/>
            </a:pPr>
            <a:endParaRPr lang="de-DE" sz="400" dirty="0"/>
          </a:p>
          <a:p>
            <a:pPr eaLnBrk="1" hangingPunct="1">
              <a:buFont typeface="Wingdings" charset="2"/>
              <a:buChar char="Ø"/>
            </a:pPr>
            <a:endParaRPr lang="de-DE" sz="400" b="1" dirty="0"/>
          </a:p>
          <a:p>
            <a:pPr eaLnBrk="1" hangingPunct="1">
              <a:buFont typeface="Wingdings" charset="2"/>
              <a:buChar char="Ø"/>
            </a:pPr>
            <a:endParaRPr lang="de-DE" sz="400" dirty="0"/>
          </a:p>
        </p:txBody>
      </p:sp>
      <p:sp>
        <p:nvSpPr>
          <p:cNvPr id="5" name="Rectángulo 4"/>
          <p:cNvSpPr/>
          <p:nvPr/>
        </p:nvSpPr>
        <p:spPr>
          <a:xfrm>
            <a:off x="306438" y="1557811"/>
            <a:ext cx="6070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 err="1">
                <a:solidFill>
                  <a:prstClr val="black"/>
                </a:solidFill>
              </a:rPr>
              <a:t>the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largest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independent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funding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organization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for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curiosity-driven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research</a:t>
            </a:r>
            <a:r>
              <a:rPr lang="de-DE" dirty="0">
                <a:solidFill>
                  <a:prstClr val="black"/>
                </a:solidFill>
              </a:rPr>
              <a:t> in </a:t>
            </a:r>
            <a:r>
              <a:rPr lang="de-DE" dirty="0"/>
              <a:t>Germany,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6438" y="227952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b="1" dirty="0" err="1">
                <a:solidFill>
                  <a:srgbClr val="00519E"/>
                </a:solidFill>
              </a:rPr>
              <a:t>member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organisation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/>
              <a:t>universities</a:t>
            </a:r>
            <a:r>
              <a:rPr lang="de-DE" dirty="0"/>
              <a:t>, non-university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, </a:t>
            </a:r>
            <a:r>
              <a:rPr lang="de-DE" dirty="0" err="1"/>
              <a:t>ej</a:t>
            </a:r>
            <a:r>
              <a:rPr lang="de-DE" dirty="0"/>
              <a:t>. Max Planck, Helmholtz,  </a:t>
            </a:r>
            <a:r>
              <a:rPr lang="de-DE" dirty="0" err="1"/>
              <a:t>academies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science</a:t>
            </a:r>
            <a:endParaRPr lang="de-DE" dirty="0"/>
          </a:p>
        </p:txBody>
      </p:sp>
      <p:sp>
        <p:nvSpPr>
          <p:cNvPr id="10" name="Rectángulo 9"/>
          <p:cNvSpPr/>
          <p:nvPr/>
        </p:nvSpPr>
        <p:spPr>
          <a:xfrm>
            <a:off x="306438" y="3027949"/>
            <a:ext cx="559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>
                <a:solidFill>
                  <a:prstClr val="black"/>
                </a:solidFill>
              </a:rPr>
              <a:t>promote </a:t>
            </a:r>
            <a:r>
              <a:rPr lang="de-DE" dirty="0" err="1">
                <a:solidFill>
                  <a:prstClr val="black"/>
                </a:solidFill>
              </a:rPr>
              <a:t>science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and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humanities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srgbClr val="00519E"/>
                </a:solidFill>
              </a:rPr>
              <a:t>in all </a:t>
            </a:r>
            <a:r>
              <a:rPr lang="de-DE" b="1" dirty="0" err="1">
                <a:solidFill>
                  <a:srgbClr val="00519E"/>
                </a:solidFill>
              </a:rPr>
              <a:t>branches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6438" y="3573016"/>
            <a:ext cx="608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foster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scientific</a:t>
            </a:r>
            <a:r>
              <a:rPr lang="de-DE" b="1" dirty="0">
                <a:solidFill>
                  <a:srgbClr val="00519E"/>
                </a:solidFill>
              </a:rPr>
              <a:t> excellence </a:t>
            </a:r>
            <a:r>
              <a:rPr lang="de-DE" dirty="0">
                <a:solidFill>
                  <a:prstClr val="black"/>
                </a:solidFill>
              </a:rPr>
              <a:t>on a </a:t>
            </a:r>
            <a:r>
              <a:rPr lang="de-DE" b="1" dirty="0" err="1">
                <a:solidFill>
                  <a:srgbClr val="00519E"/>
                </a:solidFill>
              </a:rPr>
              <a:t>competitive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base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dirty="0">
                <a:solidFill>
                  <a:prstClr val="black"/>
                </a:solidFill>
              </a:rPr>
              <a:t> (</a:t>
            </a:r>
            <a:r>
              <a:rPr lang="de-DE" i="1" dirty="0" err="1">
                <a:solidFill>
                  <a:prstClr val="black"/>
                </a:solidFill>
              </a:rPr>
              <a:t>peer</a:t>
            </a:r>
            <a:r>
              <a:rPr lang="de-DE" i="1" dirty="0">
                <a:solidFill>
                  <a:prstClr val="black"/>
                </a:solidFill>
              </a:rPr>
              <a:t> </a:t>
            </a:r>
            <a:r>
              <a:rPr lang="de-DE" i="1" dirty="0" err="1">
                <a:solidFill>
                  <a:prstClr val="black"/>
                </a:solidFill>
              </a:rPr>
              <a:t>review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06438" y="42210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b="1" dirty="0" err="1">
                <a:solidFill>
                  <a:srgbClr val="0070C0"/>
                </a:solidFill>
              </a:rPr>
              <a:t>advise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parliament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on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</p:txBody>
      </p:sp>
      <p:sp>
        <p:nvSpPr>
          <p:cNvPr id="14" name="Rectángulo 13"/>
          <p:cNvSpPr/>
          <p:nvPr/>
        </p:nvSpPr>
        <p:spPr>
          <a:xfrm>
            <a:off x="306438" y="4869160"/>
            <a:ext cx="595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 err="1">
                <a:solidFill>
                  <a:prstClr val="black"/>
                </a:solidFill>
              </a:rPr>
              <a:t>pay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special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attention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promotion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and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education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of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young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scientists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and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researchers</a:t>
            </a:r>
            <a:endParaRPr lang="de-DE" b="1" dirty="0">
              <a:solidFill>
                <a:srgbClr val="00519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5708" y="5600273"/>
            <a:ext cx="820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 err="1">
                <a:solidFill>
                  <a:prstClr val="black"/>
                </a:solidFill>
              </a:rPr>
              <a:t>encourage</a:t>
            </a:r>
            <a:r>
              <a:rPr lang="de-DE" b="1" dirty="0">
                <a:solidFill>
                  <a:srgbClr val="00519E"/>
                </a:solidFill>
              </a:rPr>
              <a:t> international </a:t>
            </a:r>
            <a:r>
              <a:rPr lang="de-DE" dirty="0" err="1"/>
              <a:t>scientific</a:t>
            </a:r>
            <a:r>
              <a:rPr lang="de-DE" b="1" dirty="0"/>
              <a:t> </a:t>
            </a:r>
            <a:r>
              <a:rPr lang="de-DE" b="1" dirty="0" err="1">
                <a:solidFill>
                  <a:srgbClr val="00519E"/>
                </a:solidFill>
              </a:rPr>
              <a:t>cooperation</a:t>
            </a:r>
            <a:r>
              <a:rPr lang="de-DE" dirty="0">
                <a:solidFill>
                  <a:srgbClr val="00519E"/>
                </a:solidFill>
              </a:rPr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6438" y="6021288"/>
            <a:ext cx="559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de-DE" dirty="0" err="1">
                <a:solidFill>
                  <a:prstClr val="black"/>
                </a:solidFill>
              </a:rPr>
              <a:t>support</a:t>
            </a:r>
            <a:r>
              <a:rPr lang="de-DE" dirty="0">
                <a:solidFill>
                  <a:prstClr val="black"/>
                </a:solidFill>
              </a:rPr>
              <a:t>  </a:t>
            </a:r>
            <a:r>
              <a:rPr lang="de-DE" i="1" dirty="0">
                <a:solidFill>
                  <a:prstClr val="black"/>
                </a:solidFill>
              </a:rPr>
              <a:t>links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between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university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and</a:t>
            </a:r>
            <a:r>
              <a:rPr lang="de-DE" b="1" dirty="0">
                <a:solidFill>
                  <a:srgbClr val="00519E"/>
                </a:solidFill>
              </a:rPr>
              <a:t> </a:t>
            </a:r>
            <a:r>
              <a:rPr lang="de-DE" b="1" dirty="0" err="1">
                <a:solidFill>
                  <a:srgbClr val="00519E"/>
                </a:solidFill>
              </a:rPr>
              <a:t>industry</a:t>
            </a:r>
            <a:endParaRPr lang="de-DE" dirty="0">
              <a:solidFill>
                <a:srgbClr val="00519E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174D37-FA19-2CD4-B41D-A8D33044C739}"/>
              </a:ext>
            </a:extLst>
          </p:cNvPr>
          <p:cNvGrpSpPr/>
          <p:nvPr/>
        </p:nvGrpSpPr>
        <p:grpSpPr>
          <a:xfrm>
            <a:off x="7164288" y="1988839"/>
            <a:ext cx="1895071" cy="3611433"/>
            <a:chOff x="7164288" y="1988839"/>
            <a:chExt cx="1895071" cy="361143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88429DF-C498-82DF-3DE0-46ED809AB398}"/>
                </a:ext>
              </a:extLst>
            </p:cNvPr>
            <p:cNvSpPr/>
            <p:nvPr/>
          </p:nvSpPr>
          <p:spPr>
            <a:xfrm>
              <a:off x="7164288" y="1988839"/>
              <a:ext cx="1895071" cy="361143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A4F8F7-3961-3439-4692-EDE489D2BE85}"/>
                </a:ext>
              </a:extLst>
            </p:cNvPr>
            <p:cNvSpPr txBox="1"/>
            <p:nvPr/>
          </p:nvSpPr>
          <p:spPr bwMode="auto">
            <a:xfrm>
              <a:off x="7352639" y="3516677"/>
              <a:ext cx="151836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en-CL" sz="1600" b="1" dirty="0">
                  <a:solidFill>
                    <a:srgbClr val="FF0000"/>
                  </a:solidFill>
                  <a:latin typeface="Arial" charset="0"/>
                </a:rPr>
                <a:t>asic science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E21D4C-D5C0-7B96-A6B1-EC7C937B72E4}"/>
                </a:ext>
              </a:extLst>
            </p:cNvPr>
            <p:cNvSpPr txBox="1"/>
            <p:nvPr/>
          </p:nvSpPr>
          <p:spPr bwMode="auto">
            <a:xfrm>
              <a:off x="7454700" y="3972139"/>
              <a:ext cx="118814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en-CL" sz="1600" b="1" dirty="0">
                  <a:solidFill>
                    <a:srgbClr val="FF0000"/>
                  </a:solidFill>
                  <a:latin typeface="Arial" charset="0"/>
                </a:rPr>
                <a:t>ottom up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1AD858-5B55-F3D3-2173-0A4B1EADBE2A}"/>
                </a:ext>
              </a:extLst>
            </p:cNvPr>
            <p:cNvSpPr txBox="1"/>
            <p:nvPr/>
          </p:nvSpPr>
          <p:spPr bwMode="auto">
            <a:xfrm>
              <a:off x="7293957" y="4797152"/>
              <a:ext cx="15664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s-ES" sz="1600" b="1" dirty="0">
                  <a:solidFill>
                    <a:srgbClr val="FF0000"/>
                  </a:solidFill>
                  <a:latin typeface="Arial" charset="0"/>
                </a:rPr>
                <a:t>at </a:t>
              </a:r>
              <a:r>
                <a:rPr lang="es-ES" sz="1600" b="1" dirty="0" err="1">
                  <a:solidFill>
                    <a:srgbClr val="FF0000"/>
                  </a:solidFill>
                  <a:latin typeface="Arial" charset="0"/>
                </a:rPr>
                <a:t>universities</a:t>
              </a:r>
              <a:endParaRPr lang="en-CL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A9C87A-A2DD-6065-BCF2-3D18A45F35EB}"/>
                </a:ext>
              </a:extLst>
            </p:cNvPr>
            <p:cNvSpPr txBox="1"/>
            <p:nvPr/>
          </p:nvSpPr>
          <p:spPr bwMode="auto">
            <a:xfrm>
              <a:off x="7528503" y="2275697"/>
              <a:ext cx="9428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n-CL" sz="2800" b="1" dirty="0">
                  <a:latin typeface="Arial" charset="0"/>
                </a:rPr>
                <a:t>DFG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23897-EBC9-8A68-5D72-B842E1F60E3E}"/>
                </a:ext>
              </a:extLst>
            </p:cNvPr>
            <p:cNvSpPr txBox="1"/>
            <p:nvPr/>
          </p:nvSpPr>
          <p:spPr bwMode="auto">
            <a:xfrm>
              <a:off x="7164288" y="3095426"/>
              <a:ext cx="18950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s-ES" sz="1600" b="1" dirty="0" err="1">
                  <a:solidFill>
                    <a:srgbClr val="FF0000"/>
                  </a:solidFill>
                  <a:latin typeface="Arial" charset="0"/>
                </a:rPr>
                <a:t>research</a:t>
              </a:r>
              <a:r>
                <a:rPr lang="es-ES" sz="16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s-ES" sz="1600" b="1" dirty="0" err="1">
                  <a:solidFill>
                    <a:srgbClr val="FF0000"/>
                  </a:solidFill>
                  <a:latin typeface="Arial" charset="0"/>
                </a:rPr>
                <a:t>projects</a:t>
              </a:r>
              <a:endParaRPr lang="en-CL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F3EEE1-B8AC-1729-8141-6DAAB92189CC}"/>
                </a:ext>
              </a:extLst>
            </p:cNvPr>
            <p:cNvSpPr txBox="1"/>
            <p:nvPr/>
          </p:nvSpPr>
          <p:spPr bwMode="auto">
            <a:xfrm>
              <a:off x="7522453" y="4378972"/>
              <a:ext cx="10759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all topics</a:t>
              </a:r>
              <a:endParaRPr lang="en-CL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46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>
            <a:extLst>
              <a:ext uri="{FF2B5EF4-FFF2-40B4-BE49-F238E27FC236}">
                <a16:creationId xmlns:a16="http://schemas.microsoft.com/office/drawing/2014/main" id="{A963826C-326F-4358-A934-64ED8E93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3" y="3340181"/>
            <a:ext cx="1878915" cy="1328777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el 10">
            <a:extLst>
              <a:ext uri="{FF2B5EF4-FFF2-40B4-BE49-F238E27FC236}">
                <a16:creationId xmlns:a16="http://schemas.microsoft.com/office/drawing/2014/main" id="{E3A37D95-23F1-4EF5-A932-66E0E9BC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DFG-Office in Latin America (São Paulo) and</a:t>
            </a:r>
            <a:br>
              <a:rPr lang="en-GB" altLang="de-DE" dirty="0"/>
            </a:br>
            <a:r>
              <a:rPr lang="en-GB" altLang="de-DE" dirty="0"/>
              <a:t>Liaison Scientist Chile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9B68B73-C364-49F3-9DE9-9264A6F239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0579" y="1728953"/>
            <a:ext cx="4327558" cy="3977668"/>
          </a:xfrm>
        </p:spPr>
        <p:txBody>
          <a:bodyPr/>
          <a:lstStyle/>
          <a:p>
            <a:endParaRPr lang="en-US" altLang="de-DE" dirty="0"/>
          </a:p>
          <a:p>
            <a:r>
              <a:rPr lang="en-US" altLang="de-DE" dirty="0"/>
              <a:t>Latin America’s scientific potential is growing</a:t>
            </a:r>
          </a:p>
          <a:p>
            <a:r>
              <a:rPr lang="en-US" altLang="de-DE" dirty="0"/>
              <a:t>The region is becoming increasingly significant for science</a:t>
            </a:r>
          </a:p>
          <a:p>
            <a:r>
              <a:rPr lang="en-US" altLang="de-DE" dirty="0"/>
              <a:t>Interest in cooperation with research partners in this region is growing considerably among German researchers</a:t>
            </a:r>
          </a:p>
          <a:p>
            <a:r>
              <a:rPr lang="en-US" altLang="de-DE" dirty="0"/>
              <a:t>Increasing demand from Chilean researchers for next level cooperation</a:t>
            </a:r>
            <a:endParaRPr lang="de-DE" altLang="de-DE" dirty="0"/>
          </a:p>
        </p:txBody>
      </p:sp>
      <p:pic>
        <p:nvPicPr>
          <p:cNvPr id="10245" name="Imagem 1">
            <a:extLst>
              <a:ext uri="{FF2B5EF4-FFF2-40B4-BE49-F238E27FC236}">
                <a16:creationId xmlns:a16="http://schemas.microsoft.com/office/drawing/2014/main" id="{DDE77CE0-27CC-4AFB-AFC2-E4CF940F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750" y="5506307"/>
            <a:ext cx="129494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21B979-24D3-4784-97DF-720516CDA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866337"/>
            <a:ext cx="2448272" cy="312693"/>
          </a:xfrm>
          <a:prstGeom prst="rect">
            <a:avLst/>
          </a:prstGeom>
        </p:spPr>
      </p:pic>
      <p:pic>
        <p:nvPicPr>
          <p:cNvPr id="11" name="Picture 4" descr="Dr. Gudrun Kausel">
            <a:extLst>
              <a:ext uri="{FF2B5EF4-FFF2-40B4-BE49-F238E27FC236}">
                <a16:creationId xmlns:a16="http://schemas.microsoft.com/office/drawing/2014/main" id="{64EA4D1F-D554-4983-9358-D9BDA916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68" y="1861233"/>
            <a:ext cx="1658580" cy="137154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4E585F1-5E2C-40A7-86EF-0E76B3D02504}"/>
              </a:ext>
            </a:extLst>
          </p:cNvPr>
          <p:cNvSpPr txBox="1"/>
          <p:nvPr/>
        </p:nvSpPr>
        <p:spPr bwMode="auto">
          <a:xfrm>
            <a:off x="5014095" y="2841696"/>
            <a:ext cx="228247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eaLnBrk="1" hangingPunct="1"/>
            <a:r>
              <a:rPr lang="de-DE" sz="105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Prof. Dr. Gudrun Kausel,</a:t>
            </a:r>
          </a:p>
          <a:p>
            <a:pPr eaLnBrk="1" hangingPunct="1"/>
            <a:r>
              <a:rPr lang="de-DE" sz="105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Universidad Austral, </a:t>
            </a:r>
            <a:r>
              <a:rPr lang="de-DE" sz="1050" b="1" dirty="0" err="1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Valdívia</a:t>
            </a:r>
            <a:endParaRPr lang="de-DE" sz="105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9BA845-9510-4E69-94FE-995970908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804" y="1647118"/>
            <a:ext cx="1475652" cy="161346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711EC58-68EB-456B-9FA2-B49657942FF4}"/>
              </a:ext>
            </a:extLst>
          </p:cNvPr>
          <p:cNvSpPr txBox="1"/>
          <p:nvPr/>
        </p:nvSpPr>
        <p:spPr bwMode="auto">
          <a:xfrm>
            <a:off x="6797394" y="3018667"/>
            <a:ext cx="228247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eaLnBrk="1" hangingPunct="1"/>
            <a:r>
              <a:rPr lang="de-DE" sz="105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DFG-Team São Paulo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2F5F9-BD42-7313-0A77-7E149E76DB84}"/>
              </a:ext>
            </a:extLst>
          </p:cNvPr>
          <p:cNvSpPr txBox="1"/>
          <p:nvPr/>
        </p:nvSpPr>
        <p:spPr bwMode="auto">
          <a:xfrm>
            <a:off x="141099" y="1528639"/>
            <a:ext cx="19826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L" dirty="0"/>
              <a:t>OPPORTUNITY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ço Reservado para Conteúdo 3">
            <a:extLst>
              <a:ext uri="{FF2B5EF4-FFF2-40B4-BE49-F238E27FC236}">
                <a16:creationId xmlns:a16="http://schemas.microsoft.com/office/drawing/2014/main" id="{CD65EAC1-58A2-4559-A84D-2A33CE1DA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51" y="1644774"/>
            <a:ext cx="8688016" cy="44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D6004348-9099-4714-84F7-EEA240A5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72" y="1644774"/>
            <a:ext cx="8688016" cy="44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9334B2B4-EA61-4387-B0F8-9E4FE786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72" y="1644774"/>
            <a:ext cx="8688016" cy="44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FFB412F-8365-40C9-BD21-3AEAB569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33261" r="62364"/>
          <a:stretch>
            <a:fillRect/>
          </a:stretch>
        </p:blipFill>
        <p:spPr bwMode="auto">
          <a:xfrm>
            <a:off x="524786" y="3140766"/>
            <a:ext cx="3021496" cy="3001679"/>
          </a:xfrm>
          <a:custGeom>
            <a:avLst/>
            <a:gdLst>
              <a:gd name="connsiteX0" fmla="*/ 382893 w 3021496"/>
              <a:gd name="connsiteY0" fmla="*/ 23123 h 3001679"/>
              <a:gd name="connsiteX1" fmla="*/ 397190 w 3021496"/>
              <a:gd name="connsiteY1" fmla="*/ 29146 h 3001679"/>
              <a:gd name="connsiteX2" fmla="*/ 429371 w 3021496"/>
              <a:gd name="connsiteY2" fmla="*/ 39757 h 3001679"/>
              <a:gd name="connsiteX3" fmla="*/ 540689 w 3021496"/>
              <a:gd name="connsiteY3" fmla="*/ 71562 h 3001679"/>
              <a:gd name="connsiteX4" fmla="*/ 548640 w 3021496"/>
              <a:gd name="connsiteY4" fmla="*/ 95416 h 3001679"/>
              <a:gd name="connsiteX5" fmla="*/ 572494 w 3021496"/>
              <a:gd name="connsiteY5" fmla="*/ 103367 h 3001679"/>
              <a:gd name="connsiteX6" fmla="*/ 620202 w 3021496"/>
              <a:gd name="connsiteY6" fmla="*/ 111318 h 3001679"/>
              <a:gd name="connsiteX7" fmla="*/ 659958 w 3021496"/>
              <a:gd name="connsiteY7" fmla="*/ 103367 h 3001679"/>
              <a:gd name="connsiteX8" fmla="*/ 683812 w 3021496"/>
              <a:gd name="connsiteY8" fmla="*/ 95416 h 3001679"/>
              <a:gd name="connsiteX9" fmla="*/ 755374 w 3021496"/>
              <a:gd name="connsiteY9" fmla="*/ 111318 h 3001679"/>
              <a:gd name="connsiteX10" fmla="*/ 795131 w 3021496"/>
              <a:gd name="connsiteY10" fmla="*/ 151075 h 3001679"/>
              <a:gd name="connsiteX11" fmla="*/ 802818 w 3021496"/>
              <a:gd name="connsiteY11" fmla="*/ 163297 h 3001679"/>
              <a:gd name="connsiteX12" fmla="*/ 804797 w 3021496"/>
              <a:gd name="connsiteY12" fmla="*/ 166100 h 3001679"/>
              <a:gd name="connsiteX13" fmla="*/ 803082 w 3021496"/>
              <a:gd name="connsiteY13" fmla="*/ 174929 h 3001679"/>
              <a:gd name="connsiteX14" fmla="*/ 834887 w 3021496"/>
              <a:gd name="connsiteY14" fmla="*/ 182880 h 3001679"/>
              <a:gd name="connsiteX15" fmla="*/ 811033 w 3021496"/>
              <a:gd name="connsiteY15" fmla="*/ 174929 h 3001679"/>
              <a:gd name="connsiteX16" fmla="*/ 804797 w 3021496"/>
              <a:gd name="connsiteY16" fmla="*/ 166100 h 3001679"/>
              <a:gd name="connsiteX17" fmla="*/ 805597 w 3021496"/>
              <a:gd name="connsiteY17" fmla="*/ 161984 h 3001679"/>
              <a:gd name="connsiteX18" fmla="*/ 811033 w 3021496"/>
              <a:gd name="connsiteY18" fmla="*/ 151075 h 3001679"/>
              <a:gd name="connsiteX19" fmla="*/ 874644 w 3021496"/>
              <a:gd name="connsiteY19" fmla="*/ 151075 h 3001679"/>
              <a:gd name="connsiteX20" fmla="*/ 914400 w 3021496"/>
              <a:gd name="connsiteY20" fmla="*/ 222637 h 3001679"/>
              <a:gd name="connsiteX21" fmla="*/ 938254 w 3021496"/>
              <a:gd name="connsiteY21" fmla="*/ 230588 h 3001679"/>
              <a:gd name="connsiteX22" fmla="*/ 978011 w 3021496"/>
              <a:gd name="connsiteY22" fmla="*/ 286247 h 3001679"/>
              <a:gd name="connsiteX23" fmla="*/ 954157 w 3021496"/>
              <a:gd name="connsiteY23" fmla="*/ 381663 h 3001679"/>
              <a:gd name="connsiteX24" fmla="*/ 938254 w 3021496"/>
              <a:gd name="connsiteY24" fmla="*/ 437322 h 3001679"/>
              <a:gd name="connsiteX25" fmla="*/ 922351 w 3021496"/>
              <a:gd name="connsiteY25" fmla="*/ 461176 h 3001679"/>
              <a:gd name="connsiteX26" fmla="*/ 978011 w 3021496"/>
              <a:gd name="connsiteY26" fmla="*/ 524786 h 3001679"/>
              <a:gd name="connsiteX27" fmla="*/ 1025718 w 3021496"/>
              <a:gd name="connsiteY27" fmla="*/ 556592 h 3001679"/>
              <a:gd name="connsiteX28" fmla="*/ 1041621 w 3021496"/>
              <a:gd name="connsiteY28" fmla="*/ 532738 h 3001679"/>
              <a:gd name="connsiteX29" fmla="*/ 1049572 w 3021496"/>
              <a:gd name="connsiteY29" fmla="*/ 508884 h 3001679"/>
              <a:gd name="connsiteX30" fmla="*/ 1097280 w 3021496"/>
              <a:gd name="connsiteY30" fmla="*/ 492981 h 3001679"/>
              <a:gd name="connsiteX31" fmla="*/ 1105231 w 3021496"/>
              <a:gd name="connsiteY31" fmla="*/ 461176 h 3001679"/>
              <a:gd name="connsiteX32" fmla="*/ 1129085 w 3021496"/>
              <a:gd name="connsiteY32" fmla="*/ 445273 h 3001679"/>
              <a:gd name="connsiteX33" fmla="*/ 1240404 w 3021496"/>
              <a:gd name="connsiteY33" fmla="*/ 429371 h 3001679"/>
              <a:gd name="connsiteX34" fmla="*/ 1248355 w 3021496"/>
              <a:gd name="connsiteY34" fmla="*/ 477078 h 3001679"/>
              <a:gd name="connsiteX35" fmla="*/ 1224501 w 3021496"/>
              <a:gd name="connsiteY35" fmla="*/ 485030 h 3001679"/>
              <a:gd name="connsiteX36" fmla="*/ 1216550 w 3021496"/>
              <a:gd name="connsiteY36" fmla="*/ 508884 h 3001679"/>
              <a:gd name="connsiteX37" fmla="*/ 1208598 w 3021496"/>
              <a:gd name="connsiteY37" fmla="*/ 564543 h 3001679"/>
              <a:gd name="connsiteX38" fmla="*/ 1184744 w 3021496"/>
              <a:gd name="connsiteY38" fmla="*/ 580445 h 3001679"/>
              <a:gd name="connsiteX39" fmla="*/ 1208598 w 3021496"/>
              <a:gd name="connsiteY39" fmla="*/ 596348 h 3001679"/>
              <a:gd name="connsiteX40" fmla="*/ 1304014 w 3021496"/>
              <a:gd name="connsiteY40" fmla="*/ 620202 h 3001679"/>
              <a:gd name="connsiteX41" fmla="*/ 1319917 w 3021496"/>
              <a:gd name="connsiteY41" fmla="*/ 667910 h 3001679"/>
              <a:gd name="connsiteX42" fmla="*/ 1327868 w 3021496"/>
              <a:gd name="connsiteY42" fmla="*/ 747423 h 3001679"/>
              <a:gd name="connsiteX43" fmla="*/ 1351722 w 3021496"/>
              <a:gd name="connsiteY43" fmla="*/ 763325 h 3001679"/>
              <a:gd name="connsiteX44" fmla="*/ 1399430 w 3021496"/>
              <a:gd name="connsiteY44" fmla="*/ 787179 h 3001679"/>
              <a:gd name="connsiteX45" fmla="*/ 1439186 w 3021496"/>
              <a:gd name="connsiteY45" fmla="*/ 826936 h 3001679"/>
              <a:gd name="connsiteX46" fmla="*/ 1478943 w 3021496"/>
              <a:gd name="connsiteY46" fmla="*/ 818985 h 3001679"/>
              <a:gd name="connsiteX47" fmla="*/ 1494845 w 3021496"/>
              <a:gd name="connsiteY47" fmla="*/ 787179 h 3001679"/>
              <a:gd name="connsiteX48" fmla="*/ 1502797 w 3021496"/>
              <a:gd name="connsiteY48" fmla="*/ 763325 h 3001679"/>
              <a:gd name="connsiteX49" fmla="*/ 1526651 w 3021496"/>
              <a:gd name="connsiteY49" fmla="*/ 755374 h 3001679"/>
              <a:gd name="connsiteX50" fmla="*/ 1534602 w 3021496"/>
              <a:gd name="connsiteY50" fmla="*/ 731520 h 3001679"/>
              <a:gd name="connsiteX51" fmla="*/ 1558456 w 3021496"/>
              <a:gd name="connsiteY51" fmla="*/ 723569 h 3001679"/>
              <a:gd name="connsiteX52" fmla="*/ 1598212 w 3021496"/>
              <a:gd name="connsiteY52" fmla="*/ 715618 h 3001679"/>
              <a:gd name="connsiteX53" fmla="*/ 1630017 w 3021496"/>
              <a:gd name="connsiteY53" fmla="*/ 707666 h 3001679"/>
              <a:gd name="connsiteX54" fmla="*/ 1709531 w 3021496"/>
              <a:gd name="connsiteY54" fmla="*/ 699715 h 3001679"/>
              <a:gd name="connsiteX55" fmla="*/ 1725433 w 3021496"/>
              <a:gd name="connsiteY55" fmla="*/ 723569 h 3001679"/>
              <a:gd name="connsiteX56" fmla="*/ 1733384 w 3021496"/>
              <a:gd name="connsiteY56" fmla="*/ 755374 h 3001679"/>
              <a:gd name="connsiteX57" fmla="*/ 1757238 w 3021496"/>
              <a:gd name="connsiteY57" fmla="*/ 763325 h 3001679"/>
              <a:gd name="connsiteX58" fmla="*/ 1820849 w 3021496"/>
              <a:gd name="connsiteY58" fmla="*/ 747423 h 3001679"/>
              <a:gd name="connsiteX59" fmla="*/ 1876508 w 3021496"/>
              <a:gd name="connsiteY59" fmla="*/ 723569 h 3001679"/>
              <a:gd name="connsiteX60" fmla="*/ 1956021 w 3021496"/>
              <a:gd name="connsiteY60" fmla="*/ 707666 h 3001679"/>
              <a:gd name="connsiteX61" fmla="*/ 2003729 w 3021496"/>
              <a:gd name="connsiteY61" fmla="*/ 739472 h 3001679"/>
              <a:gd name="connsiteX62" fmla="*/ 2011680 w 3021496"/>
              <a:gd name="connsiteY62" fmla="*/ 763325 h 3001679"/>
              <a:gd name="connsiteX63" fmla="*/ 2019631 w 3021496"/>
              <a:gd name="connsiteY63" fmla="*/ 874644 h 3001679"/>
              <a:gd name="connsiteX64" fmla="*/ 2083242 w 3021496"/>
              <a:gd name="connsiteY64" fmla="*/ 882595 h 3001679"/>
              <a:gd name="connsiteX65" fmla="*/ 2130950 w 3021496"/>
              <a:gd name="connsiteY65" fmla="*/ 914400 h 3001679"/>
              <a:gd name="connsiteX66" fmla="*/ 2178657 w 3021496"/>
              <a:gd name="connsiteY66" fmla="*/ 930303 h 3001679"/>
              <a:gd name="connsiteX67" fmla="*/ 2202511 w 3021496"/>
              <a:gd name="connsiteY67" fmla="*/ 938254 h 3001679"/>
              <a:gd name="connsiteX68" fmla="*/ 2226365 w 3021496"/>
              <a:gd name="connsiteY68" fmla="*/ 946205 h 3001679"/>
              <a:gd name="connsiteX69" fmla="*/ 2258171 w 3021496"/>
              <a:gd name="connsiteY69" fmla="*/ 938254 h 3001679"/>
              <a:gd name="connsiteX70" fmla="*/ 2297927 w 3021496"/>
              <a:gd name="connsiteY70" fmla="*/ 946205 h 3001679"/>
              <a:gd name="connsiteX71" fmla="*/ 2345635 w 3021496"/>
              <a:gd name="connsiteY71" fmla="*/ 954157 h 3001679"/>
              <a:gd name="connsiteX72" fmla="*/ 2369489 w 3021496"/>
              <a:gd name="connsiteY72" fmla="*/ 962108 h 3001679"/>
              <a:gd name="connsiteX73" fmla="*/ 2409245 w 3021496"/>
              <a:gd name="connsiteY73" fmla="*/ 970059 h 3001679"/>
              <a:gd name="connsiteX74" fmla="*/ 2441051 w 3021496"/>
              <a:gd name="connsiteY74" fmla="*/ 978011 h 3001679"/>
              <a:gd name="connsiteX75" fmla="*/ 2472856 w 3021496"/>
              <a:gd name="connsiteY75" fmla="*/ 1017767 h 3001679"/>
              <a:gd name="connsiteX76" fmla="*/ 2504661 w 3021496"/>
              <a:gd name="connsiteY76" fmla="*/ 1065475 h 3001679"/>
              <a:gd name="connsiteX77" fmla="*/ 2544417 w 3021496"/>
              <a:gd name="connsiteY77" fmla="*/ 1129085 h 3001679"/>
              <a:gd name="connsiteX78" fmla="*/ 2584174 w 3021496"/>
              <a:gd name="connsiteY78" fmla="*/ 1160891 h 3001679"/>
              <a:gd name="connsiteX79" fmla="*/ 2608028 w 3021496"/>
              <a:gd name="connsiteY79" fmla="*/ 1184745 h 3001679"/>
              <a:gd name="connsiteX80" fmla="*/ 2655736 w 3021496"/>
              <a:gd name="connsiteY80" fmla="*/ 1200647 h 3001679"/>
              <a:gd name="connsiteX81" fmla="*/ 2679590 w 3021496"/>
              <a:gd name="connsiteY81" fmla="*/ 1216550 h 3001679"/>
              <a:gd name="connsiteX82" fmla="*/ 2703444 w 3021496"/>
              <a:gd name="connsiteY82" fmla="*/ 1224501 h 3001679"/>
              <a:gd name="connsiteX83" fmla="*/ 2719346 w 3021496"/>
              <a:gd name="connsiteY83" fmla="*/ 1272209 h 3001679"/>
              <a:gd name="connsiteX84" fmla="*/ 2735249 w 3021496"/>
              <a:gd name="connsiteY84" fmla="*/ 1319917 h 3001679"/>
              <a:gd name="connsiteX85" fmla="*/ 2767054 w 3021496"/>
              <a:gd name="connsiteY85" fmla="*/ 1391478 h 3001679"/>
              <a:gd name="connsiteX86" fmla="*/ 2782957 w 3021496"/>
              <a:gd name="connsiteY86" fmla="*/ 1455089 h 3001679"/>
              <a:gd name="connsiteX87" fmla="*/ 2790908 w 3021496"/>
              <a:gd name="connsiteY87" fmla="*/ 1478943 h 3001679"/>
              <a:gd name="connsiteX88" fmla="*/ 2838616 w 3021496"/>
              <a:gd name="connsiteY88" fmla="*/ 1510748 h 3001679"/>
              <a:gd name="connsiteX89" fmla="*/ 2862470 w 3021496"/>
              <a:gd name="connsiteY89" fmla="*/ 1542553 h 3001679"/>
              <a:gd name="connsiteX90" fmla="*/ 2878372 w 3021496"/>
              <a:gd name="connsiteY90" fmla="*/ 1566407 h 3001679"/>
              <a:gd name="connsiteX91" fmla="*/ 2926080 w 3021496"/>
              <a:gd name="connsiteY91" fmla="*/ 1606164 h 3001679"/>
              <a:gd name="connsiteX92" fmla="*/ 2965837 w 3021496"/>
              <a:gd name="connsiteY92" fmla="*/ 1653872 h 3001679"/>
              <a:gd name="connsiteX93" fmla="*/ 2957885 w 3021496"/>
              <a:gd name="connsiteY93" fmla="*/ 1725433 h 3001679"/>
              <a:gd name="connsiteX94" fmla="*/ 2949934 w 3021496"/>
              <a:gd name="connsiteY94" fmla="*/ 1749287 h 3001679"/>
              <a:gd name="connsiteX95" fmla="*/ 2941983 w 3021496"/>
              <a:gd name="connsiteY95" fmla="*/ 1781092 h 3001679"/>
              <a:gd name="connsiteX96" fmla="*/ 2934031 w 3021496"/>
              <a:gd name="connsiteY96" fmla="*/ 1844703 h 3001679"/>
              <a:gd name="connsiteX97" fmla="*/ 2941983 w 3021496"/>
              <a:gd name="connsiteY97" fmla="*/ 1987826 h 3001679"/>
              <a:gd name="connsiteX98" fmla="*/ 2957885 w 3021496"/>
              <a:gd name="connsiteY98" fmla="*/ 2011680 h 3001679"/>
              <a:gd name="connsiteX99" fmla="*/ 2981739 w 3021496"/>
              <a:gd name="connsiteY99" fmla="*/ 2019632 h 3001679"/>
              <a:gd name="connsiteX100" fmla="*/ 2997642 w 3021496"/>
              <a:gd name="connsiteY100" fmla="*/ 2067339 h 3001679"/>
              <a:gd name="connsiteX101" fmla="*/ 3013544 w 3021496"/>
              <a:gd name="connsiteY101" fmla="*/ 2226365 h 3001679"/>
              <a:gd name="connsiteX102" fmla="*/ 3005593 w 3021496"/>
              <a:gd name="connsiteY102" fmla="*/ 2250219 h 3001679"/>
              <a:gd name="connsiteX103" fmla="*/ 3021496 w 3021496"/>
              <a:gd name="connsiteY103" fmla="*/ 2297927 h 3001679"/>
              <a:gd name="connsiteX104" fmla="*/ 2997642 w 3021496"/>
              <a:gd name="connsiteY104" fmla="*/ 2433099 h 3001679"/>
              <a:gd name="connsiteX105" fmla="*/ 2926080 w 3021496"/>
              <a:gd name="connsiteY105" fmla="*/ 2472856 h 3001679"/>
              <a:gd name="connsiteX106" fmla="*/ 2902226 w 3021496"/>
              <a:gd name="connsiteY106" fmla="*/ 2480807 h 3001679"/>
              <a:gd name="connsiteX107" fmla="*/ 2878372 w 3021496"/>
              <a:gd name="connsiteY107" fmla="*/ 2496710 h 3001679"/>
              <a:gd name="connsiteX108" fmla="*/ 2600077 w 3021496"/>
              <a:gd name="connsiteY108" fmla="*/ 2480807 h 3001679"/>
              <a:gd name="connsiteX109" fmla="*/ 2059388 w 3021496"/>
              <a:gd name="connsiteY109" fmla="*/ 2488758 h 3001679"/>
              <a:gd name="connsiteX110" fmla="*/ 2051437 w 3021496"/>
              <a:gd name="connsiteY110" fmla="*/ 2512612 h 3001679"/>
              <a:gd name="connsiteX111" fmla="*/ 2043485 w 3021496"/>
              <a:gd name="connsiteY111" fmla="*/ 2592125 h 3001679"/>
              <a:gd name="connsiteX112" fmla="*/ 2027583 w 3021496"/>
              <a:gd name="connsiteY112" fmla="*/ 2615979 h 3001679"/>
              <a:gd name="connsiteX113" fmla="*/ 2035534 w 3021496"/>
              <a:gd name="connsiteY113" fmla="*/ 2663687 h 3001679"/>
              <a:gd name="connsiteX114" fmla="*/ 2099144 w 3021496"/>
              <a:gd name="connsiteY114" fmla="*/ 2719346 h 3001679"/>
              <a:gd name="connsiteX115" fmla="*/ 2122998 w 3021496"/>
              <a:gd name="connsiteY115" fmla="*/ 2735249 h 3001679"/>
              <a:gd name="connsiteX116" fmla="*/ 2146852 w 3021496"/>
              <a:gd name="connsiteY116" fmla="*/ 2751152 h 3001679"/>
              <a:gd name="connsiteX117" fmla="*/ 2194560 w 3021496"/>
              <a:gd name="connsiteY117" fmla="*/ 2798859 h 3001679"/>
              <a:gd name="connsiteX118" fmla="*/ 2210463 w 3021496"/>
              <a:gd name="connsiteY118" fmla="*/ 2822713 h 3001679"/>
              <a:gd name="connsiteX119" fmla="*/ 2234317 w 3021496"/>
              <a:gd name="connsiteY119" fmla="*/ 2854518 h 3001679"/>
              <a:gd name="connsiteX120" fmla="*/ 2258171 w 3021496"/>
              <a:gd name="connsiteY120" fmla="*/ 2870421 h 3001679"/>
              <a:gd name="connsiteX121" fmla="*/ 2282024 w 3021496"/>
              <a:gd name="connsiteY121" fmla="*/ 2918129 h 3001679"/>
              <a:gd name="connsiteX122" fmla="*/ 2274073 w 3021496"/>
              <a:gd name="connsiteY122" fmla="*/ 2965837 h 3001679"/>
              <a:gd name="connsiteX123" fmla="*/ 2250219 w 3021496"/>
              <a:gd name="connsiteY123" fmla="*/ 2989691 h 3001679"/>
              <a:gd name="connsiteX124" fmla="*/ 2226365 w 3021496"/>
              <a:gd name="connsiteY124" fmla="*/ 2997642 h 3001679"/>
              <a:gd name="connsiteX125" fmla="*/ 2185994 w 3021496"/>
              <a:gd name="connsiteY125" fmla="*/ 3001679 h 3001679"/>
              <a:gd name="connsiteX126" fmla="*/ 1985980 w 3021496"/>
              <a:gd name="connsiteY126" fmla="*/ 3001679 h 3001679"/>
              <a:gd name="connsiteX127" fmla="*/ 1937256 w 3021496"/>
              <a:gd name="connsiteY127" fmla="*/ 2998915 h 3001679"/>
              <a:gd name="connsiteX128" fmla="*/ 1868557 w 3021496"/>
              <a:gd name="connsiteY128" fmla="*/ 2989691 h 3001679"/>
              <a:gd name="connsiteX129" fmla="*/ 1836751 w 3021496"/>
              <a:gd name="connsiteY129" fmla="*/ 2981739 h 3001679"/>
              <a:gd name="connsiteX130" fmla="*/ 1796995 w 3021496"/>
              <a:gd name="connsiteY130" fmla="*/ 2957885 h 3001679"/>
              <a:gd name="connsiteX131" fmla="*/ 1773141 w 3021496"/>
              <a:gd name="connsiteY131" fmla="*/ 2949934 h 3001679"/>
              <a:gd name="connsiteX132" fmla="*/ 1741336 w 3021496"/>
              <a:gd name="connsiteY132" fmla="*/ 2934032 h 3001679"/>
              <a:gd name="connsiteX133" fmla="*/ 1693628 w 3021496"/>
              <a:gd name="connsiteY133" fmla="*/ 2886324 h 3001679"/>
              <a:gd name="connsiteX134" fmla="*/ 1645920 w 3021496"/>
              <a:gd name="connsiteY134" fmla="*/ 2838616 h 3001679"/>
              <a:gd name="connsiteX135" fmla="*/ 1614115 w 3021496"/>
              <a:gd name="connsiteY135" fmla="*/ 2790908 h 3001679"/>
              <a:gd name="connsiteX136" fmla="*/ 1606164 w 3021496"/>
              <a:gd name="connsiteY136" fmla="*/ 2767054 h 3001679"/>
              <a:gd name="connsiteX137" fmla="*/ 1590261 w 3021496"/>
              <a:gd name="connsiteY137" fmla="*/ 2743200 h 3001679"/>
              <a:gd name="connsiteX138" fmla="*/ 1582310 w 3021496"/>
              <a:gd name="connsiteY138" fmla="*/ 2703444 h 3001679"/>
              <a:gd name="connsiteX139" fmla="*/ 1590261 w 3021496"/>
              <a:gd name="connsiteY139" fmla="*/ 2464905 h 3001679"/>
              <a:gd name="connsiteX140" fmla="*/ 1582310 w 3021496"/>
              <a:gd name="connsiteY140" fmla="*/ 2425148 h 3001679"/>
              <a:gd name="connsiteX141" fmla="*/ 1566407 w 3021496"/>
              <a:gd name="connsiteY141" fmla="*/ 2401294 h 3001679"/>
              <a:gd name="connsiteX142" fmla="*/ 1534602 w 3021496"/>
              <a:gd name="connsiteY142" fmla="*/ 2369489 h 3001679"/>
              <a:gd name="connsiteX143" fmla="*/ 1486894 w 3021496"/>
              <a:gd name="connsiteY143" fmla="*/ 2329732 h 3001679"/>
              <a:gd name="connsiteX144" fmla="*/ 1447137 w 3021496"/>
              <a:gd name="connsiteY144" fmla="*/ 2321781 h 3001679"/>
              <a:gd name="connsiteX145" fmla="*/ 1423284 w 3021496"/>
              <a:gd name="connsiteY145" fmla="*/ 2313830 h 3001679"/>
              <a:gd name="connsiteX146" fmla="*/ 1105231 w 3021496"/>
              <a:gd name="connsiteY146" fmla="*/ 2305878 h 3001679"/>
              <a:gd name="connsiteX147" fmla="*/ 1089329 w 3021496"/>
              <a:gd name="connsiteY147" fmla="*/ 2099145 h 3001679"/>
              <a:gd name="connsiteX148" fmla="*/ 1097280 w 3021496"/>
              <a:gd name="connsiteY148" fmla="*/ 2051437 h 3001679"/>
              <a:gd name="connsiteX149" fmla="*/ 1144988 w 3021496"/>
              <a:gd name="connsiteY149" fmla="*/ 2003729 h 3001679"/>
              <a:gd name="connsiteX150" fmla="*/ 1168842 w 3021496"/>
              <a:gd name="connsiteY150" fmla="*/ 1979875 h 3001679"/>
              <a:gd name="connsiteX151" fmla="*/ 1224501 w 3021496"/>
              <a:gd name="connsiteY151" fmla="*/ 1948070 h 3001679"/>
              <a:gd name="connsiteX152" fmla="*/ 1248355 w 3021496"/>
              <a:gd name="connsiteY152" fmla="*/ 1924216 h 3001679"/>
              <a:gd name="connsiteX153" fmla="*/ 1319917 w 3021496"/>
              <a:gd name="connsiteY153" fmla="*/ 1884459 h 3001679"/>
              <a:gd name="connsiteX154" fmla="*/ 1343771 w 3021496"/>
              <a:gd name="connsiteY154" fmla="*/ 1868557 h 3001679"/>
              <a:gd name="connsiteX155" fmla="*/ 1391478 w 3021496"/>
              <a:gd name="connsiteY155" fmla="*/ 1844703 h 3001679"/>
              <a:gd name="connsiteX156" fmla="*/ 1407381 w 3021496"/>
              <a:gd name="connsiteY156" fmla="*/ 1820849 h 3001679"/>
              <a:gd name="connsiteX157" fmla="*/ 1431235 w 3021496"/>
              <a:gd name="connsiteY157" fmla="*/ 1804946 h 3001679"/>
              <a:gd name="connsiteX158" fmla="*/ 1439186 w 3021496"/>
              <a:gd name="connsiteY158" fmla="*/ 1741336 h 3001679"/>
              <a:gd name="connsiteX159" fmla="*/ 1431235 w 3021496"/>
              <a:gd name="connsiteY159" fmla="*/ 1622066 h 3001679"/>
              <a:gd name="connsiteX160" fmla="*/ 1415332 w 3021496"/>
              <a:gd name="connsiteY160" fmla="*/ 1598212 h 3001679"/>
              <a:gd name="connsiteX161" fmla="*/ 1343771 w 3021496"/>
              <a:gd name="connsiteY161" fmla="*/ 1534602 h 3001679"/>
              <a:gd name="connsiteX162" fmla="*/ 1335819 w 3021496"/>
              <a:gd name="connsiteY162" fmla="*/ 1510748 h 3001679"/>
              <a:gd name="connsiteX163" fmla="*/ 1311965 w 3021496"/>
              <a:gd name="connsiteY163" fmla="*/ 1502797 h 3001679"/>
              <a:gd name="connsiteX164" fmla="*/ 1288111 w 3021496"/>
              <a:gd name="connsiteY164" fmla="*/ 1478943 h 3001679"/>
              <a:gd name="connsiteX165" fmla="*/ 1280160 w 3021496"/>
              <a:gd name="connsiteY165" fmla="*/ 1455089 h 3001679"/>
              <a:gd name="connsiteX166" fmla="*/ 1232452 w 3021496"/>
              <a:gd name="connsiteY166" fmla="*/ 1423284 h 3001679"/>
              <a:gd name="connsiteX167" fmla="*/ 1200647 w 3021496"/>
              <a:gd name="connsiteY167" fmla="*/ 1399430 h 3001679"/>
              <a:gd name="connsiteX168" fmla="*/ 1160891 w 3021496"/>
              <a:gd name="connsiteY168" fmla="*/ 1391478 h 3001679"/>
              <a:gd name="connsiteX169" fmla="*/ 1017767 w 3021496"/>
              <a:gd name="connsiteY169" fmla="*/ 1399430 h 3001679"/>
              <a:gd name="connsiteX170" fmla="*/ 970059 w 3021496"/>
              <a:gd name="connsiteY170" fmla="*/ 1407381 h 3001679"/>
              <a:gd name="connsiteX171" fmla="*/ 914400 w 3021496"/>
              <a:gd name="connsiteY171" fmla="*/ 1415332 h 3001679"/>
              <a:gd name="connsiteX172" fmla="*/ 508884 w 3021496"/>
              <a:gd name="connsiteY172" fmla="*/ 1343771 h 3001679"/>
              <a:gd name="connsiteX173" fmla="*/ 500932 w 3021496"/>
              <a:gd name="connsiteY173" fmla="*/ 1296063 h 3001679"/>
              <a:gd name="connsiteX174" fmla="*/ 508884 w 3021496"/>
              <a:gd name="connsiteY174" fmla="*/ 1216550 h 3001679"/>
              <a:gd name="connsiteX175" fmla="*/ 532737 w 3021496"/>
              <a:gd name="connsiteY175" fmla="*/ 1208598 h 3001679"/>
              <a:gd name="connsiteX176" fmla="*/ 548640 w 3021496"/>
              <a:gd name="connsiteY176" fmla="*/ 1184745 h 3001679"/>
              <a:gd name="connsiteX177" fmla="*/ 572494 w 3021496"/>
              <a:gd name="connsiteY177" fmla="*/ 1168842 h 3001679"/>
              <a:gd name="connsiteX178" fmla="*/ 556591 w 3021496"/>
              <a:gd name="connsiteY178" fmla="*/ 1144988 h 3001679"/>
              <a:gd name="connsiteX179" fmla="*/ 548640 w 3021496"/>
              <a:gd name="connsiteY179" fmla="*/ 1121134 h 3001679"/>
              <a:gd name="connsiteX180" fmla="*/ 524786 w 3021496"/>
              <a:gd name="connsiteY180" fmla="*/ 1097280 h 3001679"/>
              <a:gd name="connsiteX181" fmla="*/ 508884 w 3021496"/>
              <a:gd name="connsiteY181" fmla="*/ 1073426 h 3001679"/>
              <a:gd name="connsiteX182" fmla="*/ 485030 w 3021496"/>
              <a:gd name="connsiteY182" fmla="*/ 1065475 h 3001679"/>
              <a:gd name="connsiteX183" fmla="*/ 445273 w 3021496"/>
              <a:gd name="connsiteY183" fmla="*/ 1017767 h 3001679"/>
              <a:gd name="connsiteX184" fmla="*/ 381663 w 3021496"/>
              <a:gd name="connsiteY184" fmla="*/ 993913 h 3001679"/>
              <a:gd name="connsiteX185" fmla="*/ 286247 w 3021496"/>
              <a:gd name="connsiteY185" fmla="*/ 978011 h 3001679"/>
              <a:gd name="connsiteX186" fmla="*/ 222637 w 3021496"/>
              <a:gd name="connsiteY186" fmla="*/ 938254 h 3001679"/>
              <a:gd name="connsiteX187" fmla="*/ 206734 w 3021496"/>
              <a:gd name="connsiteY187" fmla="*/ 914400 h 3001679"/>
              <a:gd name="connsiteX188" fmla="*/ 198783 w 3021496"/>
              <a:gd name="connsiteY188" fmla="*/ 882595 h 3001679"/>
              <a:gd name="connsiteX189" fmla="*/ 198783 w 3021496"/>
              <a:gd name="connsiteY189" fmla="*/ 763325 h 3001679"/>
              <a:gd name="connsiteX190" fmla="*/ 174929 w 3021496"/>
              <a:gd name="connsiteY190" fmla="*/ 739472 h 3001679"/>
              <a:gd name="connsiteX191" fmla="*/ 127221 w 3021496"/>
              <a:gd name="connsiteY191" fmla="*/ 691764 h 3001679"/>
              <a:gd name="connsiteX192" fmla="*/ 111318 w 3021496"/>
              <a:gd name="connsiteY192" fmla="*/ 667910 h 3001679"/>
              <a:gd name="connsiteX193" fmla="*/ 79513 w 3021496"/>
              <a:gd name="connsiteY193" fmla="*/ 652007 h 3001679"/>
              <a:gd name="connsiteX194" fmla="*/ 7951 w 3021496"/>
              <a:gd name="connsiteY194" fmla="*/ 628153 h 3001679"/>
              <a:gd name="connsiteX195" fmla="*/ 0 w 3021496"/>
              <a:gd name="connsiteY195" fmla="*/ 604299 h 3001679"/>
              <a:gd name="connsiteX196" fmla="*/ 7951 w 3021496"/>
              <a:gd name="connsiteY196" fmla="*/ 477078 h 3001679"/>
              <a:gd name="connsiteX197" fmla="*/ 47708 w 3021496"/>
              <a:gd name="connsiteY197" fmla="*/ 437322 h 3001679"/>
              <a:gd name="connsiteX198" fmla="*/ 95416 w 3021496"/>
              <a:gd name="connsiteY198" fmla="*/ 389614 h 3001679"/>
              <a:gd name="connsiteX199" fmla="*/ 127221 w 3021496"/>
              <a:gd name="connsiteY199" fmla="*/ 341906 h 3001679"/>
              <a:gd name="connsiteX200" fmla="*/ 174929 w 3021496"/>
              <a:gd name="connsiteY200" fmla="*/ 318052 h 3001679"/>
              <a:gd name="connsiteX201" fmla="*/ 238539 w 3021496"/>
              <a:gd name="connsiteY201" fmla="*/ 294198 h 3001679"/>
              <a:gd name="connsiteX202" fmla="*/ 318052 w 3021496"/>
              <a:gd name="connsiteY202" fmla="*/ 286247 h 3001679"/>
              <a:gd name="connsiteX203" fmla="*/ 333955 w 3021496"/>
              <a:gd name="connsiteY203" fmla="*/ 262393 h 3001679"/>
              <a:gd name="connsiteX204" fmla="*/ 357809 w 3021496"/>
              <a:gd name="connsiteY204" fmla="*/ 214685 h 3001679"/>
              <a:gd name="connsiteX205" fmla="*/ 365760 w 3021496"/>
              <a:gd name="connsiteY205" fmla="*/ 190832 h 3001679"/>
              <a:gd name="connsiteX206" fmla="*/ 373711 w 3021496"/>
              <a:gd name="connsiteY206" fmla="*/ 31805 h 3001679"/>
              <a:gd name="connsiteX207" fmla="*/ 413468 w 3021496"/>
              <a:gd name="connsiteY207" fmla="*/ 0 h 3001679"/>
              <a:gd name="connsiteX208" fmla="*/ 397565 w 3021496"/>
              <a:gd name="connsiteY208" fmla="*/ 15903 h 3001679"/>
              <a:gd name="connsiteX209" fmla="*/ 383481 w 3021496"/>
              <a:gd name="connsiteY209" fmla="*/ 22567 h 3001679"/>
              <a:gd name="connsiteX210" fmla="*/ 382893 w 3021496"/>
              <a:gd name="connsiteY210" fmla="*/ 23123 h 3001679"/>
              <a:gd name="connsiteX211" fmla="*/ 365760 w 3021496"/>
              <a:gd name="connsiteY211" fmla="*/ 15903 h 300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3021496" h="3001679">
                <a:moveTo>
                  <a:pt x="382893" y="23123"/>
                </a:moveTo>
                <a:lnTo>
                  <a:pt x="397190" y="29146"/>
                </a:lnTo>
                <a:cubicBezTo>
                  <a:pt x="407666" y="33561"/>
                  <a:pt x="418268" y="37537"/>
                  <a:pt x="429371" y="39757"/>
                </a:cubicBezTo>
                <a:cubicBezTo>
                  <a:pt x="543727" y="62628"/>
                  <a:pt x="504262" y="16923"/>
                  <a:pt x="540689" y="71562"/>
                </a:cubicBezTo>
                <a:cubicBezTo>
                  <a:pt x="543339" y="79513"/>
                  <a:pt x="542713" y="89489"/>
                  <a:pt x="548640" y="95416"/>
                </a:cubicBezTo>
                <a:cubicBezTo>
                  <a:pt x="554567" y="101343"/>
                  <a:pt x="564312" y="101549"/>
                  <a:pt x="572494" y="103367"/>
                </a:cubicBezTo>
                <a:cubicBezTo>
                  <a:pt x="588232" y="106864"/>
                  <a:pt x="604299" y="108668"/>
                  <a:pt x="620202" y="111318"/>
                </a:cubicBezTo>
                <a:cubicBezTo>
                  <a:pt x="633454" y="108668"/>
                  <a:pt x="646847" y="106645"/>
                  <a:pt x="659958" y="103367"/>
                </a:cubicBezTo>
                <a:cubicBezTo>
                  <a:pt x="668089" y="101334"/>
                  <a:pt x="675431" y="95416"/>
                  <a:pt x="683812" y="95416"/>
                </a:cubicBezTo>
                <a:cubicBezTo>
                  <a:pt x="711800" y="95416"/>
                  <a:pt x="730775" y="103119"/>
                  <a:pt x="755374" y="111318"/>
                </a:cubicBezTo>
                <a:cubicBezTo>
                  <a:pt x="797785" y="174933"/>
                  <a:pt x="742119" y="98062"/>
                  <a:pt x="795131" y="151075"/>
                </a:cubicBezTo>
                <a:cubicBezTo>
                  <a:pt x="798510" y="154454"/>
                  <a:pt x="800620" y="158925"/>
                  <a:pt x="802818" y="163297"/>
                </a:cubicBezTo>
                <a:lnTo>
                  <a:pt x="804797" y="166100"/>
                </a:lnTo>
                <a:lnTo>
                  <a:pt x="803082" y="174929"/>
                </a:lnTo>
                <a:cubicBezTo>
                  <a:pt x="813684" y="177579"/>
                  <a:pt x="823959" y="182880"/>
                  <a:pt x="834887" y="182880"/>
                </a:cubicBezTo>
                <a:cubicBezTo>
                  <a:pt x="843268" y="182880"/>
                  <a:pt x="817578" y="180165"/>
                  <a:pt x="811033" y="174929"/>
                </a:cubicBezTo>
                <a:lnTo>
                  <a:pt x="804797" y="166100"/>
                </a:lnTo>
                <a:lnTo>
                  <a:pt x="805597" y="161984"/>
                </a:lnTo>
                <a:cubicBezTo>
                  <a:pt x="806435" y="157669"/>
                  <a:pt x="807761" y="153693"/>
                  <a:pt x="811033" y="151075"/>
                </a:cubicBezTo>
                <a:cubicBezTo>
                  <a:pt x="831226" y="134920"/>
                  <a:pt x="854451" y="146027"/>
                  <a:pt x="874644" y="151075"/>
                </a:cubicBezTo>
                <a:cubicBezTo>
                  <a:pt x="886498" y="186638"/>
                  <a:pt x="883794" y="202233"/>
                  <a:pt x="914400" y="222637"/>
                </a:cubicBezTo>
                <a:cubicBezTo>
                  <a:pt x="921374" y="227286"/>
                  <a:pt x="930303" y="227938"/>
                  <a:pt x="938254" y="230588"/>
                </a:cubicBezTo>
                <a:cubicBezTo>
                  <a:pt x="956807" y="286247"/>
                  <a:pt x="938254" y="272995"/>
                  <a:pt x="978011" y="286247"/>
                </a:cubicBezTo>
                <a:cubicBezTo>
                  <a:pt x="957209" y="411050"/>
                  <a:pt x="985652" y="255693"/>
                  <a:pt x="954157" y="381663"/>
                </a:cubicBezTo>
                <a:cubicBezTo>
                  <a:pt x="951611" y="391848"/>
                  <a:pt x="943956" y="425919"/>
                  <a:pt x="938254" y="437322"/>
                </a:cubicBezTo>
                <a:cubicBezTo>
                  <a:pt x="933980" y="445869"/>
                  <a:pt x="927652" y="453225"/>
                  <a:pt x="922351" y="461176"/>
                </a:cubicBezTo>
                <a:cubicBezTo>
                  <a:pt x="979342" y="546660"/>
                  <a:pt x="928312" y="483370"/>
                  <a:pt x="978011" y="524786"/>
                </a:cubicBezTo>
                <a:cubicBezTo>
                  <a:pt x="1017720" y="557877"/>
                  <a:pt x="983795" y="542617"/>
                  <a:pt x="1025718" y="556592"/>
                </a:cubicBezTo>
                <a:cubicBezTo>
                  <a:pt x="1031019" y="548641"/>
                  <a:pt x="1037347" y="541285"/>
                  <a:pt x="1041621" y="532738"/>
                </a:cubicBezTo>
                <a:cubicBezTo>
                  <a:pt x="1045369" y="525241"/>
                  <a:pt x="1042752" y="513756"/>
                  <a:pt x="1049572" y="508884"/>
                </a:cubicBezTo>
                <a:cubicBezTo>
                  <a:pt x="1063212" y="499141"/>
                  <a:pt x="1097280" y="492981"/>
                  <a:pt x="1097280" y="492981"/>
                </a:cubicBezTo>
                <a:cubicBezTo>
                  <a:pt x="1099930" y="482379"/>
                  <a:pt x="1099169" y="470269"/>
                  <a:pt x="1105231" y="461176"/>
                </a:cubicBezTo>
                <a:cubicBezTo>
                  <a:pt x="1110532" y="453225"/>
                  <a:pt x="1120301" y="449037"/>
                  <a:pt x="1129085" y="445273"/>
                </a:cubicBezTo>
                <a:cubicBezTo>
                  <a:pt x="1155400" y="433995"/>
                  <a:pt x="1226386" y="430773"/>
                  <a:pt x="1240404" y="429371"/>
                </a:cubicBezTo>
                <a:cubicBezTo>
                  <a:pt x="1250946" y="445185"/>
                  <a:pt x="1268106" y="457327"/>
                  <a:pt x="1248355" y="477078"/>
                </a:cubicBezTo>
                <a:cubicBezTo>
                  <a:pt x="1242428" y="483005"/>
                  <a:pt x="1232452" y="482379"/>
                  <a:pt x="1224501" y="485030"/>
                </a:cubicBezTo>
                <a:cubicBezTo>
                  <a:pt x="1221851" y="492981"/>
                  <a:pt x="1218194" y="500665"/>
                  <a:pt x="1216550" y="508884"/>
                </a:cubicBezTo>
                <a:cubicBezTo>
                  <a:pt x="1212874" y="527261"/>
                  <a:pt x="1216210" y="547417"/>
                  <a:pt x="1208598" y="564543"/>
                </a:cubicBezTo>
                <a:cubicBezTo>
                  <a:pt x="1204717" y="573276"/>
                  <a:pt x="1192695" y="575144"/>
                  <a:pt x="1184744" y="580445"/>
                </a:cubicBezTo>
                <a:cubicBezTo>
                  <a:pt x="1192695" y="585746"/>
                  <a:pt x="1199865" y="592467"/>
                  <a:pt x="1208598" y="596348"/>
                </a:cubicBezTo>
                <a:cubicBezTo>
                  <a:pt x="1246401" y="613149"/>
                  <a:pt x="1264008" y="613535"/>
                  <a:pt x="1304014" y="620202"/>
                </a:cubicBezTo>
                <a:cubicBezTo>
                  <a:pt x="1309315" y="636105"/>
                  <a:pt x="1318249" y="651230"/>
                  <a:pt x="1319917" y="667910"/>
                </a:cubicBezTo>
                <a:cubicBezTo>
                  <a:pt x="1322567" y="694414"/>
                  <a:pt x="1319445" y="722153"/>
                  <a:pt x="1327868" y="747423"/>
                </a:cubicBezTo>
                <a:cubicBezTo>
                  <a:pt x="1330890" y="756489"/>
                  <a:pt x="1343175" y="759051"/>
                  <a:pt x="1351722" y="763325"/>
                </a:cubicBezTo>
                <a:cubicBezTo>
                  <a:pt x="1417561" y="796245"/>
                  <a:pt x="1331069" y="741607"/>
                  <a:pt x="1399430" y="787179"/>
                </a:cubicBezTo>
                <a:cubicBezTo>
                  <a:pt x="1408104" y="800191"/>
                  <a:pt x="1419910" y="824526"/>
                  <a:pt x="1439186" y="826936"/>
                </a:cubicBezTo>
                <a:cubicBezTo>
                  <a:pt x="1452596" y="828612"/>
                  <a:pt x="1465691" y="821635"/>
                  <a:pt x="1478943" y="818985"/>
                </a:cubicBezTo>
                <a:cubicBezTo>
                  <a:pt x="1484244" y="808383"/>
                  <a:pt x="1490176" y="798074"/>
                  <a:pt x="1494845" y="787179"/>
                </a:cubicBezTo>
                <a:cubicBezTo>
                  <a:pt x="1498147" y="779475"/>
                  <a:pt x="1496870" y="769252"/>
                  <a:pt x="1502797" y="763325"/>
                </a:cubicBezTo>
                <a:cubicBezTo>
                  <a:pt x="1508724" y="757399"/>
                  <a:pt x="1518700" y="758024"/>
                  <a:pt x="1526651" y="755374"/>
                </a:cubicBezTo>
                <a:cubicBezTo>
                  <a:pt x="1529301" y="747423"/>
                  <a:pt x="1528675" y="737447"/>
                  <a:pt x="1534602" y="731520"/>
                </a:cubicBezTo>
                <a:cubicBezTo>
                  <a:pt x="1540529" y="725593"/>
                  <a:pt x="1550325" y="725602"/>
                  <a:pt x="1558456" y="723569"/>
                </a:cubicBezTo>
                <a:cubicBezTo>
                  <a:pt x="1571567" y="720291"/>
                  <a:pt x="1585019" y="718550"/>
                  <a:pt x="1598212" y="715618"/>
                </a:cubicBezTo>
                <a:cubicBezTo>
                  <a:pt x="1608880" y="713247"/>
                  <a:pt x="1619199" y="709211"/>
                  <a:pt x="1630017" y="707666"/>
                </a:cubicBezTo>
                <a:cubicBezTo>
                  <a:pt x="1656386" y="703899"/>
                  <a:pt x="1683026" y="702365"/>
                  <a:pt x="1709531" y="699715"/>
                </a:cubicBezTo>
                <a:cubicBezTo>
                  <a:pt x="1714832" y="707666"/>
                  <a:pt x="1721669" y="714785"/>
                  <a:pt x="1725433" y="723569"/>
                </a:cubicBezTo>
                <a:cubicBezTo>
                  <a:pt x="1729738" y="733613"/>
                  <a:pt x="1726557" y="746841"/>
                  <a:pt x="1733384" y="755374"/>
                </a:cubicBezTo>
                <a:cubicBezTo>
                  <a:pt x="1738620" y="761919"/>
                  <a:pt x="1749287" y="760675"/>
                  <a:pt x="1757238" y="763325"/>
                </a:cubicBezTo>
                <a:cubicBezTo>
                  <a:pt x="1780570" y="758659"/>
                  <a:pt x="1799457" y="756591"/>
                  <a:pt x="1820849" y="747423"/>
                </a:cubicBezTo>
                <a:cubicBezTo>
                  <a:pt x="1848611" y="735525"/>
                  <a:pt x="1849569" y="729786"/>
                  <a:pt x="1876508" y="723569"/>
                </a:cubicBezTo>
                <a:cubicBezTo>
                  <a:pt x="1902845" y="717491"/>
                  <a:pt x="1956021" y="707666"/>
                  <a:pt x="1956021" y="707666"/>
                </a:cubicBezTo>
                <a:cubicBezTo>
                  <a:pt x="1981030" y="716003"/>
                  <a:pt x="1986712" y="713946"/>
                  <a:pt x="2003729" y="739472"/>
                </a:cubicBezTo>
                <a:cubicBezTo>
                  <a:pt x="2008378" y="746445"/>
                  <a:pt x="2009030" y="755374"/>
                  <a:pt x="2011680" y="763325"/>
                </a:cubicBezTo>
                <a:cubicBezTo>
                  <a:pt x="2014330" y="800431"/>
                  <a:pt x="2000491" y="842745"/>
                  <a:pt x="2019631" y="874644"/>
                </a:cubicBezTo>
                <a:cubicBezTo>
                  <a:pt x="2030625" y="892967"/>
                  <a:pt x="2063118" y="875408"/>
                  <a:pt x="2083242" y="882595"/>
                </a:cubicBezTo>
                <a:cubicBezTo>
                  <a:pt x="2101241" y="889023"/>
                  <a:pt x="2115047" y="903798"/>
                  <a:pt x="2130950" y="914400"/>
                </a:cubicBezTo>
                <a:cubicBezTo>
                  <a:pt x="2144897" y="923698"/>
                  <a:pt x="2162755" y="925002"/>
                  <a:pt x="2178657" y="930303"/>
                </a:cubicBezTo>
                <a:lnTo>
                  <a:pt x="2202511" y="938254"/>
                </a:lnTo>
                <a:lnTo>
                  <a:pt x="2226365" y="946205"/>
                </a:lnTo>
                <a:cubicBezTo>
                  <a:pt x="2236967" y="943555"/>
                  <a:pt x="2247243" y="938254"/>
                  <a:pt x="2258171" y="938254"/>
                </a:cubicBezTo>
                <a:cubicBezTo>
                  <a:pt x="2271685" y="938254"/>
                  <a:pt x="2284631" y="943787"/>
                  <a:pt x="2297927" y="946205"/>
                </a:cubicBezTo>
                <a:cubicBezTo>
                  <a:pt x="2313789" y="949089"/>
                  <a:pt x="2329897" y="950660"/>
                  <a:pt x="2345635" y="954157"/>
                </a:cubicBezTo>
                <a:cubicBezTo>
                  <a:pt x="2353817" y="955975"/>
                  <a:pt x="2361358" y="960075"/>
                  <a:pt x="2369489" y="962108"/>
                </a:cubicBezTo>
                <a:cubicBezTo>
                  <a:pt x="2382600" y="965386"/>
                  <a:pt x="2396052" y="967127"/>
                  <a:pt x="2409245" y="970059"/>
                </a:cubicBezTo>
                <a:cubicBezTo>
                  <a:pt x="2419913" y="972430"/>
                  <a:pt x="2430449" y="975360"/>
                  <a:pt x="2441051" y="978011"/>
                </a:cubicBezTo>
                <a:cubicBezTo>
                  <a:pt x="2485123" y="1007392"/>
                  <a:pt x="2450264" y="977103"/>
                  <a:pt x="2472856" y="1017767"/>
                </a:cubicBezTo>
                <a:cubicBezTo>
                  <a:pt x="2482138" y="1034474"/>
                  <a:pt x="2504661" y="1065475"/>
                  <a:pt x="2504661" y="1065475"/>
                </a:cubicBezTo>
                <a:cubicBezTo>
                  <a:pt x="2523586" y="1122249"/>
                  <a:pt x="2506616" y="1103885"/>
                  <a:pt x="2544417" y="1129085"/>
                </a:cubicBezTo>
                <a:cubicBezTo>
                  <a:pt x="2579983" y="1182433"/>
                  <a:pt x="2538086" y="1130165"/>
                  <a:pt x="2584174" y="1160891"/>
                </a:cubicBezTo>
                <a:cubicBezTo>
                  <a:pt x="2593530" y="1167129"/>
                  <a:pt x="2598198" y="1179284"/>
                  <a:pt x="2608028" y="1184745"/>
                </a:cubicBezTo>
                <a:cubicBezTo>
                  <a:pt x="2622681" y="1192886"/>
                  <a:pt x="2655736" y="1200647"/>
                  <a:pt x="2655736" y="1200647"/>
                </a:cubicBezTo>
                <a:cubicBezTo>
                  <a:pt x="2663687" y="1205948"/>
                  <a:pt x="2671043" y="1212276"/>
                  <a:pt x="2679590" y="1216550"/>
                </a:cubicBezTo>
                <a:cubicBezTo>
                  <a:pt x="2687087" y="1220298"/>
                  <a:pt x="2698572" y="1217681"/>
                  <a:pt x="2703444" y="1224501"/>
                </a:cubicBezTo>
                <a:cubicBezTo>
                  <a:pt x="2713187" y="1238142"/>
                  <a:pt x="2714045" y="1256306"/>
                  <a:pt x="2719346" y="1272209"/>
                </a:cubicBezTo>
                <a:cubicBezTo>
                  <a:pt x="2719348" y="1272214"/>
                  <a:pt x="2735246" y="1319913"/>
                  <a:pt x="2735249" y="1319917"/>
                </a:cubicBezTo>
                <a:cubicBezTo>
                  <a:pt x="2760448" y="1357718"/>
                  <a:pt x="2748130" y="1334707"/>
                  <a:pt x="2767054" y="1391478"/>
                </a:cubicBezTo>
                <a:cubicBezTo>
                  <a:pt x="2785226" y="1445993"/>
                  <a:pt x="2763771" y="1378348"/>
                  <a:pt x="2782957" y="1455089"/>
                </a:cubicBezTo>
                <a:cubicBezTo>
                  <a:pt x="2784990" y="1463220"/>
                  <a:pt x="2784981" y="1473016"/>
                  <a:pt x="2790908" y="1478943"/>
                </a:cubicBezTo>
                <a:cubicBezTo>
                  <a:pt x="2804423" y="1492458"/>
                  <a:pt x="2827148" y="1495458"/>
                  <a:pt x="2838616" y="1510748"/>
                </a:cubicBezTo>
                <a:cubicBezTo>
                  <a:pt x="2846567" y="1521350"/>
                  <a:pt x="2854767" y="1531769"/>
                  <a:pt x="2862470" y="1542553"/>
                </a:cubicBezTo>
                <a:cubicBezTo>
                  <a:pt x="2868024" y="1550329"/>
                  <a:pt x="2872254" y="1559066"/>
                  <a:pt x="2878372" y="1566407"/>
                </a:cubicBezTo>
                <a:cubicBezTo>
                  <a:pt x="2910047" y="1604417"/>
                  <a:pt x="2891966" y="1577736"/>
                  <a:pt x="2926080" y="1606164"/>
                </a:cubicBezTo>
                <a:cubicBezTo>
                  <a:pt x="2949038" y="1625296"/>
                  <a:pt x="2950200" y="1630417"/>
                  <a:pt x="2965837" y="1653872"/>
                </a:cubicBezTo>
                <a:cubicBezTo>
                  <a:pt x="2963186" y="1677726"/>
                  <a:pt x="2961831" y="1701759"/>
                  <a:pt x="2957885" y="1725433"/>
                </a:cubicBezTo>
                <a:cubicBezTo>
                  <a:pt x="2956507" y="1733700"/>
                  <a:pt x="2952236" y="1741228"/>
                  <a:pt x="2949934" y="1749287"/>
                </a:cubicBezTo>
                <a:cubicBezTo>
                  <a:pt x="2946932" y="1759794"/>
                  <a:pt x="2943780" y="1770313"/>
                  <a:pt x="2941983" y="1781092"/>
                </a:cubicBezTo>
                <a:cubicBezTo>
                  <a:pt x="2938470" y="1802170"/>
                  <a:pt x="2936682" y="1823499"/>
                  <a:pt x="2934031" y="1844703"/>
                </a:cubicBezTo>
                <a:cubicBezTo>
                  <a:pt x="2936682" y="1892411"/>
                  <a:pt x="2935226" y="1940525"/>
                  <a:pt x="2941983" y="1987826"/>
                </a:cubicBezTo>
                <a:cubicBezTo>
                  <a:pt x="2943334" y="1997286"/>
                  <a:pt x="2950423" y="2005710"/>
                  <a:pt x="2957885" y="2011680"/>
                </a:cubicBezTo>
                <a:cubicBezTo>
                  <a:pt x="2964430" y="2016916"/>
                  <a:pt x="2973788" y="2016981"/>
                  <a:pt x="2981739" y="2019632"/>
                </a:cubicBezTo>
                <a:cubicBezTo>
                  <a:pt x="2987040" y="2035534"/>
                  <a:pt x="2995271" y="2050745"/>
                  <a:pt x="2997642" y="2067339"/>
                </a:cubicBezTo>
                <a:cubicBezTo>
                  <a:pt x="3010480" y="2157208"/>
                  <a:pt x="3004156" y="2104312"/>
                  <a:pt x="3013544" y="2226365"/>
                </a:cubicBezTo>
                <a:cubicBezTo>
                  <a:pt x="3010894" y="2234316"/>
                  <a:pt x="3004667" y="2241889"/>
                  <a:pt x="3005593" y="2250219"/>
                </a:cubicBezTo>
                <a:cubicBezTo>
                  <a:pt x="3007444" y="2266879"/>
                  <a:pt x="3021496" y="2297927"/>
                  <a:pt x="3021496" y="2297927"/>
                </a:cubicBezTo>
                <a:cubicBezTo>
                  <a:pt x="3016197" y="2372100"/>
                  <a:pt x="3033322" y="2390282"/>
                  <a:pt x="2997642" y="2433099"/>
                </a:cubicBezTo>
                <a:cubicBezTo>
                  <a:pt x="2970176" y="2466059"/>
                  <a:pt x="2972171" y="2457492"/>
                  <a:pt x="2926080" y="2472856"/>
                </a:cubicBezTo>
                <a:lnTo>
                  <a:pt x="2902226" y="2480807"/>
                </a:lnTo>
                <a:cubicBezTo>
                  <a:pt x="2894275" y="2486108"/>
                  <a:pt x="2887924" y="2496429"/>
                  <a:pt x="2878372" y="2496710"/>
                </a:cubicBezTo>
                <a:cubicBezTo>
                  <a:pt x="2677777" y="2502610"/>
                  <a:pt x="2704081" y="2506807"/>
                  <a:pt x="2600077" y="2480807"/>
                </a:cubicBezTo>
                <a:lnTo>
                  <a:pt x="2059388" y="2488758"/>
                </a:lnTo>
                <a:cubicBezTo>
                  <a:pt x="2051021" y="2489243"/>
                  <a:pt x="2052711" y="2504328"/>
                  <a:pt x="2051437" y="2512612"/>
                </a:cubicBezTo>
                <a:cubicBezTo>
                  <a:pt x="2047387" y="2538939"/>
                  <a:pt x="2049474" y="2566171"/>
                  <a:pt x="2043485" y="2592125"/>
                </a:cubicBezTo>
                <a:cubicBezTo>
                  <a:pt x="2041336" y="2601436"/>
                  <a:pt x="2032884" y="2608028"/>
                  <a:pt x="2027583" y="2615979"/>
                </a:cubicBezTo>
                <a:cubicBezTo>
                  <a:pt x="2030233" y="2631882"/>
                  <a:pt x="2030436" y="2648392"/>
                  <a:pt x="2035534" y="2663687"/>
                </a:cubicBezTo>
                <a:cubicBezTo>
                  <a:pt x="2045000" y="2692084"/>
                  <a:pt x="2077563" y="2704959"/>
                  <a:pt x="2099144" y="2719346"/>
                </a:cubicBezTo>
                <a:lnTo>
                  <a:pt x="2122998" y="2735249"/>
                </a:lnTo>
                <a:lnTo>
                  <a:pt x="2146852" y="2751152"/>
                </a:lnTo>
                <a:cubicBezTo>
                  <a:pt x="2184332" y="2807369"/>
                  <a:pt x="2135382" y="2739681"/>
                  <a:pt x="2194560" y="2798859"/>
                </a:cubicBezTo>
                <a:cubicBezTo>
                  <a:pt x="2201317" y="2805616"/>
                  <a:pt x="2204908" y="2814937"/>
                  <a:pt x="2210463" y="2822713"/>
                </a:cubicBezTo>
                <a:cubicBezTo>
                  <a:pt x="2218166" y="2833497"/>
                  <a:pt x="2224946" y="2845147"/>
                  <a:pt x="2234317" y="2854518"/>
                </a:cubicBezTo>
                <a:cubicBezTo>
                  <a:pt x="2241074" y="2861275"/>
                  <a:pt x="2250220" y="2865120"/>
                  <a:pt x="2258171" y="2870421"/>
                </a:cubicBezTo>
                <a:cubicBezTo>
                  <a:pt x="2266211" y="2882482"/>
                  <a:pt x="2282024" y="2901669"/>
                  <a:pt x="2282024" y="2918129"/>
                </a:cubicBezTo>
                <a:cubicBezTo>
                  <a:pt x="2282024" y="2934251"/>
                  <a:pt x="2280621" y="2951104"/>
                  <a:pt x="2274073" y="2965837"/>
                </a:cubicBezTo>
                <a:cubicBezTo>
                  <a:pt x="2269506" y="2976113"/>
                  <a:pt x="2259575" y="2983454"/>
                  <a:pt x="2250219" y="2989691"/>
                </a:cubicBezTo>
                <a:cubicBezTo>
                  <a:pt x="2243245" y="2994340"/>
                  <a:pt x="2234649" y="2996368"/>
                  <a:pt x="2226365" y="2997642"/>
                </a:cubicBezTo>
                <a:lnTo>
                  <a:pt x="2185994" y="3001679"/>
                </a:lnTo>
                <a:lnTo>
                  <a:pt x="1985980" y="3001679"/>
                </a:lnTo>
                <a:lnTo>
                  <a:pt x="1937256" y="2998915"/>
                </a:lnTo>
                <a:cubicBezTo>
                  <a:pt x="1914917" y="2996909"/>
                  <a:pt x="1892237" y="2993997"/>
                  <a:pt x="1868557" y="2989691"/>
                </a:cubicBezTo>
                <a:cubicBezTo>
                  <a:pt x="1857805" y="2987736"/>
                  <a:pt x="1847353" y="2984390"/>
                  <a:pt x="1836751" y="2981739"/>
                </a:cubicBezTo>
                <a:cubicBezTo>
                  <a:pt x="1823499" y="2973788"/>
                  <a:pt x="1810818" y="2964796"/>
                  <a:pt x="1796995" y="2957885"/>
                </a:cubicBezTo>
                <a:cubicBezTo>
                  <a:pt x="1789498" y="2954137"/>
                  <a:pt x="1780845" y="2953235"/>
                  <a:pt x="1773141" y="2949934"/>
                </a:cubicBezTo>
                <a:cubicBezTo>
                  <a:pt x="1762246" y="2945265"/>
                  <a:pt x="1751938" y="2939333"/>
                  <a:pt x="1741336" y="2934032"/>
                </a:cubicBezTo>
                <a:cubicBezTo>
                  <a:pt x="1687562" y="2862332"/>
                  <a:pt x="1745949" y="2932831"/>
                  <a:pt x="1693628" y="2886324"/>
                </a:cubicBezTo>
                <a:cubicBezTo>
                  <a:pt x="1676819" y="2871383"/>
                  <a:pt x="1645920" y="2838616"/>
                  <a:pt x="1645920" y="2838616"/>
                </a:cubicBezTo>
                <a:cubicBezTo>
                  <a:pt x="1627014" y="2781897"/>
                  <a:pt x="1653822" y="2850469"/>
                  <a:pt x="1614115" y="2790908"/>
                </a:cubicBezTo>
                <a:cubicBezTo>
                  <a:pt x="1609466" y="2783934"/>
                  <a:pt x="1609912" y="2774551"/>
                  <a:pt x="1606164" y="2767054"/>
                </a:cubicBezTo>
                <a:cubicBezTo>
                  <a:pt x="1601890" y="2758507"/>
                  <a:pt x="1595562" y="2751151"/>
                  <a:pt x="1590261" y="2743200"/>
                </a:cubicBezTo>
                <a:cubicBezTo>
                  <a:pt x="1587611" y="2729948"/>
                  <a:pt x="1582310" y="2716958"/>
                  <a:pt x="1582310" y="2703444"/>
                </a:cubicBezTo>
                <a:cubicBezTo>
                  <a:pt x="1582310" y="2623887"/>
                  <a:pt x="1590261" y="2544462"/>
                  <a:pt x="1590261" y="2464905"/>
                </a:cubicBezTo>
                <a:cubicBezTo>
                  <a:pt x="1590261" y="2451390"/>
                  <a:pt x="1587055" y="2437802"/>
                  <a:pt x="1582310" y="2425148"/>
                </a:cubicBezTo>
                <a:cubicBezTo>
                  <a:pt x="1578955" y="2416200"/>
                  <a:pt x="1571708" y="2409245"/>
                  <a:pt x="1566407" y="2401294"/>
                </a:cubicBezTo>
                <a:cubicBezTo>
                  <a:pt x="1551262" y="2355858"/>
                  <a:pt x="1570951" y="2393721"/>
                  <a:pt x="1534602" y="2369489"/>
                </a:cubicBezTo>
                <a:cubicBezTo>
                  <a:pt x="1508086" y="2351812"/>
                  <a:pt x="1516624" y="2340881"/>
                  <a:pt x="1486894" y="2329732"/>
                </a:cubicBezTo>
                <a:cubicBezTo>
                  <a:pt x="1474240" y="2324987"/>
                  <a:pt x="1460248" y="2325059"/>
                  <a:pt x="1447137" y="2321781"/>
                </a:cubicBezTo>
                <a:cubicBezTo>
                  <a:pt x="1439006" y="2319748"/>
                  <a:pt x="1431656" y="2314219"/>
                  <a:pt x="1423284" y="2313830"/>
                </a:cubicBezTo>
                <a:cubicBezTo>
                  <a:pt x="1317348" y="2308903"/>
                  <a:pt x="1211249" y="2308529"/>
                  <a:pt x="1105231" y="2305878"/>
                </a:cubicBezTo>
                <a:cubicBezTo>
                  <a:pt x="1039083" y="2239733"/>
                  <a:pt x="1076261" y="2288631"/>
                  <a:pt x="1089329" y="2099145"/>
                </a:cubicBezTo>
                <a:cubicBezTo>
                  <a:pt x="1090438" y="2083061"/>
                  <a:pt x="1089157" y="2065363"/>
                  <a:pt x="1097280" y="2051437"/>
                </a:cubicBezTo>
                <a:cubicBezTo>
                  <a:pt x="1108612" y="2032011"/>
                  <a:pt x="1129085" y="2019632"/>
                  <a:pt x="1144988" y="2003729"/>
                </a:cubicBezTo>
                <a:cubicBezTo>
                  <a:pt x="1152939" y="1995778"/>
                  <a:pt x="1159486" y="1986113"/>
                  <a:pt x="1168842" y="1979875"/>
                </a:cubicBezTo>
                <a:cubicBezTo>
                  <a:pt x="1202558" y="1957397"/>
                  <a:pt x="1184148" y="1968246"/>
                  <a:pt x="1224501" y="1948070"/>
                </a:cubicBezTo>
                <a:cubicBezTo>
                  <a:pt x="1232452" y="1940119"/>
                  <a:pt x="1239716" y="1931415"/>
                  <a:pt x="1248355" y="1924216"/>
                </a:cubicBezTo>
                <a:cubicBezTo>
                  <a:pt x="1269862" y="1906293"/>
                  <a:pt x="1295551" y="1897995"/>
                  <a:pt x="1319917" y="1884459"/>
                </a:cubicBezTo>
                <a:cubicBezTo>
                  <a:pt x="1328271" y="1879818"/>
                  <a:pt x="1335224" y="1872831"/>
                  <a:pt x="1343771" y="1868557"/>
                </a:cubicBezTo>
                <a:cubicBezTo>
                  <a:pt x="1409610" y="1835637"/>
                  <a:pt x="1323115" y="1890276"/>
                  <a:pt x="1391478" y="1844703"/>
                </a:cubicBezTo>
                <a:cubicBezTo>
                  <a:pt x="1396779" y="1836752"/>
                  <a:pt x="1400624" y="1827606"/>
                  <a:pt x="1407381" y="1820849"/>
                </a:cubicBezTo>
                <a:cubicBezTo>
                  <a:pt x="1414138" y="1814092"/>
                  <a:pt x="1427686" y="1813819"/>
                  <a:pt x="1431235" y="1804946"/>
                </a:cubicBezTo>
                <a:cubicBezTo>
                  <a:pt x="1439171" y="1785106"/>
                  <a:pt x="1436536" y="1762539"/>
                  <a:pt x="1439186" y="1741336"/>
                </a:cubicBezTo>
                <a:cubicBezTo>
                  <a:pt x="1436536" y="1701579"/>
                  <a:pt x="1437785" y="1661369"/>
                  <a:pt x="1431235" y="1622066"/>
                </a:cubicBezTo>
                <a:cubicBezTo>
                  <a:pt x="1429664" y="1612640"/>
                  <a:pt x="1421681" y="1605354"/>
                  <a:pt x="1415332" y="1598212"/>
                </a:cubicBezTo>
                <a:cubicBezTo>
                  <a:pt x="1375723" y="1553653"/>
                  <a:pt x="1380023" y="1558772"/>
                  <a:pt x="1343771" y="1534602"/>
                </a:cubicBezTo>
                <a:cubicBezTo>
                  <a:pt x="1341120" y="1526651"/>
                  <a:pt x="1341746" y="1516675"/>
                  <a:pt x="1335819" y="1510748"/>
                </a:cubicBezTo>
                <a:cubicBezTo>
                  <a:pt x="1329892" y="1504822"/>
                  <a:pt x="1318939" y="1507446"/>
                  <a:pt x="1311965" y="1502797"/>
                </a:cubicBezTo>
                <a:cubicBezTo>
                  <a:pt x="1302609" y="1496560"/>
                  <a:pt x="1296062" y="1486894"/>
                  <a:pt x="1288111" y="1478943"/>
                </a:cubicBezTo>
                <a:cubicBezTo>
                  <a:pt x="1285461" y="1470992"/>
                  <a:pt x="1286087" y="1461016"/>
                  <a:pt x="1280160" y="1455089"/>
                </a:cubicBezTo>
                <a:cubicBezTo>
                  <a:pt x="1266645" y="1441574"/>
                  <a:pt x="1247742" y="1434752"/>
                  <a:pt x="1232452" y="1423284"/>
                </a:cubicBezTo>
                <a:cubicBezTo>
                  <a:pt x="1221850" y="1415333"/>
                  <a:pt x="1212757" y="1404812"/>
                  <a:pt x="1200647" y="1399430"/>
                </a:cubicBezTo>
                <a:cubicBezTo>
                  <a:pt x="1188297" y="1393941"/>
                  <a:pt x="1174143" y="1394129"/>
                  <a:pt x="1160891" y="1391478"/>
                </a:cubicBezTo>
                <a:cubicBezTo>
                  <a:pt x="1113183" y="1394129"/>
                  <a:pt x="1065384" y="1395462"/>
                  <a:pt x="1017767" y="1399430"/>
                </a:cubicBezTo>
                <a:cubicBezTo>
                  <a:pt x="1001701" y="1400769"/>
                  <a:pt x="985994" y="1404930"/>
                  <a:pt x="970059" y="1407381"/>
                </a:cubicBezTo>
                <a:cubicBezTo>
                  <a:pt x="951536" y="1410231"/>
                  <a:pt x="932953" y="1412682"/>
                  <a:pt x="914400" y="1415332"/>
                </a:cubicBezTo>
                <a:cubicBezTo>
                  <a:pt x="473785" y="1406520"/>
                  <a:pt x="536771" y="1538976"/>
                  <a:pt x="508884" y="1343771"/>
                </a:cubicBezTo>
                <a:cubicBezTo>
                  <a:pt x="506604" y="1327811"/>
                  <a:pt x="503583" y="1311966"/>
                  <a:pt x="500932" y="1296063"/>
                </a:cubicBezTo>
                <a:cubicBezTo>
                  <a:pt x="503583" y="1269559"/>
                  <a:pt x="499781" y="1241583"/>
                  <a:pt x="508884" y="1216550"/>
                </a:cubicBezTo>
                <a:cubicBezTo>
                  <a:pt x="511748" y="1208673"/>
                  <a:pt x="526192" y="1213834"/>
                  <a:pt x="532737" y="1208598"/>
                </a:cubicBezTo>
                <a:cubicBezTo>
                  <a:pt x="540199" y="1202628"/>
                  <a:pt x="541883" y="1191502"/>
                  <a:pt x="548640" y="1184745"/>
                </a:cubicBezTo>
                <a:cubicBezTo>
                  <a:pt x="555397" y="1177988"/>
                  <a:pt x="564543" y="1174143"/>
                  <a:pt x="572494" y="1168842"/>
                </a:cubicBezTo>
                <a:cubicBezTo>
                  <a:pt x="567193" y="1160891"/>
                  <a:pt x="560865" y="1153535"/>
                  <a:pt x="556591" y="1144988"/>
                </a:cubicBezTo>
                <a:cubicBezTo>
                  <a:pt x="552843" y="1137491"/>
                  <a:pt x="553289" y="1128108"/>
                  <a:pt x="548640" y="1121134"/>
                </a:cubicBezTo>
                <a:cubicBezTo>
                  <a:pt x="542403" y="1111778"/>
                  <a:pt x="531985" y="1105919"/>
                  <a:pt x="524786" y="1097280"/>
                </a:cubicBezTo>
                <a:cubicBezTo>
                  <a:pt x="518668" y="1089939"/>
                  <a:pt x="516346" y="1079396"/>
                  <a:pt x="508884" y="1073426"/>
                </a:cubicBezTo>
                <a:cubicBezTo>
                  <a:pt x="502339" y="1068190"/>
                  <a:pt x="492981" y="1068125"/>
                  <a:pt x="485030" y="1065475"/>
                </a:cubicBezTo>
                <a:cubicBezTo>
                  <a:pt x="472350" y="1046455"/>
                  <a:pt x="464752" y="1031681"/>
                  <a:pt x="445273" y="1017767"/>
                </a:cubicBezTo>
                <a:cubicBezTo>
                  <a:pt x="420572" y="1000124"/>
                  <a:pt x="409405" y="1001840"/>
                  <a:pt x="381663" y="993913"/>
                </a:cubicBezTo>
                <a:cubicBezTo>
                  <a:pt x="322331" y="976961"/>
                  <a:pt x="402532" y="990931"/>
                  <a:pt x="286247" y="978011"/>
                </a:cubicBezTo>
                <a:cubicBezTo>
                  <a:pt x="261053" y="965414"/>
                  <a:pt x="243281" y="958898"/>
                  <a:pt x="222637" y="938254"/>
                </a:cubicBezTo>
                <a:cubicBezTo>
                  <a:pt x="215880" y="931497"/>
                  <a:pt x="212035" y="922351"/>
                  <a:pt x="206734" y="914400"/>
                </a:cubicBezTo>
                <a:cubicBezTo>
                  <a:pt x="204084" y="903798"/>
                  <a:pt x="198783" y="893523"/>
                  <a:pt x="198783" y="882595"/>
                </a:cubicBezTo>
                <a:cubicBezTo>
                  <a:pt x="198783" y="822923"/>
                  <a:pt x="221570" y="825988"/>
                  <a:pt x="198783" y="763325"/>
                </a:cubicBezTo>
                <a:cubicBezTo>
                  <a:pt x="194940" y="752757"/>
                  <a:pt x="182247" y="748010"/>
                  <a:pt x="174929" y="739472"/>
                </a:cubicBezTo>
                <a:cubicBezTo>
                  <a:pt x="135477" y="693445"/>
                  <a:pt x="169215" y="719759"/>
                  <a:pt x="127221" y="691764"/>
                </a:cubicBezTo>
                <a:cubicBezTo>
                  <a:pt x="121920" y="683813"/>
                  <a:pt x="118659" y="674028"/>
                  <a:pt x="111318" y="667910"/>
                </a:cubicBezTo>
                <a:cubicBezTo>
                  <a:pt x="102212" y="660322"/>
                  <a:pt x="90344" y="656821"/>
                  <a:pt x="79513" y="652007"/>
                </a:cubicBezTo>
                <a:cubicBezTo>
                  <a:pt x="41020" y="634899"/>
                  <a:pt x="44867" y="637383"/>
                  <a:pt x="7951" y="628153"/>
                </a:cubicBezTo>
                <a:cubicBezTo>
                  <a:pt x="5301" y="620202"/>
                  <a:pt x="0" y="612680"/>
                  <a:pt x="0" y="604299"/>
                </a:cubicBezTo>
                <a:cubicBezTo>
                  <a:pt x="0" y="561809"/>
                  <a:pt x="1324" y="519048"/>
                  <a:pt x="7951" y="477078"/>
                </a:cubicBezTo>
                <a:cubicBezTo>
                  <a:pt x="11629" y="453786"/>
                  <a:pt x="33430" y="450014"/>
                  <a:pt x="47708" y="437322"/>
                </a:cubicBezTo>
                <a:cubicBezTo>
                  <a:pt x="64517" y="422381"/>
                  <a:pt x="82941" y="408327"/>
                  <a:pt x="95416" y="389614"/>
                </a:cubicBezTo>
                <a:cubicBezTo>
                  <a:pt x="106018" y="373711"/>
                  <a:pt x="111318" y="352507"/>
                  <a:pt x="127221" y="341906"/>
                </a:cubicBezTo>
                <a:cubicBezTo>
                  <a:pt x="163408" y="317782"/>
                  <a:pt x="137309" y="332160"/>
                  <a:pt x="174929" y="318052"/>
                </a:cubicBezTo>
                <a:cubicBezTo>
                  <a:pt x="176150" y="317594"/>
                  <a:pt x="228344" y="295767"/>
                  <a:pt x="238539" y="294198"/>
                </a:cubicBezTo>
                <a:cubicBezTo>
                  <a:pt x="264866" y="290148"/>
                  <a:pt x="291548" y="288897"/>
                  <a:pt x="318052" y="286247"/>
                </a:cubicBezTo>
                <a:cubicBezTo>
                  <a:pt x="323353" y="278296"/>
                  <a:pt x="329681" y="270940"/>
                  <a:pt x="333955" y="262393"/>
                </a:cubicBezTo>
                <a:cubicBezTo>
                  <a:pt x="366875" y="196553"/>
                  <a:pt x="312233" y="283048"/>
                  <a:pt x="357809" y="214685"/>
                </a:cubicBezTo>
                <a:cubicBezTo>
                  <a:pt x="360459" y="206734"/>
                  <a:pt x="365034" y="199182"/>
                  <a:pt x="365760" y="190832"/>
                </a:cubicBezTo>
                <a:cubicBezTo>
                  <a:pt x="370358" y="137956"/>
                  <a:pt x="364217" y="84024"/>
                  <a:pt x="373711" y="31805"/>
                </a:cubicBezTo>
                <a:close/>
                <a:moveTo>
                  <a:pt x="413468" y="0"/>
                </a:moveTo>
                <a:cubicBezTo>
                  <a:pt x="408167" y="5301"/>
                  <a:pt x="403419" y="11220"/>
                  <a:pt x="397565" y="15903"/>
                </a:cubicBezTo>
                <a:cubicBezTo>
                  <a:pt x="393834" y="18888"/>
                  <a:pt x="388298" y="20513"/>
                  <a:pt x="383481" y="22567"/>
                </a:cubicBezTo>
                <a:lnTo>
                  <a:pt x="382893" y="23123"/>
                </a:lnTo>
                <a:lnTo>
                  <a:pt x="365760" y="15903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62752"/>
            <a:ext cx="7920000" cy="270000"/>
          </a:xfrm>
        </p:spPr>
        <p:txBody>
          <a:bodyPr/>
          <a:lstStyle/>
          <a:p>
            <a:r>
              <a:rPr lang="pt-BR" b="0" dirty="0" err="1"/>
              <a:t>Our</a:t>
            </a:r>
            <a:r>
              <a:rPr lang="pt-BR" b="0" dirty="0"/>
              <a:t> </a:t>
            </a:r>
            <a:r>
              <a:rPr lang="pt-BR" b="0" dirty="0" err="1"/>
              <a:t>partner</a:t>
            </a:r>
            <a:r>
              <a:rPr lang="pt-BR" b="0" dirty="0"/>
              <a:t> </a:t>
            </a:r>
            <a:r>
              <a:rPr lang="pt-BR" b="0" dirty="0" err="1"/>
              <a:t>organizations</a:t>
            </a:r>
            <a:endParaRPr lang="pt-BR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84" y="203448"/>
            <a:ext cx="6870787" cy="53649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9C03D5D-47C9-4BF9-BBB6-E0D3BD7DCB12}"/>
              </a:ext>
            </a:extLst>
          </p:cNvPr>
          <p:cNvSpPr txBox="1"/>
          <p:nvPr/>
        </p:nvSpPr>
        <p:spPr>
          <a:xfrm>
            <a:off x="2627783" y="1841032"/>
            <a:ext cx="46343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DFG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has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15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partner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organizations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in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7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countries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throughout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5123E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Latin America</a:t>
            </a: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B5123E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E0AC8C-A1CC-4FF9-B7BC-D525E7A7E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732612" cy="198438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Arial" pitchFamily="-65" charset="0"/>
                <a:cs typeface="Arial" pitchFamily="-65" charset="0"/>
              </a:rPr>
              <a:t>Chilean-German Forum, 12.6.2023, Santiago de Chile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34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9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7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7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4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4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2D0E701B-C920-44AD-A8D6-98785DB8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International </a:t>
            </a:r>
            <a:r>
              <a:rPr lang="de-DE" altLang="de-DE" dirty="0" err="1">
                <a:cs typeface="Arial" panose="020B0604020202020204" pitchFamily="34" charset="0"/>
              </a:rPr>
              <a:t>Cooperation</a:t>
            </a:r>
            <a:r>
              <a:rPr lang="de-DE" altLang="de-DE" dirty="0">
                <a:cs typeface="Arial" panose="020B0604020202020204" pitchFamily="34" charset="0"/>
              </a:rPr>
              <a:t> </a:t>
            </a:r>
            <a:r>
              <a:rPr lang="de-DE" altLang="de-DE" dirty="0" err="1">
                <a:cs typeface="Arial" panose="020B0604020202020204" pitchFamily="34" charset="0"/>
              </a:rPr>
              <a:t>with</a:t>
            </a:r>
            <a:r>
              <a:rPr lang="de-DE" altLang="de-DE" dirty="0">
                <a:cs typeface="Arial" panose="020B0604020202020204" pitchFamily="34" charset="0"/>
              </a:rPr>
              <a:t> Chile</a:t>
            </a:r>
          </a:p>
        </p:txBody>
      </p:sp>
      <p:sp>
        <p:nvSpPr>
          <p:cNvPr id="15363" name="Textplatzhalter 6">
            <a:extLst>
              <a:ext uri="{FF2B5EF4-FFF2-40B4-BE49-F238E27FC236}">
                <a16:creationId xmlns:a16="http://schemas.microsoft.com/office/drawing/2014/main" id="{F1D50D8F-AF01-41D9-BD92-58DEDFBD12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50" y="730250"/>
            <a:ext cx="7920038" cy="2698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de-DE" altLang="de-DE" dirty="0">
                <a:cs typeface="Arial" panose="020B0604020202020204" pitchFamily="34" charset="0"/>
              </a:rPr>
              <a:t>DFG Funding </a:t>
            </a:r>
            <a:r>
              <a:rPr lang="de-DE" altLang="de-DE" dirty="0" err="1">
                <a:cs typeface="Arial" panose="020B0604020202020204" pitchFamily="34" charset="0"/>
              </a:rPr>
              <a:t>Statistics</a:t>
            </a:r>
            <a:r>
              <a:rPr lang="de-DE" altLang="de-DE" dirty="0">
                <a:cs typeface="Arial" panose="020B0604020202020204" pitchFamily="34" charset="0"/>
              </a:rPr>
              <a:t> 2007 – 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B0297B-B644-4E0B-93C7-0BCD01A8349D}"/>
              </a:ext>
            </a:extLst>
          </p:cNvPr>
          <p:cNvSpPr txBox="1"/>
          <p:nvPr/>
        </p:nvSpPr>
        <p:spPr>
          <a:xfrm>
            <a:off x="467544" y="5846763"/>
            <a:ext cx="3946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289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70,5 Million Euro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73073"/>
              </p:ext>
            </p:extLst>
          </p:nvPr>
        </p:nvGraphicFramePr>
        <p:xfrm>
          <a:off x="903778" y="1443037"/>
          <a:ext cx="6692558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Collaboration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Joint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bilateral </a:t>
            </a:r>
            <a:r>
              <a:rPr lang="de-DE" dirty="0" err="1"/>
              <a:t>projects</a:t>
            </a:r>
            <a:endParaRPr lang="de-DE" dirty="0"/>
          </a:p>
        </p:txBody>
      </p:sp>
      <p:sp>
        <p:nvSpPr>
          <p:cNvPr id="7" name="Freihandform 6"/>
          <p:cNvSpPr>
            <a:spLocks noChangeAspect="1"/>
          </p:cNvSpPr>
          <p:nvPr/>
        </p:nvSpPr>
        <p:spPr>
          <a:xfrm>
            <a:off x="368926" y="1645922"/>
            <a:ext cx="2174952" cy="1925705"/>
          </a:xfrm>
          <a:custGeom>
            <a:avLst/>
            <a:gdLst>
              <a:gd name="connsiteX0" fmla="*/ 0 w 1541042"/>
              <a:gd name="connsiteY0" fmla="*/ 0 h 1450067"/>
              <a:gd name="connsiteX1" fmla="*/ 1191126 w 1541042"/>
              <a:gd name="connsiteY1" fmla="*/ 0 h 1450067"/>
              <a:gd name="connsiteX2" fmla="*/ 1191126 w 1541042"/>
              <a:gd name="connsiteY2" fmla="*/ 336591 h 1450067"/>
              <a:gd name="connsiteX3" fmla="*/ 1236693 w 1541042"/>
              <a:gd name="connsiteY3" fmla="*/ 306405 h 1450067"/>
              <a:gd name="connsiteX4" fmla="*/ 1321967 w 1541042"/>
              <a:gd name="connsiteY4" fmla="*/ 289489 h 1450067"/>
              <a:gd name="connsiteX5" fmla="*/ 1541042 w 1541042"/>
              <a:gd name="connsiteY5" fmla="*/ 504745 h 1450067"/>
              <a:gd name="connsiteX6" fmla="*/ 1321967 w 1541042"/>
              <a:gd name="connsiteY6" fmla="*/ 720001 h 1450067"/>
              <a:gd name="connsiteX7" fmla="*/ 1236693 w 1541042"/>
              <a:gd name="connsiteY7" fmla="*/ 703085 h 1450067"/>
              <a:gd name="connsiteX8" fmla="*/ 1191126 w 1541042"/>
              <a:gd name="connsiteY8" fmla="*/ 672899 h 1450067"/>
              <a:gd name="connsiteX9" fmla="*/ 1191126 w 1541042"/>
              <a:gd name="connsiteY9" fmla="*/ 1091430 h 1450067"/>
              <a:gd name="connsiteX10" fmla="*/ 673531 w 1541042"/>
              <a:gd name="connsiteY10" fmla="*/ 1091430 h 1450067"/>
              <a:gd name="connsiteX11" fmla="*/ 684935 w 1541042"/>
              <a:gd name="connsiteY11" fmla="*/ 1112638 h 1450067"/>
              <a:gd name="connsiteX12" fmla="*/ 703845 w 1541042"/>
              <a:gd name="connsiteY12" fmla="*/ 1207180 h 1450067"/>
              <a:gd name="connsiteX13" fmla="*/ 463213 w 1541042"/>
              <a:gd name="connsiteY13" fmla="*/ 1450067 h 1450067"/>
              <a:gd name="connsiteX14" fmla="*/ 222581 w 1541042"/>
              <a:gd name="connsiteY14" fmla="*/ 1207180 h 1450067"/>
              <a:gd name="connsiteX15" fmla="*/ 241491 w 1541042"/>
              <a:gd name="connsiteY15" fmla="*/ 1112638 h 1450067"/>
              <a:gd name="connsiteX16" fmla="*/ 252895 w 1541042"/>
              <a:gd name="connsiteY16" fmla="*/ 1091430 h 1450067"/>
              <a:gd name="connsiteX17" fmla="*/ 0 w 1541042"/>
              <a:gd name="connsiteY17" fmla="*/ 1091430 h 145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41042" h="1450067">
                <a:moveTo>
                  <a:pt x="0" y="0"/>
                </a:moveTo>
                <a:lnTo>
                  <a:pt x="1191126" y="0"/>
                </a:lnTo>
                <a:lnTo>
                  <a:pt x="1191126" y="336591"/>
                </a:lnTo>
                <a:lnTo>
                  <a:pt x="1236693" y="306405"/>
                </a:lnTo>
                <a:cubicBezTo>
                  <a:pt x="1262903" y="295512"/>
                  <a:pt x="1291719" y="289489"/>
                  <a:pt x="1321967" y="289489"/>
                </a:cubicBezTo>
                <a:cubicBezTo>
                  <a:pt x="1442959" y="289489"/>
                  <a:pt x="1541042" y="385862"/>
                  <a:pt x="1541042" y="504745"/>
                </a:cubicBezTo>
                <a:cubicBezTo>
                  <a:pt x="1541042" y="623628"/>
                  <a:pt x="1442959" y="720001"/>
                  <a:pt x="1321967" y="720001"/>
                </a:cubicBezTo>
                <a:cubicBezTo>
                  <a:pt x="1291719" y="720001"/>
                  <a:pt x="1262903" y="713978"/>
                  <a:pt x="1236693" y="703085"/>
                </a:cubicBezTo>
                <a:lnTo>
                  <a:pt x="1191126" y="672899"/>
                </a:lnTo>
                <a:lnTo>
                  <a:pt x="1191126" y="1091430"/>
                </a:lnTo>
                <a:lnTo>
                  <a:pt x="673531" y="1091430"/>
                </a:lnTo>
                <a:lnTo>
                  <a:pt x="684935" y="1112638"/>
                </a:lnTo>
                <a:cubicBezTo>
                  <a:pt x="697112" y="1141696"/>
                  <a:pt x="703845" y="1173644"/>
                  <a:pt x="703845" y="1207180"/>
                </a:cubicBezTo>
                <a:cubicBezTo>
                  <a:pt x="703845" y="1341323"/>
                  <a:pt x="596110" y="1450067"/>
                  <a:pt x="463213" y="1450067"/>
                </a:cubicBezTo>
                <a:cubicBezTo>
                  <a:pt x="330316" y="1450067"/>
                  <a:pt x="222581" y="1341323"/>
                  <a:pt x="222581" y="1207180"/>
                </a:cubicBezTo>
                <a:cubicBezTo>
                  <a:pt x="222581" y="1173644"/>
                  <a:pt x="229315" y="1141696"/>
                  <a:pt x="241491" y="1112638"/>
                </a:cubicBezTo>
                <a:lnTo>
                  <a:pt x="252895" y="1091430"/>
                </a:lnTo>
                <a:lnTo>
                  <a:pt x="0" y="109143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8051" r="23488" b="42985"/>
            </a:stretch>
          </a:blip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ihandform 11"/>
          <p:cNvSpPr>
            <a:spLocks noChangeAspect="1"/>
          </p:cNvSpPr>
          <p:nvPr/>
        </p:nvSpPr>
        <p:spPr>
          <a:xfrm flipV="1">
            <a:off x="2518560" y="1542180"/>
            <a:ext cx="1905585" cy="1886820"/>
          </a:xfrm>
          <a:custGeom>
            <a:avLst/>
            <a:gdLst>
              <a:gd name="connsiteX0" fmla="*/ 688058 w 1250284"/>
              <a:gd name="connsiteY0" fmla="*/ 0 h 1419727"/>
              <a:gd name="connsiteX1" fmla="*/ 907884 w 1250284"/>
              <a:gd name="connsiteY1" fmla="*/ 222585 h 1419727"/>
              <a:gd name="connsiteX2" fmla="*/ 890609 w 1250284"/>
              <a:gd name="connsiteY2" fmla="*/ 309225 h 1419727"/>
              <a:gd name="connsiteX3" fmla="*/ 870836 w 1250284"/>
              <a:gd name="connsiteY3" fmla="*/ 338920 h 1419727"/>
              <a:gd name="connsiteX4" fmla="*/ 1250284 w 1250284"/>
              <a:gd name="connsiteY4" fmla="*/ 338920 h 1419727"/>
              <a:gd name="connsiteX5" fmla="*/ 1250284 w 1250284"/>
              <a:gd name="connsiteY5" fmla="*/ 1419727 h 1419727"/>
              <a:gd name="connsiteX6" fmla="*/ 0 w 1250284"/>
              <a:gd name="connsiteY6" fmla="*/ 1419727 h 1419727"/>
              <a:gd name="connsiteX7" fmla="*/ 0 w 1250284"/>
              <a:gd name="connsiteY7" fmla="*/ 1045844 h 1419727"/>
              <a:gd name="connsiteX8" fmla="*/ 28539 w 1250284"/>
              <a:gd name="connsiteY8" fmla="*/ 1054548 h 1419727"/>
              <a:gd name="connsiteX9" fmla="*/ 72690 w 1250284"/>
              <a:gd name="connsiteY9" fmla="*/ 1058921 h 1419727"/>
              <a:gd name="connsiteX10" fmla="*/ 291765 w 1250284"/>
              <a:gd name="connsiteY10" fmla="*/ 843665 h 1419727"/>
              <a:gd name="connsiteX11" fmla="*/ 72690 w 1250284"/>
              <a:gd name="connsiteY11" fmla="*/ 628409 h 1419727"/>
              <a:gd name="connsiteX12" fmla="*/ 28539 w 1250284"/>
              <a:gd name="connsiteY12" fmla="*/ 632782 h 1419727"/>
              <a:gd name="connsiteX13" fmla="*/ 0 w 1250284"/>
              <a:gd name="connsiteY13" fmla="*/ 641487 h 1419727"/>
              <a:gd name="connsiteX14" fmla="*/ 0 w 1250284"/>
              <a:gd name="connsiteY14" fmla="*/ 338920 h 1419727"/>
              <a:gd name="connsiteX15" fmla="*/ 505280 w 1250284"/>
              <a:gd name="connsiteY15" fmla="*/ 338920 h 1419727"/>
              <a:gd name="connsiteX16" fmla="*/ 485507 w 1250284"/>
              <a:gd name="connsiteY16" fmla="*/ 309225 h 1419727"/>
              <a:gd name="connsiteX17" fmla="*/ 468232 w 1250284"/>
              <a:gd name="connsiteY17" fmla="*/ 222585 h 1419727"/>
              <a:gd name="connsiteX18" fmla="*/ 688058 w 1250284"/>
              <a:gd name="connsiteY18" fmla="*/ 0 h 141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0284" h="1419727">
                <a:moveTo>
                  <a:pt x="688058" y="0"/>
                </a:moveTo>
                <a:cubicBezTo>
                  <a:pt x="809465" y="0"/>
                  <a:pt x="907884" y="99655"/>
                  <a:pt x="907884" y="222585"/>
                </a:cubicBezTo>
                <a:cubicBezTo>
                  <a:pt x="907884" y="253317"/>
                  <a:pt x="901733" y="282595"/>
                  <a:pt x="890609" y="309225"/>
                </a:cubicBezTo>
                <a:lnTo>
                  <a:pt x="870836" y="338920"/>
                </a:lnTo>
                <a:lnTo>
                  <a:pt x="1250284" y="338920"/>
                </a:lnTo>
                <a:lnTo>
                  <a:pt x="1250284" y="1419727"/>
                </a:lnTo>
                <a:lnTo>
                  <a:pt x="0" y="1419727"/>
                </a:lnTo>
                <a:lnTo>
                  <a:pt x="0" y="1045844"/>
                </a:lnTo>
                <a:lnTo>
                  <a:pt x="28539" y="1054548"/>
                </a:lnTo>
                <a:cubicBezTo>
                  <a:pt x="42800" y="1057416"/>
                  <a:pt x="57566" y="1058921"/>
                  <a:pt x="72690" y="1058921"/>
                </a:cubicBezTo>
                <a:cubicBezTo>
                  <a:pt x="193682" y="1058921"/>
                  <a:pt x="291765" y="962548"/>
                  <a:pt x="291765" y="843665"/>
                </a:cubicBezTo>
                <a:cubicBezTo>
                  <a:pt x="291765" y="724782"/>
                  <a:pt x="193682" y="628409"/>
                  <a:pt x="72690" y="628409"/>
                </a:cubicBezTo>
                <a:cubicBezTo>
                  <a:pt x="57566" y="628409"/>
                  <a:pt x="42800" y="629915"/>
                  <a:pt x="28539" y="632782"/>
                </a:cubicBezTo>
                <a:lnTo>
                  <a:pt x="0" y="641487"/>
                </a:lnTo>
                <a:lnTo>
                  <a:pt x="0" y="338920"/>
                </a:lnTo>
                <a:lnTo>
                  <a:pt x="505280" y="338920"/>
                </a:lnTo>
                <a:lnTo>
                  <a:pt x="485507" y="309225"/>
                </a:lnTo>
                <a:cubicBezTo>
                  <a:pt x="474383" y="282595"/>
                  <a:pt x="468232" y="253317"/>
                  <a:pt x="468232" y="222585"/>
                </a:cubicBezTo>
                <a:cubicBezTo>
                  <a:pt x="468232" y="99655"/>
                  <a:pt x="566651" y="0"/>
                  <a:pt x="688058" y="0"/>
                </a:cubicBez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464166" y="3571627"/>
            <a:ext cx="6965453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DA5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Principle of matching funds by DFG and the partner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DA5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organization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6DA5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18" y="1633828"/>
            <a:ext cx="1440160" cy="134787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719856" y="16459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Agencia Nacional de Investigación y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Desarrollo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(ANID) 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(</a:t>
            </a:r>
            <a:r>
              <a:rPr kumimoji="0" lang="pt-BR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ex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 CONICYT)</a:t>
            </a:r>
            <a:endParaRPr lang="pt-BR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</a:rPr>
              <a:t>Cooperation agreement established in 1981 and renewed in 2002.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004F147-4675-CABD-A2DB-D001C47704ED}"/>
              </a:ext>
            </a:extLst>
          </p:cNvPr>
          <p:cNvSpPr txBox="1">
            <a:spLocks/>
          </p:cNvSpPr>
          <p:nvPr/>
        </p:nvSpPr>
        <p:spPr>
          <a:xfrm>
            <a:off x="0" y="4055477"/>
            <a:ext cx="5688632" cy="1749788"/>
          </a:xfrm>
          <a:prstGeom prst="rect">
            <a:avLst/>
          </a:prstGeom>
        </p:spPr>
        <p:txBody>
          <a:bodyPr/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de-DE" altLang="de-DE" sz="1600" b="1" dirty="0"/>
              <a:t>Nov/2022: </a:t>
            </a:r>
            <a:r>
              <a:rPr lang="en-US" altLang="de-DE" sz="1600" b="1" dirty="0"/>
              <a:t>Joint Call for Projects between ANID &amp; DFG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de-DE" sz="1600" b="1" dirty="0"/>
              <a:t>in specific areas:</a:t>
            </a:r>
          </a:p>
          <a:p>
            <a:pPr>
              <a:spcBef>
                <a:spcPts val="600"/>
              </a:spcBef>
            </a:pPr>
            <a:r>
              <a:rPr lang="en-US" altLang="de-DE" sz="1600" dirty="0"/>
              <a:t>Electrical Engineering and Information Technology</a:t>
            </a:r>
          </a:p>
          <a:p>
            <a:pPr>
              <a:spcBef>
                <a:spcPts val="600"/>
              </a:spcBef>
            </a:pPr>
            <a:r>
              <a:rPr lang="en-US" altLang="de-DE" sz="1600" dirty="0"/>
              <a:t>Astronomy and Astrophysics</a:t>
            </a:r>
          </a:p>
          <a:p>
            <a:pPr>
              <a:spcBef>
                <a:spcPts val="600"/>
              </a:spcBef>
            </a:pPr>
            <a:r>
              <a:rPr lang="en-US" altLang="de-DE" sz="1600" b="1" dirty="0"/>
              <a:t>22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submitted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proposals</a:t>
            </a:r>
            <a:r>
              <a:rPr lang="de-DE" altLang="de-DE" sz="1600" b="1" dirty="0"/>
              <a:t>, </a:t>
            </a:r>
            <a:r>
              <a:rPr lang="de-DE" altLang="de-DE" sz="1600" b="1" dirty="0" err="1"/>
              <a:t>currently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under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evaluation</a:t>
            </a:r>
            <a:endParaRPr lang="de-DE" altLang="de-DE" sz="1600" b="1" dirty="0"/>
          </a:p>
          <a:p>
            <a:pPr>
              <a:spcBef>
                <a:spcPts val="600"/>
              </a:spcBef>
            </a:pPr>
            <a:endParaRPr lang="en-US" altLang="de-DE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de-DE" altLang="de-DE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de-DE" altLang="de-D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297B0867-C1F9-E000-81B1-14EF29FE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006" y="3975341"/>
            <a:ext cx="2778613" cy="208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1B6D8-7546-ACCB-F4E5-A684E6628B91}"/>
              </a:ext>
            </a:extLst>
          </p:cNvPr>
          <p:cNvSpPr txBox="1"/>
          <p:nvPr/>
        </p:nvSpPr>
        <p:spPr>
          <a:xfrm>
            <a:off x="1" y="6517536"/>
            <a:ext cx="5148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sz="1200" dirty="0"/>
              <a:t>https://www.dfg.de/en/research_funding/faq/fag_international/index.html</a:t>
            </a:r>
          </a:p>
        </p:txBody>
      </p:sp>
    </p:spTree>
    <p:extLst>
      <p:ext uri="{BB962C8B-B14F-4D97-AF65-F5344CB8AC3E}">
        <p14:creationId xmlns:p14="http://schemas.microsoft.com/office/powerpoint/2010/main" val="143821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CC1711BE-3446-40E0-96D8-B6CE1363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75" y="552229"/>
            <a:ext cx="7920000" cy="270000"/>
          </a:xfrm>
        </p:spPr>
        <p:txBody>
          <a:bodyPr/>
          <a:lstStyle/>
          <a:p>
            <a:r>
              <a:rPr lang="de-DE" altLang="de-DE" dirty="0"/>
              <a:t>DFG </a:t>
            </a:r>
            <a:r>
              <a:rPr lang="de-DE" altLang="de-DE" dirty="0" err="1"/>
              <a:t>Programs</a:t>
            </a:r>
            <a:r>
              <a:rPr lang="de-DE" altLang="de-DE" dirty="0"/>
              <a:t>  and Future </a:t>
            </a:r>
            <a:r>
              <a:rPr lang="de-DE" altLang="de-DE" dirty="0" err="1"/>
              <a:t>Perspectives</a:t>
            </a:r>
            <a:br>
              <a:rPr lang="de-DE" altLang="de-DE" dirty="0"/>
            </a:br>
            <a:endParaRPr lang="de-DE" altLang="de-D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07292-54C2-9E34-6FB4-D1B0654AFD3B}"/>
              </a:ext>
            </a:extLst>
          </p:cNvPr>
          <p:cNvSpPr txBox="1"/>
          <p:nvPr/>
        </p:nvSpPr>
        <p:spPr>
          <a:xfrm>
            <a:off x="196949" y="1524414"/>
            <a:ext cx="8695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altLang="de-DE" b="1" dirty="0"/>
              <a:t>Initiation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International </a:t>
            </a:r>
            <a:r>
              <a:rPr lang="de-DE" altLang="de-DE" dirty="0" err="1"/>
              <a:t>Cooperation</a:t>
            </a:r>
            <a:r>
              <a:rPr lang="de-DE" altLang="de-DE" dirty="0"/>
              <a:t>, </a:t>
            </a:r>
            <a:r>
              <a:rPr lang="de-DE" altLang="de-DE" dirty="0" err="1"/>
              <a:t>visits</a:t>
            </a:r>
            <a:r>
              <a:rPr lang="de-DE" altLang="de-DE" dirty="0"/>
              <a:t>, bilateral </a:t>
            </a:r>
            <a:r>
              <a:rPr lang="de-DE" altLang="de-DE" dirty="0" err="1"/>
              <a:t>workshop</a:t>
            </a:r>
            <a:r>
              <a:rPr lang="de-DE" altLang="de-DE" dirty="0"/>
              <a:t> </a:t>
            </a:r>
            <a:r>
              <a:rPr lang="de-DE" altLang="de-DE" sz="1200" dirty="0"/>
              <a:t>(DFG 1_813_en)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CE7E-9B19-EBFB-6B4F-1E10A2C81788}"/>
              </a:ext>
            </a:extLst>
          </p:cNvPr>
          <p:cNvSpPr txBox="1"/>
          <p:nvPr/>
        </p:nvSpPr>
        <p:spPr>
          <a:xfrm>
            <a:off x="0" y="40303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ROAD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CA453-1928-ED91-FEE3-8D40C39352CF}"/>
              </a:ext>
            </a:extLst>
          </p:cNvPr>
          <p:cNvSpPr txBox="1"/>
          <p:nvPr/>
        </p:nvSpPr>
        <p:spPr>
          <a:xfrm>
            <a:off x="3636336" y="471840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ym typeface="Wingdings" pitchFamily="2" charset="2"/>
              </a:rPr>
              <a:t>REGULAR CALLS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634D1-05EF-7AF9-E14A-4049932B53D3}"/>
              </a:ext>
            </a:extLst>
          </p:cNvPr>
          <p:cNvSpPr txBox="1"/>
          <p:nvPr/>
        </p:nvSpPr>
        <p:spPr>
          <a:xfrm>
            <a:off x="5599558" y="4727563"/>
            <a:ext cx="329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ym typeface="Wingdings" pitchFamily="2" charset="2"/>
              </a:rPr>
              <a:t>LONG TERM JOINT FUNDING</a:t>
            </a:r>
            <a:endParaRPr lang="en-CL" sz="2800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5AC787E-C67C-BA89-3D90-B3931820F73C}"/>
              </a:ext>
            </a:extLst>
          </p:cNvPr>
          <p:cNvSpPr/>
          <p:nvPr/>
        </p:nvSpPr>
        <p:spPr>
          <a:xfrm>
            <a:off x="-1" y="5681670"/>
            <a:ext cx="5033011" cy="350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08C7A-1BC0-E65B-869D-B517D29154B5}"/>
              </a:ext>
            </a:extLst>
          </p:cNvPr>
          <p:cNvSpPr txBox="1"/>
          <p:nvPr/>
        </p:nvSpPr>
        <p:spPr>
          <a:xfrm rot="18963632">
            <a:off x="208203" y="496862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b="1" dirty="0"/>
              <a:t>agreements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21E72-5D83-FA8A-4D2D-CF4126539FCD}"/>
              </a:ext>
            </a:extLst>
          </p:cNvPr>
          <p:cNvSpPr txBox="1"/>
          <p:nvPr/>
        </p:nvSpPr>
        <p:spPr>
          <a:xfrm rot="18783991">
            <a:off x="1554842" y="4872292"/>
            <a:ext cx="185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joint research projects</a:t>
            </a:r>
            <a:endParaRPr lang="en-CL" b="1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7B5EDA9-1796-04AF-4A59-3AA437EABE7D}"/>
              </a:ext>
            </a:extLst>
          </p:cNvPr>
          <p:cNvSpPr/>
          <p:nvPr/>
        </p:nvSpPr>
        <p:spPr>
          <a:xfrm>
            <a:off x="5033012" y="5664805"/>
            <a:ext cx="3859467" cy="3508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E7C18-1516-22A2-4856-9EF20C9B2059}"/>
              </a:ext>
            </a:extLst>
          </p:cNvPr>
          <p:cNvSpPr txBox="1"/>
          <p:nvPr/>
        </p:nvSpPr>
        <p:spPr>
          <a:xfrm>
            <a:off x="2516504" y="6041710"/>
            <a:ext cx="535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CL" sz="2800" dirty="0"/>
              <a:t>USTAINABLE COOPERATION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AFCB2-A321-6885-410F-4B8DE4B7976F}"/>
              </a:ext>
            </a:extLst>
          </p:cNvPr>
          <p:cNvSpPr txBox="1"/>
          <p:nvPr/>
        </p:nvSpPr>
        <p:spPr>
          <a:xfrm>
            <a:off x="157411" y="2140093"/>
            <a:ext cx="5577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altLang="de-DE" b="1" dirty="0"/>
              <a:t>Joint </a:t>
            </a:r>
            <a:r>
              <a:rPr lang="de-DE" altLang="de-DE" b="1" dirty="0" err="1"/>
              <a:t>research</a:t>
            </a:r>
            <a:r>
              <a:rPr lang="de-DE" altLang="de-DE" b="1" dirty="0"/>
              <a:t> </a:t>
            </a:r>
            <a:r>
              <a:rPr lang="de-DE" altLang="de-DE" b="1" dirty="0" err="1"/>
              <a:t>projects</a:t>
            </a:r>
            <a:r>
              <a:rPr lang="de-DE" altLang="de-DE" b="1" dirty="0"/>
              <a:t> </a:t>
            </a:r>
            <a:r>
              <a:rPr lang="de-DE" altLang="de-DE" dirty="0">
                <a:sym typeface="Wingdings" pitchFamily="2" charset="2"/>
              </a:rPr>
              <a:t> </a:t>
            </a:r>
            <a:r>
              <a:rPr lang="de-DE" altLang="de-DE" b="1" dirty="0">
                <a:solidFill>
                  <a:srgbClr val="FF0000"/>
                </a:solidFill>
                <a:sym typeface="Wingdings" pitchFamily="2" charset="2"/>
              </a:rPr>
              <a:t>OPEN </a:t>
            </a:r>
            <a:r>
              <a:rPr lang="de-DE" altLang="de-DE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altLang="de-DE" b="1" dirty="0">
                <a:solidFill>
                  <a:srgbClr val="FF0000"/>
                </a:solidFill>
                <a:sym typeface="Wingdings" pitchFamily="2" charset="2"/>
              </a:rPr>
              <a:t> all </a:t>
            </a:r>
            <a:r>
              <a:rPr lang="de-DE" altLang="de-DE" b="1" dirty="0" err="1">
                <a:solidFill>
                  <a:srgbClr val="FF0000"/>
                </a:solidFill>
                <a:sym typeface="Wingdings" pitchFamily="2" charset="2"/>
              </a:rPr>
              <a:t>areas</a:t>
            </a:r>
            <a:endParaRPr lang="de-DE" altLang="de-DE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altLang="de-DE" sz="1000" b="1" dirty="0">
              <a:sym typeface="Wingdings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DD738-7E93-F309-E231-66F8728D005C}"/>
              </a:ext>
            </a:extLst>
          </p:cNvPr>
          <p:cNvSpPr txBox="1"/>
          <p:nvPr/>
        </p:nvSpPr>
        <p:spPr>
          <a:xfrm>
            <a:off x="165987" y="2853980"/>
            <a:ext cx="897801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altLang="de-DE" b="1" dirty="0">
                <a:sym typeface="Wingdings" pitchFamily="2" charset="2"/>
              </a:rPr>
              <a:t>- International Research Training Group </a:t>
            </a:r>
            <a:r>
              <a:rPr lang="de-DE" altLang="de-DE" dirty="0">
                <a:sym typeface="Wingdings" pitchFamily="2" charset="2"/>
              </a:rPr>
              <a:t>IRTG  </a:t>
            </a:r>
            <a:r>
              <a:rPr lang="de-DE" altLang="de-DE" b="1" dirty="0">
                <a:solidFill>
                  <a:srgbClr val="FF0000"/>
                </a:solidFill>
                <a:sym typeface="Wingdings" pitchFamily="2" charset="2"/>
              </a:rPr>
              <a:t>OPEN </a:t>
            </a:r>
            <a:r>
              <a:rPr lang="de-DE" altLang="de-DE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altLang="de-DE" b="1" dirty="0">
                <a:solidFill>
                  <a:srgbClr val="FF0000"/>
                </a:solidFill>
                <a:sym typeface="Wingdings" pitchFamily="2" charset="2"/>
              </a:rPr>
              <a:t> PARTNERS</a:t>
            </a:r>
            <a:endParaRPr lang="de-DE" altLang="de-DE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doctoral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student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training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, 5-10 PI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their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students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on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each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side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up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9 y.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co-financing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ANID,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others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, such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as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directly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universities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research</a:t>
            </a:r>
            <a:r>
              <a:rPr lang="de-DE" altLang="de-DE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altLang="de-DE" sz="1800" b="1" dirty="0" err="1">
                <a:solidFill>
                  <a:schemeClr val="accent5">
                    <a:lumMod val="75000"/>
                  </a:schemeClr>
                </a:solidFill>
              </a:rPr>
              <a:t>centers</a:t>
            </a:r>
            <a:endParaRPr lang="de-DE" altLang="de-DE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6D306-8ECD-D3E7-2E68-AF090517EC8B}"/>
              </a:ext>
            </a:extLst>
          </p:cNvPr>
          <p:cNvSpPr txBox="1"/>
          <p:nvPr/>
        </p:nvSpPr>
        <p:spPr>
          <a:xfrm>
            <a:off x="364728" y="2433899"/>
            <a:ext cx="75023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sz="1200" dirty="0"/>
              <a:t>https://www.dfg.de/en/research_funding/funding_opportunities/international_cooperation/funding/index.html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556C54-281A-9A05-2CBC-3C6F00029E7E}"/>
              </a:ext>
            </a:extLst>
          </p:cNvPr>
          <p:cNvSpPr txBox="1"/>
          <p:nvPr/>
        </p:nvSpPr>
        <p:spPr>
          <a:xfrm>
            <a:off x="485311" y="1808712"/>
            <a:ext cx="8244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sz="1200" dirty="0"/>
              <a:t>https://www.dfg.de/en/research_funding/programmes/international_cooperation/initiation_international_collaboration/</a:t>
            </a:r>
          </a:p>
        </p:txBody>
      </p:sp>
    </p:spTree>
    <p:extLst>
      <p:ext uri="{BB962C8B-B14F-4D97-AF65-F5344CB8AC3E}">
        <p14:creationId xmlns:p14="http://schemas.microsoft.com/office/powerpoint/2010/main" val="4292670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5" name="Rechteck 4"/>
          <p:cNvSpPr/>
          <p:nvPr/>
        </p:nvSpPr>
        <p:spPr>
          <a:xfrm>
            <a:off x="5337175" y="3429000"/>
            <a:ext cx="2819400" cy="2133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724400" y="4114800"/>
            <a:ext cx="1600200" cy="14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9"/>
          <p:cNvSpPr txBox="1">
            <a:spLocks/>
          </p:cNvSpPr>
          <p:nvPr/>
        </p:nvSpPr>
        <p:spPr bwMode="auto">
          <a:xfrm>
            <a:off x="255767" y="2738148"/>
            <a:ext cx="8677175" cy="8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>
            <a:lvl1pPr marL="0" indent="0">
              <a:buFont typeface="Arial"/>
              <a:buNone/>
              <a:defRPr sz="1600" baseline="0"/>
            </a:lvl1pPr>
          </a:lstStyle>
          <a:p>
            <a:pPr algn="ctr"/>
            <a:r>
              <a:rPr lang="en-GB" sz="3000" b="1" dirty="0"/>
              <a:t>Thank you for your attention!</a:t>
            </a:r>
            <a:endParaRPr lang="en-GB" sz="2000" b="1" dirty="0">
              <a:ea typeface="Times New Roman" pitchFamily="-65" charset="0"/>
              <a:cs typeface="Times New Roman" pitchFamily="-65" charset="0"/>
            </a:endParaRPr>
          </a:p>
          <a:p>
            <a:pPr algn="ctr"/>
            <a:endParaRPr lang="en-GB" sz="2000" b="1" dirty="0">
              <a:ea typeface="Times New Roman" pitchFamily="-65" charset="0"/>
              <a:cs typeface="Times New Roman" pitchFamily="-65" charset="0"/>
            </a:endParaRPr>
          </a:p>
          <a:p>
            <a:pPr algn="ctr"/>
            <a:endParaRPr lang="en-GB" sz="3200" b="1" dirty="0">
              <a:solidFill>
                <a:srgbClr val="646567"/>
              </a:solidFill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9592" y="3758580"/>
            <a:ext cx="86095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48"/>
              </a:spcAft>
              <a:buClr>
                <a:srgbClr val="0069AF"/>
              </a:buClr>
              <a:buSzPct val="90000"/>
            </a:pPr>
            <a:r>
              <a:rPr lang="de-DE" b="1" dirty="0">
                <a:solidFill>
                  <a:schemeClr val="accent4"/>
                </a:solidFill>
              </a:rPr>
              <a:t>Further </a:t>
            </a:r>
            <a:r>
              <a:rPr lang="de-DE" b="1" dirty="0" err="1">
                <a:solidFill>
                  <a:schemeClr val="accent4"/>
                </a:solidFill>
              </a:rPr>
              <a:t>information</a:t>
            </a:r>
            <a:r>
              <a:rPr lang="de-DE" b="1" dirty="0">
                <a:solidFill>
                  <a:schemeClr val="accent4"/>
                </a:solidFill>
              </a:rPr>
              <a:t>:</a:t>
            </a:r>
            <a:endParaRPr lang="de-DE" sz="1800" b="1" dirty="0">
              <a:solidFill>
                <a:schemeClr val="accent4"/>
              </a:solidFill>
              <a:latin typeface="Arial" pitchFamily="-65" charset="0"/>
            </a:endParaRPr>
          </a:p>
          <a:p>
            <a:pPr marL="18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</a:pPr>
            <a:r>
              <a:rPr lang="de-DE" sz="1600" dirty="0" err="1"/>
              <a:t>Contacts</a:t>
            </a:r>
            <a:r>
              <a:rPr lang="de-DE" sz="1600" dirty="0">
                <a:latin typeface="Arial" pitchFamily="-65" charset="0"/>
              </a:rPr>
              <a:t>:</a:t>
            </a: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/>
              <a:t>DFG Office Sao Paulo: </a:t>
            </a:r>
            <a:r>
              <a:rPr lang="en-GB" sz="1600" dirty="0">
                <a:hlinkClick r:id="rId3"/>
              </a:rPr>
              <a:t>christina.peters@dfg.de</a:t>
            </a:r>
            <a:r>
              <a:rPr lang="en-GB" sz="1600" dirty="0"/>
              <a:t>; </a:t>
            </a:r>
            <a:r>
              <a:rPr lang="en-GB" sz="1600" dirty="0">
                <a:hlinkClick r:id="rId4"/>
              </a:rPr>
              <a:t>latinamerica@dfg.de</a:t>
            </a:r>
            <a:endParaRPr lang="en-GB" sz="1600" dirty="0"/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en-GB" sz="1600" dirty="0"/>
              <a:t>DFG Liaison Officer Chile Prof. </a:t>
            </a:r>
            <a:r>
              <a:rPr lang="en-GB" sz="1600" dirty="0" err="1"/>
              <a:t>Dr.</a:t>
            </a:r>
            <a:r>
              <a:rPr lang="en-GB" sz="1600" dirty="0"/>
              <a:t> Gudrun Kausel: </a:t>
            </a:r>
            <a:r>
              <a:rPr lang="de-DE" sz="1600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gkausel@uach.cl</a:t>
            </a:r>
            <a:endParaRPr lang="en-GB" sz="1600" dirty="0">
              <a:solidFill>
                <a:schemeClr val="accent4"/>
              </a:solidFill>
            </a:endParaRP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de-DE" sz="1600" dirty="0"/>
              <a:t>DFG Headoffice Germany </a:t>
            </a:r>
            <a:r>
              <a:rPr lang="en-GB" sz="1600" dirty="0">
                <a:hlinkClick r:id="rId6"/>
              </a:rPr>
              <a:t>dietrich.halm@dfg.de</a:t>
            </a:r>
            <a:r>
              <a:rPr lang="en-GB" sz="1600" dirty="0"/>
              <a:t>	</a:t>
            </a:r>
          </a:p>
          <a:p>
            <a:pPr marL="18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</a:pPr>
            <a:endParaRPr lang="de-DE" sz="1600" dirty="0"/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de-DE" sz="1600" dirty="0"/>
              <a:t>DFG </a:t>
            </a:r>
            <a:r>
              <a:rPr lang="de-DE" sz="1600" dirty="0" err="1"/>
              <a:t>websites</a:t>
            </a:r>
            <a:r>
              <a:rPr lang="de-DE" sz="1600" dirty="0"/>
              <a:t>: </a:t>
            </a:r>
            <a:r>
              <a:rPr lang="de-DE" sz="1600" dirty="0">
                <a:hlinkClick r:id="rId7"/>
              </a:rPr>
              <a:t>www.dfg.de</a:t>
            </a:r>
            <a:r>
              <a:rPr lang="de-DE" sz="1600" dirty="0"/>
              <a:t>; </a:t>
            </a:r>
            <a:r>
              <a:rPr lang="de-DE" sz="1600" dirty="0">
                <a:hlinkClick r:id="rId8"/>
              </a:rPr>
              <a:t>www.dfg.de/latinamerica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>
                <a:hlinkClick r:id="rId9"/>
              </a:rPr>
              <a:t>www.dfg.de/es</a:t>
            </a:r>
            <a:endParaRPr lang="de-DE" sz="1600" dirty="0"/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de-DE" sz="1600" dirty="0"/>
              <a:t>FAQs </a:t>
            </a:r>
            <a:r>
              <a:rPr lang="de-DE" sz="1600" dirty="0">
                <a:hlinkClick r:id="rId10"/>
              </a:rPr>
              <a:t>https://www.dfg.de/en/research_funding/faq/fag_international/index.html</a:t>
            </a:r>
            <a:r>
              <a:rPr lang="de-DE" sz="1600" dirty="0"/>
              <a:t> </a:t>
            </a:r>
          </a:p>
          <a:p>
            <a:pPr marL="252000" indent="-234000">
              <a:lnSpc>
                <a:spcPct val="120000"/>
              </a:lnSpc>
              <a:spcBef>
                <a:spcPts val="0"/>
              </a:spcBef>
              <a:buClr>
                <a:srgbClr val="0069AF"/>
              </a:buClr>
              <a:buSzPct val="70000"/>
              <a:buFont typeface="Arial" pitchFamily="34" charset="0"/>
              <a:buChar char="►"/>
            </a:pPr>
            <a:r>
              <a:rPr lang="de-DE" sz="1600" dirty="0"/>
              <a:t>DFG </a:t>
            </a:r>
            <a:r>
              <a:rPr lang="de-DE" sz="1600" dirty="0" err="1"/>
              <a:t>funded</a:t>
            </a:r>
            <a:r>
              <a:rPr lang="de-DE" sz="1600" dirty="0"/>
              <a:t> </a:t>
            </a:r>
            <a:r>
              <a:rPr lang="de-DE" sz="1600" dirty="0" err="1"/>
              <a:t>projects</a:t>
            </a:r>
            <a:r>
              <a:rPr lang="de-DE" sz="1600" dirty="0"/>
              <a:t> </a:t>
            </a:r>
            <a:r>
              <a:rPr lang="de-DE" sz="1600" dirty="0" err="1"/>
              <a:t>database</a:t>
            </a:r>
            <a:r>
              <a:rPr lang="de-DE" sz="1600" dirty="0"/>
              <a:t> GEPRIS </a:t>
            </a:r>
            <a:r>
              <a:rPr lang="de-DE" sz="1600" dirty="0">
                <a:hlinkClick r:id="rId11"/>
              </a:rPr>
              <a:t>https://gepris.dfg.de/gepris/OCTOPUS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6522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FG Vorlage 2007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8F989D"/>
      </a:dk2>
      <a:lt2>
        <a:srgbClr val="00519E"/>
      </a:lt2>
      <a:accent1>
        <a:srgbClr val="96C7E8"/>
      </a:accent1>
      <a:accent2>
        <a:srgbClr val="6DA5D5"/>
      </a:accent2>
      <a:accent3>
        <a:srgbClr val="FFFFFF"/>
      </a:accent3>
      <a:accent4>
        <a:srgbClr val="000000"/>
      </a:accent4>
      <a:accent5>
        <a:srgbClr val="C9E0F2"/>
      </a:accent5>
      <a:accent6>
        <a:srgbClr val="6295C1"/>
      </a:accent6>
      <a:hlink>
        <a:srgbClr val="3F85C1"/>
      </a:hlink>
      <a:folHlink>
        <a:srgbClr val="0069A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6">
            <a:lumMod val="40000"/>
            <a:lumOff val="60000"/>
          </a:schemeClr>
        </a:solidFill>
        <a:ln>
          <a:noFill/>
        </a:ln>
      </a:spPr>
      <a:bodyPr anchor="ctr" anchorCtr="1"/>
      <a:lstStyle>
        <a:defPPr algn="ctr" eaLnBrk="1" hangingPunct="1">
          <a:defRPr sz="1600" b="1" dirty="0">
            <a:latin typeface="Arial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96C7E8"/>
        </a:accent1>
        <a:accent2>
          <a:srgbClr val="6DA5D5"/>
        </a:accent2>
        <a:accent3>
          <a:srgbClr val="FFFFFF"/>
        </a:accent3>
        <a:accent4>
          <a:srgbClr val="000000"/>
        </a:accent4>
        <a:accent5>
          <a:srgbClr val="C9E0F2"/>
        </a:accent5>
        <a:accent6>
          <a:srgbClr val="6295C1"/>
        </a:accent6>
        <a:hlink>
          <a:srgbClr val="3F85C1"/>
        </a:hlink>
        <a:folHlink>
          <a:srgbClr val="0069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FFEBB3"/>
        </a:accent1>
        <a:accent2>
          <a:srgbClr val="FFDF85"/>
        </a:accent2>
        <a:accent3>
          <a:srgbClr val="FFFFFF"/>
        </a:accent3>
        <a:accent4>
          <a:srgbClr val="000000"/>
        </a:accent4>
        <a:accent5>
          <a:srgbClr val="FFF3D6"/>
        </a:accent5>
        <a:accent6>
          <a:srgbClr val="E7CA78"/>
        </a:accent6>
        <a:hlink>
          <a:srgbClr val="FFCF49"/>
        </a:hlink>
        <a:folHlink>
          <a:srgbClr val="FAB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D2F0A0"/>
        </a:accent1>
        <a:accent2>
          <a:srgbClr val="B4E664"/>
        </a:accent2>
        <a:accent3>
          <a:srgbClr val="FFFFFF"/>
        </a:accent3>
        <a:accent4>
          <a:srgbClr val="000000"/>
        </a:accent4>
        <a:accent5>
          <a:srgbClr val="E5F6CD"/>
        </a:accent5>
        <a:accent6>
          <a:srgbClr val="A3D05A"/>
        </a:accent6>
        <a:hlink>
          <a:srgbClr val="96DC28"/>
        </a:hlink>
        <a:folHlink>
          <a:srgbClr val="7AB5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A0E6FF"/>
        </a:accent1>
        <a:accent2>
          <a:srgbClr val="5FD2FF"/>
        </a:accent2>
        <a:accent3>
          <a:srgbClr val="FFFFFF"/>
        </a:accent3>
        <a:accent4>
          <a:srgbClr val="000000"/>
        </a:accent4>
        <a:accent5>
          <a:srgbClr val="CDF0FF"/>
        </a:accent5>
        <a:accent6>
          <a:srgbClr val="55BEE7"/>
        </a:accent6>
        <a:hlink>
          <a:srgbClr val="0FBEFF"/>
        </a:hlink>
        <a:folHlink>
          <a:srgbClr val="009F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F8BFB6"/>
        </a:accent1>
        <a:accent2>
          <a:srgbClr val="F29080"/>
        </a:accent2>
        <a:accent3>
          <a:srgbClr val="FFFFFF"/>
        </a:accent3>
        <a:accent4>
          <a:srgbClr val="000000"/>
        </a:accent4>
        <a:accent5>
          <a:srgbClr val="FBDCD7"/>
        </a:accent5>
        <a:accent6>
          <a:srgbClr val="DB8273"/>
        </a:accent6>
        <a:hlink>
          <a:srgbClr val="ED5F47"/>
        </a:hlink>
        <a:folHlink>
          <a:srgbClr val="E535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8F989D"/>
        </a:dk2>
        <a:lt2>
          <a:srgbClr val="00519E"/>
        </a:lt2>
        <a:accent1>
          <a:srgbClr val="FABA00"/>
        </a:accent1>
        <a:accent2>
          <a:srgbClr val="E53B17"/>
        </a:accent2>
        <a:accent3>
          <a:srgbClr val="FFFFFF"/>
        </a:accent3>
        <a:accent4>
          <a:srgbClr val="000000"/>
        </a:accent4>
        <a:accent5>
          <a:srgbClr val="FCD9AA"/>
        </a:accent5>
        <a:accent6>
          <a:srgbClr val="CF3514"/>
        </a:accent6>
        <a:hlink>
          <a:srgbClr val="7AB51D"/>
        </a:hlink>
        <a:folHlink>
          <a:srgbClr val="009F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FG Vorlage 2007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8F989D"/>
    </a:dk2>
    <a:lt2>
      <a:srgbClr val="00519E"/>
    </a:lt2>
    <a:accent1>
      <a:srgbClr val="96C7E8"/>
    </a:accent1>
    <a:accent2>
      <a:srgbClr val="6DA5D5"/>
    </a:accent2>
    <a:accent3>
      <a:srgbClr val="FFFFFF"/>
    </a:accent3>
    <a:accent4>
      <a:srgbClr val="000000"/>
    </a:accent4>
    <a:accent5>
      <a:srgbClr val="C9E0F2"/>
    </a:accent5>
    <a:accent6>
      <a:srgbClr val="6295C1"/>
    </a:accent6>
    <a:hlink>
      <a:srgbClr val="3F85C1"/>
    </a:hlink>
    <a:folHlink>
      <a:srgbClr val="0069A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DFG Vorlage 2007</Template>
  <TotalTime>499</TotalTime>
  <Words>710</Words>
  <Application>Microsoft Macintosh PowerPoint</Application>
  <PresentationFormat>On-screen Show (4:3)</PresentationFormat>
  <Paragraphs>98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DFG Vorlage 2007</vt:lpstr>
      <vt:lpstr>Standarddesign</vt:lpstr>
      <vt:lpstr>1_DFG Vorlage 2007</vt:lpstr>
      <vt:lpstr>PowerPoint Presentation</vt:lpstr>
      <vt:lpstr>DFG</vt:lpstr>
      <vt:lpstr>DFG-Office in Latin America (São Paulo) and Liaison Scientist Chile</vt:lpstr>
      <vt:lpstr>Our partner organizations</vt:lpstr>
      <vt:lpstr>International Cooperation with Chile</vt:lpstr>
      <vt:lpstr>Opportunities for Collaboration</vt:lpstr>
      <vt:lpstr>DFG Programs  and Future Perspectives </vt:lpstr>
      <vt:lpstr>PowerPoint Presentation</vt:lpstr>
    </vt:vector>
  </TitlesOfParts>
  <Company>DFG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buckowa</dc:creator>
  <dc:description>www.dfg.de</dc:description>
  <cp:lastModifiedBy>Gudrun Kausel G.</cp:lastModifiedBy>
  <cp:revision>290</cp:revision>
  <cp:lastPrinted>2019-06-03T16:56:02Z</cp:lastPrinted>
  <dcterms:created xsi:type="dcterms:W3CDTF">2014-01-10T13:22:00Z</dcterms:created>
  <dcterms:modified xsi:type="dcterms:W3CDTF">2023-06-12T08:54:14Z</dcterms:modified>
</cp:coreProperties>
</file>